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8" r:id="rId2"/>
  </p:sldMasterIdLst>
  <p:notesMasterIdLst>
    <p:notesMasterId r:id="rId72"/>
  </p:notesMasterIdLst>
  <p:handoutMasterIdLst>
    <p:handoutMasterId r:id="rId73"/>
  </p:handoutMasterIdLst>
  <p:sldIdLst>
    <p:sldId id="257" r:id="rId3"/>
    <p:sldId id="660" r:id="rId4"/>
    <p:sldId id="659" r:id="rId5"/>
    <p:sldId id="646" r:id="rId6"/>
    <p:sldId id="643" r:id="rId7"/>
    <p:sldId id="514" r:id="rId8"/>
    <p:sldId id="658" r:id="rId9"/>
    <p:sldId id="657" r:id="rId10"/>
    <p:sldId id="661" r:id="rId11"/>
    <p:sldId id="665" r:id="rId12"/>
    <p:sldId id="662" r:id="rId13"/>
    <p:sldId id="666" r:id="rId14"/>
    <p:sldId id="663" r:id="rId15"/>
    <p:sldId id="667" r:id="rId16"/>
    <p:sldId id="668" r:id="rId17"/>
    <p:sldId id="670" r:id="rId18"/>
    <p:sldId id="636" r:id="rId19"/>
    <p:sldId id="576" r:id="rId20"/>
    <p:sldId id="577" r:id="rId21"/>
    <p:sldId id="578" r:id="rId22"/>
    <p:sldId id="664" r:id="rId23"/>
    <p:sldId id="638" r:id="rId24"/>
    <p:sldId id="675" r:id="rId25"/>
    <p:sldId id="629" r:id="rId26"/>
    <p:sldId id="630" r:id="rId27"/>
    <p:sldId id="631" r:id="rId28"/>
    <p:sldId id="649" r:id="rId29"/>
    <p:sldId id="603" r:id="rId30"/>
    <p:sldId id="651" r:id="rId31"/>
    <p:sldId id="652" r:id="rId32"/>
    <p:sldId id="644" r:id="rId33"/>
    <p:sldId id="671" r:id="rId34"/>
    <p:sldId id="628" r:id="rId35"/>
    <p:sldId id="655" r:id="rId36"/>
    <p:sldId id="645" r:id="rId37"/>
    <p:sldId id="558" r:id="rId38"/>
    <p:sldId id="574" r:id="rId39"/>
    <p:sldId id="639" r:id="rId40"/>
    <p:sldId id="653" r:id="rId41"/>
    <p:sldId id="618" r:id="rId42"/>
    <p:sldId id="637" r:id="rId43"/>
    <p:sldId id="640" r:id="rId44"/>
    <p:sldId id="596" r:id="rId45"/>
    <p:sldId id="632" r:id="rId46"/>
    <p:sldId id="641" r:id="rId47"/>
    <p:sldId id="597" r:id="rId48"/>
    <p:sldId id="617" r:id="rId49"/>
    <p:sldId id="642" r:id="rId50"/>
    <p:sldId id="625" r:id="rId51"/>
    <p:sldId id="562" r:id="rId52"/>
    <p:sldId id="560" r:id="rId53"/>
    <p:sldId id="601" r:id="rId54"/>
    <p:sldId id="602" r:id="rId55"/>
    <p:sldId id="571" r:id="rId56"/>
    <p:sldId id="580" r:id="rId57"/>
    <p:sldId id="623" r:id="rId58"/>
    <p:sldId id="513" r:id="rId59"/>
    <p:sldId id="523" r:id="rId60"/>
    <p:sldId id="593" r:id="rId61"/>
    <p:sldId id="579" r:id="rId62"/>
    <p:sldId id="516" r:id="rId63"/>
    <p:sldId id="595" r:id="rId64"/>
    <p:sldId id="619" r:id="rId65"/>
    <p:sldId id="634" r:id="rId66"/>
    <p:sldId id="589" r:id="rId67"/>
    <p:sldId id="622" r:id="rId68"/>
    <p:sldId id="672" r:id="rId69"/>
    <p:sldId id="673" r:id="rId70"/>
    <p:sldId id="674" r:id="rId71"/>
  </p:sldIdLst>
  <p:sldSz cx="9144000" cy="6858000" type="screen4x3"/>
  <p:notesSz cx="6807200" cy="99393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195" autoAdjust="0"/>
  </p:normalViewPr>
  <p:slideViewPr>
    <p:cSldViewPr snapToGrid="0" snapToObjects="1">
      <p:cViewPr>
        <p:scale>
          <a:sx n="100" d="100"/>
          <a:sy n="100" d="100"/>
        </p:scale>
        <p:origin x="348" y="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786" cy="496966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5843" y="4"/>
            <a:ext cx="2949786" cy="496966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r">
              <a:defRPr sz="1400"/>
            </a:lvl1pPr>
          </a:lstStyle>
          <a:p>
            <a:fld id="{60F14FE3-BB50-654B-8CAB-8638E6E46268}" type="datetimeFigureOut">
              <a:rPr lang="sv-SE" smtClean="0"/>
              <a:t>2014-09-04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3" y="9440650"/>
            <a:ext cx="2949786" cy="496966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5843" y="9440650"/>
            <a:ext cx="2949786" cy="496966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r">
              <a:defRPr sz="1400"/>
            </a:lvl1pPr>
          </a:lstStyle>
          <a:p>
            <a:fld id="{685B2D93-D7D8-E841-8FB6-D05C004C7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15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786" cy="496966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5843" y="4"/>
            <a:ext cx="2949786" cy="496966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r">
              <a:defRPr sz="1400"/>
            </a:lvl1pPr>
          </a:lstStyle>
          <a:p>
            <a:fld id="{E5D41352-FBAE-6A4D-8063-F847AA5EE27E}" type="datetimeFigureOut">
              <a:rPr lang="sv-SE" smtClean="0"/>
              <a:t>2014-09-04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62" tIns="47831" rIns="95662" bIns="4783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5662" tIns="47831" rIns="95662" bIns="47831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3" y="9440650"/>
            <a:ext cx="2949786" cy="496966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5843" y="9440650"/>
            <a:ext cx="2949786" cy="496966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r">
              <a:defRPr sz="1400"/>
            </a:lvl1pPr>
          </a:lstStyle>
          <a:p>
            <a:fld id="{FEA4106A-2CB6-0049-A4AF-5340FC5183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75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7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40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106A-2CB6-0049-A4AF-5340FC5183A2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48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3A1F-D638-4DC4-BC01-9395131A5B1A}" type="slidenum">
              <a:rPr lang="en-US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65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55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>
                <a:solidFill>
                  <a:prstClr val="black"/>
                </a:solidFill>
              </a:rPr>
              <a:pPr/>
              <a:t>57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5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4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7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1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1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4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97A34-C901-43BF-A649-814B1EA9128F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18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97A34-C901-43BF-A649-814B1EA9128F}" type="slidenum">
              <a:rPr lang="sv-SE" smtClean="0"/>
              <a:pPr>
                <a:defRPr/>
              </a:pPr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18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7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7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-1" y="4314235"/>
            <a:ext cx="9144001" cy="84681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5294535"/>
            <a:ext cx="9144000" cy="68175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68528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aseline="0">
                <a:latin typeface="Times New Roman" pitchFamily="18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830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0" y="26408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0" noProof="0" dirty="0" smtClean="0">
                <a:latin typeface="Times New Roman" pitchFamily="18" charset="0"/>
                <a:cs typeface="Baskerville"/>
              </a:rPr>
              <a:t>Visit</a:t>
            </a:r>
            <a:r>
              <a:rPr lang="en-US" sz="4800" noProof="0" dirty="0" smtClean="0">
                <a:latin typeface="Times New Roman" pitchFamily="18" charset="0"/>
                <a:cs typeface="Baskerville"/>
              </a:rPr>
              <a:t> us at</a:t>
            </a:r>
          </a:p>
          <a:p>
            <a:pPr algn="ctr"/>
            <a:r>
              <a:rPr lang="en-US" sz="4800" noProof="0" dirty="0" smtClean="0">
                <a:latin typeface="Times New Roman" pitchFamily="18" charset="0"/>
                <a:cs typeface="Baskerville"/>
              </a:rPr>
              <a:t>www.houseoffinance.se</a:t>
            </a:r>
            <a:endParaRPr lang="en-US" sz="4800" noProof="0" dirty="0">
              <a:latin typeface="Times New Roman" pitchFamily="18" charset="0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402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73961" y="1524000"/>
            <a:ext cx="8631893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</a:t>
            </a:r>
          </a:p>
          <a:p>
            <a:pPr lvl="1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Asasds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asddssa</a:t>
            </a:r>
            <a:endParaRPr lang="en-US" noProof="0" dirty="0" smtClean="0"/>
          </a:p>
          <a:p>
            <a:pPr lvl="1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188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73961" y="1524000"/>
            <a:ext cx="8631893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</a:t>
            </a:r>
          </a:p>
          <a:p>
            <a:pPr lvl="1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Asasds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asddssa</a:t>
            </a:r>
            <a:endParaRPr lang="en-US" noProof="0" dirty="0" smtClean="0"/>
          </a:p>
          <a:p>
            <a:pPr lvl="1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4788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3"/>
          <p:cNvSpPr txBox="1">
            <a:spLocks/>
          </p:cNvSpPr>
          <p:nvPr userDrawn="1"/>
        </p:nvSpPr>
        <p:spPr>
          <a:xfrm>
            <a:off x="6876641" y="6371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817B08-DBB3-1549-A3AD-C3350DB60640}" type="slidenum">
              <a:rPr lang="en-US" sz="1400" noProof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‹#›</a:t>
            </a:fld>
            <a:endParaRPr lang="en-US" sz="1400" noProof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SE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48" y="134777"/>
            <a:ext cx="670560" cy="6827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73885" y="6492235"/>
            <a:ext cx="7755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Department of Economics, Stockholm School of Economics,</a:t>
            </a:r>
            <a:r>
              <a:rPr lang="en-US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P.O. Box 6501, SE-113 83 Stockholm, Sweden, </a:t>
            </a:r>
            <a:r>
              <a:rPr lang="en-US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www.sse.edu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6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961" y="1524000"/>
            <a:ext cx="8631893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</a:t>
            </a:r>
          </a:p>
          <a:p>
            <a:pPr lvl="1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Asasds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asddssa</a:t>
            </a:r>
            <a:endParaRPr lang="en-US" noProof="0" dirty="0" smtClean="0"/>
          </a:p>
          <a:p>
            <a:pPr lvl="1"/>
            <a:endParaRPr lang="en-US" noProof="0" dirty="0" smtClean="0"/>
          </a:p>
        </p:txBody>
      </p:sp>
      <p:sp>
        <p:nvSpPr>
          <p:cNvPr id="7" name="Platshållare för bildnummer 3"/>
          <p:cNvSpPr txBox="1">
            <a:spLocks/>
          </p:cNvSpPr>
          <p:nvPr userDrawn="1"/>
        </p:nvSpPr>
        <p:spPr>
          <a:xfrm>
            <a:off x="6891007" y="6420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817B08-DBB3-1549-A3AD-C3350DB60640}" type="slidenum">
              <a:rPr lang="en-US" sz="1600" noProof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‹#›</a:t>
            </a:fld>
            <a:endParaRPr lang="en-US" sz="1600" noProof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SE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98" y="6131422"/>
            <a:ext cx="67056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 cap="none" baseline="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57300" indent="-3429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57350" indent="-285750" algn="l" defTabSz="457200" rtl="0" eaLnBrk="1" latinLnBrk="0" hangingPunct="1">
        <a:spcBef>
          <a:spcPct val="20000"/>
        </a:spcBef>
        <a:buFont typeface="Times New Roman" pitchFamily="18" charset="0"/>
        <a:buChar char="-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171700" indent="-342900" algn="l" defTabSz="457200" rtl="0" eaLnBrk="1" latinLnBrk="0" hangingPunct="1">
        <a:spcBef>
          <a:spcPct val="20000"/>
        </a:spcBef>
        <a:buFont typeface="Times New Roman" pitchFamily="18" charset="0"/>
        <a:buChar char="-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0"/>
          </p:nvPr>
        </p:nvSpPr>
        <p:spPr>
          <a:xfrm>
            <a:off x="-1" y="2889471"/>
            <a:ext cx="9144001" cy="1437564"/>
          </a:xfrm>
        </p:spPr>
        <p:txBody>
          <a:bodyPr/>
          <a:lstStyle/>
          <a:p>
            <a:r>
              <a:rPr lang="sv-SE" dirty="0" smtClean="0"/>
              <a:t>Lars E.O. Svensson</a:t>
            </a:r>
            <a:br>
              <a:rPr lang="sv-SE" dirty="0" smtClean="0"/>
            </a:br>
            <a:r>
              <a:rPr lang="en-US" sz="2400" dirty="0" smtClean="0"/>
              <a:t>Stockholm School of Economics</a:t>
            </a:r>
          </a:p>
          <a:p>
            <a:r>
              <a:rPr lang="sv-SE" sz="2400" dirty="0" smtClean="0"/>
              <a:t>Web: larseosvensson.se</a:t>
            </a:r>
            <a:br>
              <a:rPr lang="sv-SE" sz="2400" dirty="0" smtClean="0"/>
            </a:b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" y="4703333"/>
            <a:ext cx="9144000" cy="1496289"/>
          </a:xfrm>
        </p:spPr>
        <p:txBody>
          <a:bodyPr/>
          <a:lstStyle/>
          <a:p>
            <a:r>
              <a:rPr lang="en-GB" dirty="0" smtClean="0"/>
              <a:t>Conference of Housing and Monetary Policy,</a:t>
            </a:r>
            <a:br>
              <a:rPr lang="en-GB" dirty="0" smtClean="0"/>
            </a:br>
            <a:r>
              <a:rPr lang="en-GB" dirty="0" smtClean="0"/>
              <a:t>Federal Reserve Bank of San Francisco,</a:t>
            </a:r>
            <a:br>
              <a:rPr lang="en-GB" dirty="0" smtClean="0"/>
            </a:br>
            <a:r>
              <a:rPr lang="en-GB" dirty="0" smtClean="0"/>
              <a:t>UCLA </a:t>
            </a:r>
            <a:r>
              <a:rPr lang="en-GB" dirty="0" err="1" smtClean="0"/>
              <a:t>Ziman</a:t>
            </a:r>
            <a:r>
              <a:rPr lang="en-GB" dirty="0" smtClean="0"/>
              <a:t> </a:t>
            </a:r>
            <a:r>
              <a:rPr lang="en-GB" dirty="0" err="1" smtClean="0"/>
              <a:t>Center</a:t>
            </a:r>
            <a:r>
              <a:rPr lang="en-GB" dirty="0" smtClean="0"/>
              <a:t> for Real Estate, </a:t>
            </a:r>
            <a:br>
              <a:rPr lang="en-GB" dirty="0" smtClean="0"/>
            </a:br>
            <a:r>
              <a:rPr lang="en-GB" dirty="0" smtClean="0"/>
              <a:t>San Francisco, September 4-5, 2014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41106" y="1199964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 smtClean="0">
                <a:latin typeface="Times New Roman"/>
                <a:cs typeface="Times New Roman"/>
              </a:rPr>
              <a:t>Leaning against household debt:</a:t>
            </a:r>
            <a:br>
              <a:rPr lang="en-US" sz="4400" b="1" dirty="0" smtClean="0">
                <a:latin typeface="Times New Roman"/>
                <a:cs typeface="Times New Roman"/>
              </a:rPr>
            </a:br>
            <a:r>
              <a:rPr lang="en-US" sz="4400" b="1" dirty="0" smtClean="0">
                <a:latin typeface="Times New Roman"/>
                <a:cs typeface="Times New Roman"/>
              </a:rPr>
              <a:t>The Swedish experience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327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61" y="254588"/>
            <a:ext cx="8631893" cy="1143000"/>
          </a:xfrm>
        </p:spPr>
        <p:txBody>
          <a:bodyPr/>
          <a:lstStyle/>
          <a:p>
            <a:r>
              <a:rPr lang="en-US" b="1" dirty="0" smtClean="0"/>
              <a:t>Why lean? </a:t>
            </a:r>
            <a:r>
              <a:rPr lang="en-US" b="1" dirty="0"/>
              <a:t>What is the problem?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Household debt is high relative to disposable income</a:t>
            </a:r>
          </a:p>
          <a:p>
            <a:r>
              <a:rPr lang="en-US" dirty="0" smtClean="0"/>
              <a:t>But debt ratio is stable since LTV </a:t>
            </a:r>
            <a:r>
              <a:rPr lang="en-US" dirty="0"/>
              <a:t>cap of </a:t>
            </a:r>
            <a:r>
              <a:rPr lang="en-US" dirty="0" smtClean="0"/>
              <a:t>85 % in Oct 2010</a:t>
            </a:r>
          </a:p>
          <a:p>
            <a:r>
              <a:rPr lang="en-US" dirty="0" smtClean="0"/>
              <a:t>And debt is normal relative to assets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Housing expenditure is not high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using-expenses-share-of-disposable-income-swede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7" r="-10867"/>
          <a:stretch>
            <a:fillRect/>
          </a:stretch>
        </p:blipFill>
        <p:spPr>
          <a:xfrm>
            <a:off x="274638" y="1524000"/>
            <a:ext cx="8631237" cy="4630738"/>
          </a:xfrm>
        </p:spPr>
      </p:pic>
    </p:spTree>
    <p:extLst>
      <p:ext uri="{BB962C8B-B14F-4D97-AF65-F5344CB8AC3E}">
        <p14:creationId xmlns:p14="http://schemas.microsoft.com/office/powerpoint/2010/main" val="11080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lean? </a:t>
            </a:r>
            <a:r>
              <a:rPr lang="en-US" b="1" dirty="0"/>
              <a:t>What is the problem?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Household debt is high relative to disposable income</a:t>
            </a:r>
          </a:p>
          <a:p>
            <a:r>
              <a:rPr lang="en-US" dirty="0" smtClean="0"/>
              <a:t>But debt </a:t>
            </a:r>
            <a:r>
              <a:rPr lang="en-US" dirty="0"/>
              <a:t>ratio </a:t>
            </a:r>
            <a:r>
              <a:rPr lang="en-US" dirty="0" smtClean="0"/>
              <a:t>is stable </a:t>
            </a:r>
            <a:r>
              <a:rPr lang="en-US" dirty="0"/>
              <a:t>since </a:t>
            </a:r>
            <a:r>
              <a:rPr lang="en-US" dirty="0" smtClean="0"/>
              <a:t>LTV </a:t>
            </a:r>
            <a:r>
              <a:rPr lang="en-US" dirty="0"/>
              <a:t>cap of </a:t>
            </a:r>
            <a:r>
              <a:rPr lang="en-US" dirty="0" smtClean="0"/>
              <a:t>85 % in Oct 2010</a:t>
            </a:r>
          </a:p>
          <a:p>
            <a:r>
              <a:rPr lang="en-US" dirty="0" smtClean="0"/>
              <a:t>And debt is normal relative to assets </a:t>
            </a:r>
          </a:p>
          <a:p>
            <a:r>
              <a:rPr lang="en-US" dirty="0" smtClean="0"/>
              <a:t>Housing expenditure is not high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Average LTV for new mortgages has stabilized around 70 %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7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an-to-value-new-mortgages-20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06" r="-17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04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lean? </a:t>
            </a:r>
            <a:r>
              <a:rPr lang="en-US" b="1" dirty="0"/>
              <a:t>What is the problem?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Household debt is high relative to disposable income</a:t>
            </a:r>
          </a:p>
          <a:p>
            <a:r>
              <a:rPr lang="en-US" sz="3300" dirty="0" smtClean="0"/>
              <a:t>But debt </a:t>
            </a:r>
            <a:r>
              <a:rPr lang="en-US" sz="3300" dirty="0"/>
              <a:t>ratio </a:t>
            </a:r>
            <a:r>
              <a:rPr lang="en-US" sz="3300" dirty="0" smtClean="0"/>
              <a:t>is stable </a:t>
            </a:r>
            <a:r>
              <a:rPr lang="en-US" sz="3300" dirty="0"/>
              <a:t>since </a:t>
            </a:r>
            <a:r>
              <a:rPr lang="en-US" sz="3300" dirty="0" smtClean="0"/>
              <a:t>LTV </a:t>
            </a:r>
            <a:r>
              <a:rPr lang="en-US" sz="3300" dirty="0"/>
              <a:t>cap of </a:t>
            </a:r>
            <a:r>
              <a:rPr lang="en-US" sz="3300" dirty="0" smtClean="0"/>
              <a:t>85 % in Oct 2010</a:t>
            </a:r>
          </a:p>
          <a:p>
            <a:r>
              <a:rPr lang="en-US" sz="3300" dirty="0" smtClean="0"/>
              <a:t>And debt is normal relative to assets </a:t>
            </a:r>
          </a:p>
          <a:p>
            <a:r>
              <a:rPr lang="en-US" sz="3300" dirty="0" smtClean="0"/>
              <a:t>Housing expenditure is not high</a:t>
            </a:r>
          </a:p>
          <a:p>
            <a:r>
              <a:rPr lang="en-US" sz="3300" dirty="0" smtClean="0"/>
              <a:t>Average LTV for new mortgages has stabilized around 70 %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Housing prices have not increased faster than disposable income since 2007</a:t>
            </a:r>
            <a:br>
              <a:rPr lang="en-US" sz="3300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51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72" y="1524000"/>
            <a:ext cx="7087769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lean? </a:t>
            </a:r>
            <a:r>
              <a:rPr lang="en-US" b="1" dirty="0"/>
              <a:t>What is the problem?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Household debt is high relative to disposable income</a:t>
            </a:r>
          </a:p>
          <a:p>
            <a:r>
              <a:rPr lang="en-US" sz="5100" dirty="0" smtClean="0"/>
              <a:t>But debt ratio is stable since LTV cap of 85 % in Oct 2010</a:t>
            </a:r>
          </a:p>
          <a:p>
            <a:r>
              <a:rPr lang="en-US" sz="5100" dirty="0" smtClean="0"/>
              <a:t>And debt is normal relative to assets </a:t>
            </a:r>
          </a:p>
          <a:p>
            <a:r>
              <a:rPr lang="en-US" sz="5100" dirty="0" smtClean="0"/>
              <a:t>Housing expenditure is not high</a:t>
            </a:r>
          </a:p>
          <a:p>
            <a:r>
              <a:rPr lang="en-US" sz="5100" dirty="0" smtClean="0"/>
              <a:t>Average LTV for new mortgages has stabilized around 70 %</a:t>
            </a:r>
          </a:p>
          <a:p>
            <a:r>
              <a:rPr lang="en-US" sz="5100" dirty="0" smtClean="0"/>
              <a:t>Housing prices have not increased faster than disposable income since 2007</a:t>
            </a:r>
          </a:p>
          <a:p>
            <a:r>
              <a:rPr lang="en-US" sz="5100" dirty="0">
                <a:solidFill>
                  <a:srgbClr val="FF0000"/>
                </a:solidFill>
              </a:rPr>
              <a:t>Housing prices are in line with fundamentals (disposable income, mortgage rates, tax changes, urbanization, </a:t>
            </a:r>
            <a:r>
              <a:rPr lang="en-US" sz="5100" dirty="0" smtClean="0">
                <a:solidFill>
                  <a:srgbClr val="FF0000"/>
                </a:solidFill>
              </a:rPr>
              <a:t>construction</a:t>
            </a:r>
            <a:r>
              <a:rPr lang="en-US" sz="5100" dirty="0">
                <a:solidFill>
                  <a:srgbClr val="FF0000"/>
                </a:solidFill>
              </a:rPr>
              <a:t>…</a:t>
            </a:r>
            <a:r>
              <a:rPr lang="en-US" sz="5100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8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lean? What is the problem?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And, the FSA has:</a:t>
            </a:r>
          </a:p>
          <a:p>
            <a:pPr lvl="1"/>
            <a:r>
              <a:rPr lang="en-US" dirty="0" smtClean="0"/>
              <a:t>introduced </a:t>
            </a:r>
            <a:r>
              <a:rPr lang="en-US" dirty="0"/>
              <a:t>an LTV </a:t>
            </a:r>
            <a:r>
              <a:rPr lang="en-US" dirty="0" smtClean="0"/>
              <a:t>cap of 85 %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ntroduced higher </a:t>
            </a:r>
            <a:r>
              <a:rPr lang="en-US" dirty="0"/>
              <a:t>risk weights on </a:t>
            </a:r>
            <a:r>
              <a:rPr lang="en-US" dirty="0" smtClean="0"/>
              <a:t>mortgages (25 %)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ntroduced higher </a:t>
            </a:r>
            <a:r>
              <a:rPr lang="en-US" dirty="0"/>
              <a:t>capital </a:t>
            </a:r>
            <a:r>
              <a:rPr lang="en-US" dirty="0" smtClean="0"/>
              <a:t>requirements (16 % CET1)</a:t>
            </a:r>
          </a:p>
          <a:p>
            <a:pPr lvl="1"/>
            <a:r>
              <a:rPr lang="en-US" dirty="0" smtClean="0"/>
              <a:t>proposed </a:t>
            </a:r>
            <a:r>
              <a:rPr lang="en-US" dirty="0"/>
              <a:t>individual amortization plans for </a:t>
            </a:r>
            <a:r>
              <a:rPr lang="en-US" dirty="0" smtClean="0"/>
              <a:t>borrowers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roduces an annual mortgage market report, according to which</a:t>
            </a:r>
            <a:endParaRPr lang="en-US" dirty="0"/>
          </a:p>
          <a:p>
            <a:pPr lvl="2"/>
            <a:r>
              <a:rPr lang="en-US" dirty="0"/>
              <a:t>l</a:t>
            </a:r>
            <a:r>
              <a:rPr lang="en-US" dirty="0" smtClean="0"/>
              <a:t>ending standards are high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ouseholds’ repayment capacity is good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ouseholds’ resilience to disturbances in the form of mortgage rate increases, housing price falls, and income falls due to unemployment is good</a:t>
            </a:r>
          </a:p>
          <a:p>
            <a:r>
              <a:rPr lang="en-US" dirty="0"/>
              <a:t>M</a:t>
            </a:r>
            <a:r>
              <a:rPr lang="en-US" dirty="0" smtClean="0"/>
              <a:t>acroprudential tools and policy are arguably effective in Sweden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leaning: Policy rates in Sweden, UK, and US;</a:t>
            </a:r>
            <a:br>
              <a:rPr lang="en-US" sz="2800" b="1" dirty="0" smtClean="0"/>
            </a:br>
            <a:r>
              <a:rPr lang="en-US" sz="2800" b="1" dirty="0" smtClean="0"/>
              <a:t>Eonia rate in euro area</a:t>
            </a:r>
            <a:endParaRPr lang="en-US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22" y="1524000"/>
            <a:ext cx="7103868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leaning: Inflation in Sweden, euro area, UK, </a:t>
            </a:r>
            <a:br>
              <a:rPr lang="en-US" sz="2800" b="1" dirty="0" smtClean="0"/>
            </a:br>
            <a:r>
              <a:rPr lang="en-US" sz="2800" b="1" dirty="0" smtClean="0"/>
              <a:t>and US</a:t>
            </a:r>
            <a:endParaRPr lang="en-US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22" y="1524000"/>
            <a:ext cx="7103868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Should standard flexible inflation targeting be combined with some leaning against the wind, in order to promote financial stability?</a:t>
            </a:r>
          </a:p>
          <a:p>
            <a:r>
              <a:rPr lang="en-US" dirty="0" smtClean="0"/>
              <a:t>Leaning promoted by BIS</a:t>
            </a:r>
          </a:p>
          <a:p>
            <a:r>
              <a:rPr lang="en-US" dirty="0" smtClean="0"/>
              <a:t>Skepticism elsewhere, but debate continues</a:t>
            </a:r>
          </a:p>
          <a:p>
            <a:r>
              <a:rPr lang="en-US" dirty="0" smtClean="0"/>
              <a:t>Sweden a case study: Quite aggressive leaning since summer 2010</a:t>
            </a:r>
          </a:p>
          <a:p>
            <a:r>
              <a:rPr lang="en-US" dirty="0" smtClean="0"/>
              <a:t>Outcome: Very low inflation, very high unemployment, probably higher real debt</a:t>
            </a:r>
          </a:p>
          <a:p>
            <a:r>
              <a:rPr lang="en-US" dirty="0" smtClean="0"/>
              <a:t>Was Riksbank leaning justified?</a:t>
            </a:r>
          </a:p>
        </p:txBody>
      </p:sp>
    </p:spTree>
    <p:extLst>
      <p:ext uri="{BB962C8B-B14F-4D97-AF65-F5344CB8AC3E}">
        <p14:creationId xmlns:p14="http://schemas.microsoft.com/office/powerpoint/2010/main" val="38423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22" y="1524000"/>
            <a:ext cx="7103868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leaning: Real policy rate in Sweden, UK, and US,</a:t>
            </a:r>
            <a:br>
              <a:rPr lang="en-US" sz="2800" b="1" dirty="0" smtClean="0"/>
            </a:br>
            <a:r>
              <a:rPr lang="en-US" sz="2800" b="1" dirty="0" smtClean="0"/>
              <a:t>real Eonia rate in euro area</a:t>
            </a: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 rot="18360000">
            <a:off x="5228848" y="3536997"/>
            <a:ext cx="1780673" cy="752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1" y="3744008"/>
            <a:ext cx="3708000" cy="235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The leaning: Policy-rate increases from summer of 2010 have led to inflation below target and higher unemployment (and probably a higher debt ratio)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8249137" y="5531462"/>
            <a:ext cx="72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" action="ppaction://noaction"/>
              </a:rPr>
              <a:t>Cont.</a:t>
            </a:r>
            <a:endParaRPr lang="en-US" dirty="0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273961" y="6054104"/>
            <a:ext cx="7913218" cy="40466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Source: </a:t>
            </a:r>
            <a:r>
              <a:rPr lang="en-US" sz="1400" dirty="0" smtClean="0">
                <a:latin typeface="Times New Roman"/>
                <a:cs typeface="Times New Roman"/>
              </a:rPr>
              <a:t>Svensson (2013), “Unemployment and monetary policy – update for the year </a:t>
            </a:r>
            <a:r>
              <a:rPr lang="sv-SE" sz="1400" dirty="0" smtClean="0">
                <a:cs typeface="Times New Roman"/>
              </a:rPr>
              <a:t>2013</a:t>
            </a:r>
            <a:r>
              <a:rPr lang="en-US" sz="1400" dirty="0" smtClean="0">
                <a:latin typeface="Times New Roman"/>
                <a:cs typeface="Times New Roman"/>
              </a:rPr>
              <a:t>,” </a:t>
            </a:r>
            <a:br>
              <a:rPr lang="en-US" sz="1400" dirty="0" smtClean="0">
                <a:latin typeface="Times New Roman"/>
                <a:cs typeface="Times New Roman"/>
              </a:rPr>
            </a:br>
            <a:r>
              <a:rPr lang="en-US" sz="1400" dirty="0" smtClean="0">
                <a:latin typeface="Times New Roman"/>
                <a:cs typeface="Times New Roman"/>
              </a:rPr>
              <a:t>Svensson (2013), “Leaning against the wind increase (not reduces) the household debt-to-GDP ratio”,</a:t>
            </a:r>
            <a:br>
              <a:rPr lang="en-US" sz="1400" dirty="0" smtClean="0">
                <a:latin typeface="Times New Roman"/>
                <a:cs typeface="Times New Roman"/>
              </a:rPr>
            </a:br>
            <a:r>
              <a:rPr lang="en-US" sz="1400" dirty="0" smtClean="0">
                <a:latin typeface="Times New Roman"/>
                <a:cs typeface="Times New Roman"/>
              </a:rPr>
              <a:t>posts on larseosvensson.se.</a:t>
            </a:r>
            <a:endParaRPr lang="en-GB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74603" y="4073838"/>
            <a:ext cx="12700" cy="17732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3519" y="5469884"/>
            <a:ext cx="849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LTV cap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55329" y="62436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4" y="1524001"/>
            <a:ext cx="3600000" cy="219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37" y="1524001"/>
            <a:ext cx="3600000" cy="21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79" y="3897964"/>
            <a:ext cx="3600000" cy="21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0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Riksbank’s </a:t>
            </a:r>
            <a:r>
              <a:rPr lang="sv-SE" sz="3200" b="1" dirty="0" err="1" smtClean="0"/>
              <a:t>case</a:t>
            </a:r>
            <a:r>
              <a:rPr lang="sv-SE" sz="3200" b="1" dirty="0" smtClean="0"/>
              <a:t> for </a:t>
            </a:r>
            <a:r>
              <a:rPr lang="sv-SE" sz="3200" b="1" dirty="0" err="1" smtClean="0"/>
              <a:t>leaning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against</a:t>
            </a:r>
            <a:r>
              <a:rPr lang="sv-SE" sz="3200" b="1" dirty="0" smtClean="0"/>
              <a:t> the </a:t>
            </a:r>
            <a:r>
              <a:rPr lang="sv-SE" sz="3200" b="1" dirty="0" err="1" smtClean="0"/>
              <a:t>wind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Higher debt could imply a higher </a:t>
            </a:r>
            <a:r>
              <a:rPr lang="en-US" i="1" dirty="0" smtClean="0"/>
              <a:t>probability</a:t>
            </a:r>
            <a:r>
              <a:rPr lang="en-US" dirty="0" smtClean="0"/>
              <a:t> of a future crisis, or a </a:t>
            </a:r>
            <a:r>
              <a:rPr lang="en-US" i="1" dirty="0" smtClean="0"/>
              <a:t>deeper</a:t>
            </a:r>
            <a:r>
              <a:rPr lang="en-US" dirty="0" smtClean="0"/>
              <a:t> crisis if it occurs</a:t>
            </a:r>
          </a:p>
          <a:p>
            <a:r>
              <a:rPr lang="en-US" dirty="0" smtClean="0"/>
              <a:t>Hence, a tradeoff between (1) tighter policy now with worse outcome now and (2) worse expected outcome in the future</a:t>
            </a:r>
          </a:p>
          <a:p>
            <a:r>
              <a:rPr lang="en-US" dirty="0" smtClean="0"/>
              <a:t>Worse outcome now is an insurance premium worth paying</a:t>
            </a:r>
          </a:p>
          <a:p>
            <a:r>
              <a:rPr lang="en-US" dirty="0" smtClean="0"/>
              <a:t>Is that true?</a:t>
            </a:r>
          </a:p>
          <a:p>
            <a:r>
              <a:rPr lang="en-US" dirty="0" smtClean="0"/>
              <a:t>The answer can be found in the Riksbank’s own boxes in MPR July 2013 and February 2014, plus Schularick and Taylor (2012) and Flodén (2014)</a:t>
            </a:r>
          </a:p>
        </p:txBody>
      </p:sp>
    </p:spTree>
    <p:extLst>
      <p:ext uri="{BB962C8B-B14F-4D97-AF65-F5344CB8AC3E}">
        <p14:creationId xmlns:p14="http://schemas.microsoft.com/office/powerpoint/2010/main" val="31284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Three </a:t>
            </a:r>
            <a:r>
              <a:rPr lang="sv-SE" sz="3200" b="1" dirty="0" err="1" smtClean="0"/>
              <a:t>issues</a:t>
            </a:r>
            <a:r>
              <a:rPr lang="sv-SE" sz="3200" b="1" dirty="0" smtClean="0"/>
              <a:t> in Williams (2014)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Williams (</a:t>
            </a:r>
            <a:r>
              <a:rPr lang="en-US" dirty="0" err="1" smtClean="0"/>
              <a:t>Bundesbank</a:t>
            </a:r>
            <a:r>
              <a:rPr lang="en-US" dirty="0" smtClean="0"/>
              <a:t> conference, 2014), “Financial stability and monetary policy: Happy marriage or untenable union”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costs of using monetary policy actions to address perceived and potential risks to financial 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monetary policy actions affect financial stability risks?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monetary policy policy be designed to improve these tradeoffs?</a:t>
            </a:r>
          </a:p>
        </p:txBody>
      </p:sp>
    </p:spTree>
    <p:extLst>
      <p:ext uri="{BB962C8B-B14F-4D97-AF65-F5344CB8AC3E}">
        <p14:creationId xmlns:p14="http://schemas.microsoft.com/office/powerpoint/2010/main" val="5670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icy-rate-unemployment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5" r="-6365"/>
          <a:stretch>
            <a:fillRect/>
          </a:stretch>
        </p:blipFill>
        <p:spPr>
          <a:xfrm>
            <a:off x="1403526" y="1919523"/>
            <a:ext cx="5666167" cy="32827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61" y="187296"/>
            <a:ext cx="8631893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Williams issue (1): Cost of 1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policy rate: </a:t>
            </a:r>
            <a:br>
              <a:rPr lang="en-US" sz="2800" b="1" dirty="0" smtClean="0"/>
            </a:br>
            <a:r>
              <a:rPr lang="en-US" sz="2800" b="1" dirty="0" smtClean="0"/>
              <a:t>0.5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unemployment rate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5553075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MPR July 2013, </a:t>
            </a:r>
            <a:r>
              <a:rPr lang="en-US" dirty="0" err="1" smtClean="0"/>
              <a:t>chapt</a:t>
            </a:r>
            <a:r>
              <a:rPr lang="en-US" dirty="0" smtClean="0"/>
              <a:t>. 2; Svensson, post on</a:t>
            </a:r>
            <a:br>
              <a:rPr lang="en-US" dirty="0" smtClean="0"/>
            </a:br>
            <a:r>
              <a:rPr lang="en-US" dirty="0" smtClean="0"/>
              <a:t>larseosvensson.se, March 31,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al-debt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5" r="-6345"/>
          <a:stretch>
            <a:fillRect/>
          </a:stretch>
        </p:blipFill>
        <p:spPr>
          <a:xfrm>
            <a:off x="197762" y="3706595"/>
            <a:ext cx="4401520" cy="25500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61" y="187296"/>
            <a:ext cx="8631893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Williams issue (2): Benefit of 1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policy rate: </a:t>
            </a:r>
            <a:br>
              <a:rPr lang="en-US" sz="2800" b="1" dirty="0" smtClean="0"/>
            </a:br>
            <a:r>
              <a:rPr lang="en-US" sz="2800" b="1" dirty="0" smtClean="0"/>
              <a:t>Lower probability of a crisis</a:t>
            </a:r>
            <a:endParaRPr lang="en-US" sz="28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4449704" y="1684044"/>
            <a:ext cx="4456150" cy="47558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 </a:t>
            </a:r>
            <a:r>
              <a:rPr lang="en-US" sz="2000" dirty="0" err="1" smtClean="0"/>
              <a:t>pp</a:t>
            </a:r>
            <a:r>
              <a:rPr lang="en-US" sz="2000" dirty="0" smtClean="0"/>
              <a:t> higher policy rate leads to 0.25 % lower real debt in 5 years</a:t>
            </a:r>
          </a:p>
          <a:p>
            <a:r>
              <a:rPr lang="en-US" sz="2000" dirty="0" smtClean="0"/>
              <a:t>Lowers probability of crises by 0.25*0.4/5 = 0.02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r>
              <a:rPr lang="en-US" sz="2000" dirty="0" smtClean="0"/>
              <a:t>Assume 5 </a:t>
            </a:r>
            <a:r>
              <a:rPr lang="en-US" sz="2000" dirty="0" err="1"/>
              <a:t>pp</a:t>
            </a:r>
            <a:r>
              <a:rPr lang="en-US" sz="2000" dirty="0"/>
              <a:t> higher unemployment in </a:t>
            </a:r>
            <a:r>
              <a:rPr lang="en-US" sz="2000" dirty="0" smtClean="0"/>
              <a:t>crisis (Riksbank crisis scenario, MPR July 2013, box): </a:t>
            </a:r>
          </a:p>
          <a:p>
            <a:r>
              <a:rPr lang="en-US" sz="2000" b="1" dirty="0" smtClean="0"/>
              <a:t>Benefit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Expected lower future unemployment:</a:t>
            </a:r>
            <a:br>
              <a:rPr lang="en-US" sz="2000" dirty="0" smtClean="0"/>
            </a:br>
            <a:r>
              <a:rPr lang="en-US" sz="2000" dirty="0" smtClean="0"/>
              <a:t>0,0002*5 = </a:t>
            </a:r>
            <a:r>
              <a:rPr lang="en-US" sz="2000" b="1" dirty="0" smtClean="0"/>
              <a:t>0.001 </a:t>
            </a:r>
            <a:r>
              <a:rPr lang="en-US" sz="2000" b="1" dirty="0" err="1" smtClean="0"/>
              <a:t>pp</a:t>
            </a:r>
            <a:endParaRPr lang="en-US" sz="2000" b="1" dirty="0" smtClean="0"/>
          </a:p>
          <a:p>
            <a:r>
              <a:rPr lang="en-US" sz="2000" dirty="0" smtClean="0"/>
              <a:t>Compare to </a:t>
            </a:r>
            <a:r>
              <a:rPr lang="en-US" sz="2000" b="1" dirty="0" smtClean="0"/>
              <a:t>cost</a:t>
            </a:r>
            <a:r>
              <a:rPr lang="en-US" sz="2000" dirty="0" smtClean="0"/>
              <a:t>: Higher unemployment rate now: </a:t>
            </a:r>
            <a:r>
              <a:rPr lang="en-US" sz="2000" b="1" dirty="0" smtClean="0"/>
              <a:t>0.5 </a:t>
            </a:r>
            <a:r>
              <a:rPr lang="en-US" sz="2000" b="1" dirty="0" err="1" smtClean="0"/>
              <a:t>pp</a:t>
            </a:r>
            <a:r>
              <a:rPr lang="en-US" sz="2000" dirty="0" smtClean="0"/>
              <a:t> 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273961" y="1499425"/>
            <a:ext cx="3904809" cy="23588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Schularick and Taylor (2012): </a:t>
            </a:r>
            <a:br>
              <a:rPr lang="en-US" sz="2000" dirty="0" smtClean="0"/>
            </a:br>
            <a:r>
              <a:rPr lang="en-US" sz="2000" dirty="0" smtClean="0"/>
              <a:t>5 % lower real debt in 5 </a:t>
            </a:r>
            <a:r>
              <a:rPr lang="en-US" sz="2000" dirty="0" err="1" smtClean="0"/>
              <a:t>yrs</a:t>
            </a:r>
            <a:r>
              <a:rPr lang="en-US" sz="2000" dirty="0" smtClean="0"/>
              <a:t> implies 0.4 </a:t>
            </a:r>
            <a:r>
              <a:rPr lang="en-US" sz="2000" dirty="0" err="1" smtClean="0"/>
              <a:t>pp</a:t>
            </a:r>
            <a:r>
              <a:rPr lang="en-US" sz="2000" dirty="0" smtClean="0"/>
              <a:t> lower probability of crisis </a:t>
            </a:r>
            <a:br>
              <a:rPr lang="en-US" sz="2000" dirty="0" smtClean="0"/>
            </a:br>
            <a:r>
              <a:rPr lang="en-US" sz="2000" dirty="0" smtClean="0"/>
              <a:t>(average probability of crises about 4 %)</a:t>
            </a:r>
          </a:p>
          <a:p>
            <a:r>
              <a:rPr lang="en-US" sz="2000" dirty="0" smtClean="0"/>
              <a:t>Riksbank, MPR </a:t>
            </a:r>
            <a:r>
              <a:rPr lang="en-US" sz="2000" dirty="0"/>
              <a:t>Feb 2014, </a:t>
            </a:r>
            <a:r>
              <a:rPr lang="en-US" sz="2000" dirty="0" smtClean="0"/>
              <a:t>box: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73" y="6116726"/>
            <a:ext cx="478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Svensson, post on larseosvensson.se, March 31, 2014.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698" y="4457700"/>
            <a:ext cx="219075" cy="2571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7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bt-ratio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5" r="-6365"/>
          <a:stretch>
            <a:fillRect/>
          </a:stretch>
        </p:blipFill>
        <p:spPr>
          <a:xfrm>
            <a:off x="273961" y="3017538"/>
            <a:ext cx="4458659" cy="25831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61" y="187296"/>
            <a:ext cx="8631893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Williams issue (2)</a:t>
            </a:r>
            <a:r>
              <a:rPr lang="en-US" sz="2800" b="1" dirty="0" smtClean="0"/>
              <a:t>: Benefit of 1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policy rate: </a:t>
            </a:r>
            <a:br>
              <a:rPr lang="en-US" sz="2800" b="1" dirty="0" smtClean="0"/>
            </a:br>
            <a:r>
              <a:rPr lang="en-US" sz="2800" b="1" dirty="0" smtClean="0"/>
              <a:t>Smaller increase in unemployment if crisis</a:t>
            </a:r>
            <a:endParaRPr lang="en-US" sz="28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23556" y="1556075"/>
            <a:ext cx="3678296" cy="4755848"/>
          </a:xfrm>
        </p:spPr>
        <p:txBody>
          <a:bodyPr>
            <a:norm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pp</a:t>
            </a:r>
            <a:r>
              <a:rPr lang="en-US" sz="2000" dirty="0"/>
              <a:t> higher policy rate leads to </a:t>
            </a:r>
            <a:r>
              <a:rPr lang="en-US" sz="2000" dirty="0" smtClean="0"/>
              <a:t>0.44 </a:t>
            </a:r>
            <a:r>
              <a:rPr lang="en-US" sz="2000" dirty="0" err="1"/>
              <a:t>pp</a:t>
            </a:r>
            <a:r>
              <a:rPr lang="en-US" sz="2000" dirty="0"/>
              <a:t> lower debt ratio in 5 </a:t>
            </a:r>
            <a:r>
              <a:rPr lang="en-US" sz="2000" dirty="0" err="1" smtClean="0"/>
              <a:t>yrs</a:t>
            </a:r>
            <a:endParaRPr lang="en-US" sz="2000" dirty="0" smtClean="0"/>
          </a:p>
          <a:p>
            <a:r>
              <a:rPr lang="en-US" sz="2000" dirty="0" smtClean="0"/>
              <a:t>Smaller increase in unemployment in crisis:</a:t>
            </a:r>
            <a:br>
              <a:rPr lang="en-US" sz="2000" dirty="0" smtClean="0"/>
            </a:br>
            <a:r>
              <a:rPr lang="en-US" sz="2000" dirty="0" smtClean="0"/>
              <a:t>0.44*0.02 = 0.009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r>
              <a:rPr lang="en-US" sz="2000" dirty="0" smtClean="0"/>
              <a:t>With probability of crisis as high as 10 %, divide by </a:t>
            </a:r>
            <a:r>
              <a:rPr lang="en-US" sz="2000" dirty="0"/>
              <a:t>10 (</a:t>
            </a:r>
            <a:r>
              <a:rPr lang="en-US" sz="2000" dirty="0" err="1"/>
              <a:t>Shularick</a:t>
            </a:r>
            <a:r>
              <a:rPr lang="en-US" sz="2000" dirty="0"/>
              <a:t> &amp; Taylor: 4 </a:t>
            </a:r>
            <a:r>
              <a:rPr lang="en-US" sz="2000" dirty="0" smtClean="0"/>
              <a:t>%)</a:t>
            </a:r>
          </a:p>
          <a:p>
            <a:r>
              <a:rPr lang="en-US" sz="2000" b="1" dirty="0" smtClean="0"/>
              <a:t>Benefit</a:t>
            </a:r>
            <a:r>
              <a:rPr lang="en-US" sz="2000" dirty="0" smtClean="0"/>
              <a:t>: Expected lower future unemployment: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>0.0009 </a:t>
            </a:r>
            <a:r>
              <a:rPr lang="en-US" sz="2000" b="1" dirty="0" err="1" smtClean="0"/>
              <a:t>pp</a:t>
            </a:r>
            <a:endParaRPr lang="en-US" sz="2000" dirty="0" smtClean="0"/>
          </a:p>
          <a:p>
            <a:r>
              <a:rPr lang="en-US" sz="2000" dirty="0" smtClean="0"/>
              <a:t>Compare to </a:t>
            </a:r>
            <a:r>
              <a:rPr lang="en-US" sz="2000" b="1" dirty="0" smtClean="0"/>
              <a:t>cost</a:t>
            </a:r>
            <a:r>
              <a:rPr lang="en-US" sz="2000" dirty="0" smtClean="0"/>
              <a:t>: Higher unemployment now: </a:t>
            </a:r>
            <a:r>
              <a:rPr lang="en-US" sz="2000" b="1" dirty="0" smtClean="0"/>
              <a:t>0.5 </a:t>
            </a:r>
            <a:r>
              <a:rPr lang="en-US" sz="2000" b="1" dirty="0" err="1" smtClean="0"/>
              <a:t>pp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500474" y="1556075"/>
            <a:ext cx="3938176" cy="44529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 </a:t>
            </a:r>
            <a:r>
              <a:rPr lang="en-US" sz="2000" dirty="0" err="1" smtClean="0"/>
              <a:t>pp</a:t>
            </a:r>
            <a:r>
              <a:rPr lang="en-US" sz="2000" dirty="0" smtClean="0"/>
              <a:t> lower debt ratio may imply 0.02 </a:t>
            </a:r>
            <a:r>
              <a:rPr lang="en-US" sz="2000" dirty="0" err="1" smtClean="0"/>
              <a:t>pp</a:t>
            </a:r>
            <a:r>
              <a:rPr lang="en-US" sz="2000" dirty="0" smtClean="0"/>
              <a:t> smaller increase in unemployment rate in </a:t>
            </a:r>
            <a:r>
              <a:rPr lang="en-US" sz="2000" dirty="0"/>
              <a:t>crisis (</a:t>
            </a:r>
            <a:r>
              <a:rPr lang="en-US" sz="2000" dirty="0" smtClean="0"/>
              <a:t>Flodén 2014)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(Riksbank, MPR Feb 2014, box)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73" y="6085225"/>
            <a:ext cx="516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Svensson, post on larseosvensson.se, March 31, 2014.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77883" y="4171950"/>
            <a:ext cx="219075" cy="2571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" y="1492750"/>
            <a:ext cx="6840000" cy="3708624"/>
          </a:xfrm>
          <a:prstGeom prst="rect">
            <a:avLst/>
          </a:prstGeom>
        </p:spPr>
      </p:pic>
      <p:sp>
        <p:nvSpPr>
          <p:cNvPr id="57346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Williams issue (1) and (2): </a:t>
            </a:r>
            <a:br>
              <a:rPr lang="en-US" sz="2800" b="1" dirty="0" smtClean="0"/>
            </a:br>
            <a:r>
              <a:rPr lang="en-US" sz="2800" b="1" dirty="0" smtClean="0"/>
              <a:t>Summarize cost and benefit of 1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policy rate</a:t>
            </a:r>
          </a:p>
        </p:txBody>
      </p:sp>
      <p:sp>
        <p:nvSpPr>
          <p:cNvPr id="5" name="Oval 4"/>
          <p:cNvSpPr/>
          <p:nvPr/>
        </p:nvSpPr>
        <p:spPr>
          <a:xfrm>
            <a:off x="6972809" y="2448864"/>
            <a:ext cx="590908" cy="3296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15997" y="4201200"/>
            <a:ext cx="714733" cy="3296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24826" y="4663648"/>
            <a:ext cx="679527" cy="3296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7" name="Platshållare för innehåll 3"/>
          <p:cNvSpPr>
            <a:spLocks noGrp="1"/>
          </p:cNvSpPr>
          <p:nvPr>
            <p:ph idx="1"/>
          </p:nvPr>
        </p:nvSpPr>
        <p:spPr>
          <a:xfrm>
            <a:off x="531813" y="5257110"/>
            <a:ext cx="8229600" cy="90659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Riksbank case does not stand up to scrutiny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4689048"/>
            <a:ext cx="235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Should have been &gt; 1!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30700" y="4584700"/>
            <a:ext cx="2461831" cy="6065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57347" grpId="0" build="p"/>
      <p:bldP spid="2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More costs: Inherent flaw in leaning against the wind:</a:t>
            </a:r>
            <a:br>
              <a:rPr lang="en-US" sz="2800" b="1" dirty="0" smtClean="0"/>
            </a:br>
            <a:r>
              <a:rPr lang="en-US" sz="2800" b="1" dirty="0" smtClean="0"/>
              <a:t>Inflation below credible target causes negative real effects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Inflation expectations anchored at target</a:t>
            </a:r>
          </a:p>
          <a:p>
            <a:r>
              <a:rPr lang="en-US" dirty="0" smtClean="0"/>
              <a:t>Lower average inflation than expected causes real effects</a:t>
            </a:r>
          </a:p>
          <a:p>
            <a:r>
              <a:rPr lang="en-US" dirty="0" smtClean="0"/>
              <a:t>Higher unemployment</a:t>
            </a:r>
          </a:p>
          <a:p>
            <a:r>
              <a:rPr lang="en-US" dirty="0" smtClean="0"/>
              <a:t>Higher </a:t>
            </a:r>
            <a:r>
              <a:rPr lang="en-US" i="1" dirty="0" smtClean="0"/>
              <a:t>real</a:t>
            </a:r>
            <a:r>
              <a:rPr lang="en-US" dirty="0" smtClean="0"/>
              <a:t> debt for households (additional cost of leaning against the wind)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22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CPI inflation and household inflation expectations</a:t>
            </a:r>
            <a:endParaRPr lang="en-US" sz="2800" b="1" dirty="0"/>
          </a:p>
        </p:txBody>
      </p:sp>
      <p:pic>
        <p:nvPicPr>
          <p:cNvPr id="6" name="Content Placeholder 5" descr="Household-lagged-infl-exps-CP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4" r="-10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96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Leaning against the wind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Tighter monetary policy than justified by stabilizing inflation and unemployment</a:t>
            </a:r>
          </a:p>
          <a:p>
            <a:r>
              <a:rPr lang="en-GB" dirty="0" smtClean="0"/>
              <a:t>Purpose is to moderate financial “imbalances” and threats to financial stability</a:t>
            </a:r>
          </a:p>
          <a:p>
            <a:r>
              <a:rPr lang="en-GB" dirty="0" smtClean="0"/>
              <a:t>Presumes (Smets 2013):</a:t>
            </a:r>
          </a:p>
          <a:p>
            <a:pPr marL="857250" lvl="1" indent="-457200">
              <a:buAutoNum type="arabicParenBoth"/>
            </a:pPr>
            <a:r>
              <a:rPr lang="en-GB" dirty="0" smtClean="0"/>
              <a:t>Macroprudential instruments or policies are ineffective</a:t>
            </a:r>
            <a:endParaRPr lang="en-GB" dirty="0"/>
          </a:p>
          <a:p>
            <a:pPr marL="857250" lvl="1" indent="-457200">
              <a:buAutoNum type="arabicParenBoth"/>
            </a:pPr>
            <a:r>
              <a:rPr lang="en-GB" dirty="0" smtClean="0"/>
              <a:t>A higher policy rate has a significant negative impact on threats to financial stability</a:t>
            </a:r>
          </a:p>
          <a:p>
            <a:r>
              <a:rPr lang="en-GB" dirty="0" smtClean="0"/>
              <a:t>My view:</a:t>
            </a:r>
          </a:p>
          <a:p>
            <a:pPr marL="914400" lvl="1" indent="-457200">
              <a:buAutoNum type="arabicParenBoth"/>
            </a:pPr>
            <a:r>
              <a:rPr lang="en-GB" dirty="0" smtClean="0"/>
              <a:t>varies from country to country</a:t>
            </a:r>
          </a:p>
          <a:p>
            <a:pPr marL="914400" lvl="1" indent="-457200">
              <a:buAutoNum type="arabicParenBoth"/>
            </a:pPr>
            <a:r>
              <a:rPr lang="en-GB" dirty="0"/>
              <a:t>h</a:t>
            </a:r>
            <a:r>
              <a:rPr lang="en-GB" dirty="0" smtClean="0"/>
              <a:t>as little theoretical and empirical support, although the latter may vary depending on the structure of the financial sector (competitive/oligopolistic, shadow banking…) 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28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real value of an SEK 1 million loan taken out in Nov 2011, actual and for 2 percent inflation</a:t>
            </a:r>
            <a:endParaRPr lang="en-US" sz="2800" b="1" dirty="0"/>
          </a:p>
        </p:txBody>
      </p:sp>
      <p:pic>
        <p:nvPicPr>
          <p:cNvPr id="5" name="Content Placeholder 4" descr="title-real-value-of-debt-from-2011-14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4" r="-16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88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Sum up:</a:t>
            </a:r>
            <a:br>
              <a:rPr lang="en-US" sz="3200" b="1" dirty="0" smtClean="0"/>
            </a:br>
            <a:r>
              <a:rPr lang="en-US" sz="3200" b="1" dirty="0" smtClean="0"/>
              <a:t>Leaning against the wind and household debt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”Leaning against the wind” is counter-productive in Sweden</a:t>
            </a:r>
          </a:p>
          <a:p>
            <a:r>
              <a:rPr lang="en-US" dirty="0" smtClean="0"/>
              <a:t>Leaning generally involves undershooting (credible) inflation targets</a:t>
            </a:r>
          </a:p>
          <a:p>
            <a:r>
              <a:rPr lang="en-US" dirty="0" smtClean="0"/>
              <a:t>Leads to lower inflation than expected</a:t>
            </a:r>
          </a:p>
          <a:p>
            <a:r>
              <a:rPr lang="en-US" dirty="0" smtClean="0"/>
              <a:t>Leads to higher unemployment and higher real debt</a:t>
            </a:r>
          </a:p>
          <a:p>
            <a:r>
              <a:rPr lang="en-US" dirty="0" smtClean="0"/>
              <a:t>May increase debt ratio by affecting disposable income faster than nominal debt (Svensson 2013)</a:t>
            </a:r>
          </a:p>
          <a:p>
            <a:r>
              <a:rPr lang="en-US" dirty="0" smtClean="0"/>
              <a:t>Also, may undermine the credibility of the inflation target</a:t>
            </a:r>
          </a:p>
          <a:p>
            <a:r>
              <a:rPr lang="en-US" dirty="0" smtClean="0"/>
              <a:t>Not the best way to handle any debt problem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11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Sum up:</a:t>
            </a:r>
            <a:br>
              <a:rPr lang="en-US" sz="3200" b="1" dirty="0" smtClean="0"/>
            </a:br>
            <a:r>
              <a:rPr lang="en-US" sz="3200" b="1" dirty="0" smtClean="0"/>
              <a:t>Leaning against the wind and household debt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Q: What is monetary policy’s best contribution to debt issue (at least in Sweden)?</a:t>
            </a:r>
          </a:p>
          <a:p>
            <a:r>
              <a:rPr lang="en-US" dirty="0" smtClean="0"/>
              <a:t>A: Inflation on target, stable growth, and lowest long-run sustainable unemployment</a:t>
            </a:r>
          </a:p>
          <a:p>
            <a:r>
              <a:rPr lang="en-US" dirty="0" smtClean="0"/>
              <a:t>2 % real growth, 2 % inflation = 4 % nominal growth</a:t>
            </a:r>
          </a:p>
          <a:p>
            <a:r>
              <a:rPr lang="en-US" dirty="0" smtClean="0"/>
              <a:t>Doubling of disp. </a:t>
            </a:r>
            <a:r>
              <a:rPr lang="en-US" dirty="0"/>
              <a:t>i</a:t>
            </a:r>
            <a:r>
              <a:rPr lang="en-US" dirty="0" smtClean="0"/>
              <a:t>ncome and housing prices in 18 years</a:t>
            </a:r>
          </a:p>
          <a:p>
            <a:r>
              <a:rPr lang="en-US" dirty="0" smtClean="0"/>
              <a:t>Debt ratio and LTV ratio for any given nominal debt halved in 18 years</a:t>
            </a:r>
          </a:p>
          <a:p>
            <a:r>
              <a:rPr lang="en-US" dirty="0" smtClean="0"/>
              <a:t>Provides an answer to Williams issue (3): improved design of MP? </a:t>
            </a:r>
          </a:p>
          <a:p>
            <a:r>
              <a:rPr lang="en-US" dirty="0" smtClean="0"/>
              <a:t>Financial stability and any problems with debt are better handled with other means than monetary policy: </a:t>
            </a:r>
            <a:br>
              <a:rPr lang="en-US" dirty="0" smtClean="0"/>
            </a:br>
            <a:r>
              <a:rPr lang="en-US" dirty="0" smtClean="0"/>
              <a:t>macro- and microprudential tools (lending standards, LTV cap, higher capital, risk weights…), taxes, deduction rules…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4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dirty="0" smtClean="0"/>
          </a:p>
        </p:txBody>
      </p:sp>
      <p:sp>
        <p:nvSpPr>
          <p:cNvPr id="57347" name="Platshållare för innehåll 3"/>
          <p:cNvSpPr>
            <a:spLocks noGrp="1"/>
          </p:cNvSpPr>
          <p:nvPr>
            <p:ph idx="1"/>
          </p:nvPr>
        </p:nvSpPr>
        <p:spPr>
          <a:xfrm>
            <a:off x="531813" y="1600200"/>
            <a:ext cx="8229600" cy="4493095"/>
          </a:xfrm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208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Flexible inflation targeting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Stabilize inflation around inflation target </a:t>
            </a:r>
            <a:r>
              <a:rPr lang="en-GB" i="1" dirty="0" smtClean="0"/>
              <a:t>and</a:t>
            </a:r>
            <a:r>
              <a:rPr lang="en-GB" dirty="0" smtClean="0"/>
              <a:t> resource utilization around long-run sustainable rate (employment/unemployment around a long-run sustainable rate)</a:t>
            </a:r>
          </a:p>
          <a:p>
            <a:r>
              <a:rPr lang="en-GB" dirty="0" smtClean="0"/>
              <a:t>Same as Fed’s dual mandate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7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The monetary policy mandate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Sveriges Riksbank Act</a:t>
            </a:r>
          </a:p>
          <a:p>
            <a:pPr lvl="1"/>
            <a:r>
              <a:rPr lang="en-US" sz="1800" dirty="0" smtClean="0"/>
              <a:t>"The objective for monetary policy shall be to </a:t>
            </a:r>
            <a:r>
              <a:rPr lang="en-US" sz="1800" b="1" dirty="0" smtClean="0"/>
              <a:t>maintain</a:t>
            </a:r>
            <a:r>
              <a:rPr lang="en-US" sz="1800" dirty="0" smtClean="0"/>
              <a:t> </a:t>
            </a:r>
            <a:r>
              <a:rPr lang="en-US" sz="1800" b="1" dirty="0" smtClean="0"/>
              <a:t>price stability</a:t>
            </a:r>
            <a:r>
              <a:rPr lang="en-US" sz="1800" dirty="0" smtClean="0"/>
              <a:t>"</a:t>
            </a:r>
          </a:p>
          <a:p>
            <a:r>
              <a:rPr lang="en-GB" dirty="0" smtClean="0"/>
              <a:t>Government bill</a:t>
            </a:r>
          </a:p>
          <a:p>
            <a:pPr lvl="1"/>
            <a:r>
              <a:rPr lang="en-GB" sz="1800" dirty="0" smtClean="0"/>
              <a:t>"In addition, as an authority under the Riksdag, the Riksbank, without prejudice to the price stability target, is to support the goals of general economic policy with the aim to achieve sustainable growth and </a:t>
            </a:r>
            <a:r>
              <a:rPr lang="en-GB" sz="1800" b="1" dirty="0" smtClean="0"/>
              <a:t>high employment</a:t>
            </a:r>
            <a:r>
              <a:rPr lang="en-GB" sz="1800" dirty="0" smtClean="0"/>
              <a:t>".</a:t>
            </a:r>
          </a:p>
          <a:p>
            <a:pPr lvl="1"/>
            <a:r>
              <a:rPr lang="en-GB" sz="1800" dirty="0" smtClean="0"/>
              <a:t>High employment = highest sustainable rate of employment</a:t>
            </a:r>
          </a:p>
          <a:p>
            <a:r>
              <a:rPr lang="en-GB" dirty="0" smtClean="0"/>
              <a:t>Price stability and the highest sustainable rate of employment</a:t>
            </a:r>
          </a:p>
          <a:p>
            <a:pPr lvl="1"/>
            <a:r>
              <a:rPr lang="en-GB" sz="1800" dirty="0" smtClean="0"/>
              <a:t>Highest sustainable rate of employment = the lowest sustainable rate of unemployment</a:t>
            </a:r>
          </a:p>
          <a:p>
            <a:pPr lvl="1"/>
            <a:r>
              <a:rPr lang="en-GB" sz="1800" dirty="0" smtClean="0"/>
              <a:t>Stabilize inflation around the inflation target and unemployment around a long-run sustainable rate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6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Target achievement:</a:t>
            </a:r>
            <a:br>
              <a:rPr lang="en-US" sz="2800" b="1" dirty="0" smtClean="0"/>
            </a:br>
            <a:r>
              <a:rPr lang="en-US" sz="2800" b="1" dirty="0" smtClean="0"/>
              <a:t>Average inflation significantly below target</a:t>
            </a:r>
            <a:endParaRPr lang="en-US" sz="28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01" y="1524000"/>
            <a:ext cx="708251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7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60" y="254387"/>
            <a:ext cx="7453313" cy="101437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Fed and Riksbank, June/July 2010</a:t>
            </a:r>
            <a:br>
              <a:rPr lang="en-GB" sz="2800" b="1" dirty="0" smtClean="0"/>
            </a:br>
            <a:r>
              <a:rPr lang="en-GB" sz="2800" b="1" dirty="0" smtClean="0"/>
              <a:t>Similar forecasts, very different policies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44684" y="1397387"/>
            <a:ext cx="931665" cy="3385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Policy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0007" y="1412776"/>
            <a:ext cx="8515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Inflation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9492" y="3913311"/>
            <a:ext cx="115288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Unemployment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9222" y="6232920"/>
            <a:ext cx="7913218" cy="4046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Svensson (2011), “Practical </a:t>
            </a:r>
            <a:r>
              <a:rPr lang="en-US" sz="1600" dirty="0">
                <a:latin typeface="Times New Roman"/>
                <a:cs typeface="Times New Roman"/>
              </a:rPr>
              <a:t>Monetary Policy: Examples from </a:t>
            </a:r>
            <a:r>
              <a:rPr lang="en-US" sz="1600" dirty="0" smtClean="0">
                <a:latin typeface="Times New Roman"/>
                <a:cs typeface="Times New Roman"/>
              </a:rPr>
              <a:t>Sweden</a:t>
            </a:r>
            <a:br>
              <a:rPr lang="en-US" sz="1600" dirty="0" smtClean="0">
                <a:latin typeface="Times New Roman"/>
                <a:cs typeface="Times New Roman"/>
              </a:rPr>
            </a:b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and the </a:t>
            </a:r>
            <a:r>
              <a:rPr lang="en-US" sz="1600" dirty="0" smtClean="0">
                <a:latin typeface="Times New Roman"/>
                <a:cs typeface="Times New Roman"/>
              </a:rPr>
              <a:t>United,” </a:t>
            </a:r>
            <a:r>
              <a:rPr lang="en-US" sz="1600" i="1" dirty="0" smtClean="0">
                <a:latin typeface="Times New Roman"/>
                <a:cs typeface="Times New Roman"/>
              </a:rPr>
              <a:t>Brookings </a:t>
            </a:r>
            <a:r>
              <a:rPr lang="en-US" sz="1600" i="1" dirty="0">
                <a:latin typeface="Times New Roman"/>
                <a:cs typeface="Times New Roman"/>
              </a:rPr>
              <a:t>Papers on Economic Activity</a:t>
            </a:r>
            <a:r>
              <a:rPr lang="en-US" sz="1600" dirty="0">
                <a:latin typeface="Times New Roman"/>
                <a:cs typeface="Times New Roman"/>
              </a:rPr>
              <a:t>, Fall 2011, 289-</a:t>
            </a:r>
            <a:r>
              <a:rPr lang="en-US" sz="1600" dirty="0" smtClean="0">
                <a:latin typeface="Times New Roman"/>
                <a:cs typeface="Times New Roman"/>
              </a:rPr>
              <a:t>332.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41936"/>
            <a:ext cx="3240000" cy="21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86" y="4221088"/>
            <a:ext cx="3240000" cy="21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60" y="1745434"/>
            <a:ext cx="3240000" cy="211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Lowflation/deflation and debt:</a:t>
            </a:r>
            <a:br>
              <a:rPr lang="en-US" b="1" dirty="0" smtClean="0"/>
            </a:br>
            <a:r>
              <a:rPr lang="en-US" b="1" dirty="0" smtClean="0"/>
              <a:t>A negative involuntary amortization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Chair Yellen</a:t>
            </a:r>
            <a:r>
              <a:rPr lang="en-US" dirty="0"/>
              <a:t>: </a:t>
            </a:r>
            <a:r>
              <a:rPr lang="en-US" dirty="0" smtClean="0"/>
              <a:t>“[</a:t>
            </a:r>
            <a:r>
              <a:rPr lang="sv-SE" dirty="0" smtClean="0"/>
              <a:t>W</a:t>
            </a:r>
            <a:r>
              <a:rPr lang="en-US" dirty="0" smtClean="0"/>
              <a:t>]</a:t>
            </a:r>
            <a:r>
              <a:rPr lang="en-US" dirty="0" err="1" smtClean="0"/>
              <a:t>ith</a:t>
            </a:r>
            <a:r>
              <a:rPr lang="en-US" dirty="0" smtClean="0"/>
              <a:t> </a:t>
            </a:r>
            <a:r>
              <a:rPr lang="en-US" dirty="0"/>
              <a:t>longer-term inflation expectations anchored near 2 percent in recent years, persistent inflation well below this expected value increases the real burden of debt for households and firms, which may put a drag on economic activity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Governor Ingves, in reply to a question if low inflation increases indebtedness: ”Interest rates are low and then it is easy to borrow… But in this context, the inflation rate is not a particularly significant issue.”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-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57" r="-18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39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Case study: Sweden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525963"/>
          </a:xfrm>
        </p:spPr>
        <p:txBody>
          <a:bodyPr/>
          <a:lstStyle/>
          <a:p>
            <a:r>
              <a:rPr lang="en-GB" dirty="0" smtClean="0"/>
              <a:t>Riksbank has been leaning against the wind since summer of 2010, referring to concerns about household debt</a:t>
            </a:r>
          </a:p>
          <a:p>
            <a:r>
              <a:rPr lang="en-GB" dirty="0" smtClean="0"/>
              <a:t>This has led to inflation far below the target and unemployment far above a long-run sustainable rate</a:t>
            </a:r>
          </a:p>
          <a:p>
            <a:r>
              <a:rPr lang="en-GB" dirty="0" smtClean="0"/>
              <a:t>With inflation much below expectations, it arguably also led to higher real debt than expected and planned for</a:t>
            </a:r>
          </a:p>
        </p:txBody>
      </p:sp>
    </p:spTree>
    <p:extLst>
      <p:ext uri="{BB962C8B-B14F-4D97-AF65-F5344CB8AC3E}">
        <p14:creationId xmlns:p14="http://schemas.microsoft.com/office/powerpoint/2010/main" val="7675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Scaremongering? </a:t>
            </a:r>
            <a:r>
              <a:rPr lang="en-US" sz="2800" dirty="0" err="1" smtClean="0"/>
              <a:t>Dagens</a:t>
            </a:r>
            <a:r>
              <a:rPr lang="en-US" sz="2800" dirty="0" smtClean="0"/>
              <a:t> </a:t>
            </a:r>
            <a:r>
              <a:rPr lang="en-US" sz="2800" dirty="0" err="1" smtClean="0"/>
              <a:t>Nyheter</a:t>
            </a:r>
            <a:r>
              <a:rPr lang="en-US" sz="2800" dirty="0" smtClean="0"/>
              <a:t>, January 15, 2013</a:t>
            </a:r>
            <a:endParaRPr lang="en-US" sz="2800" dirty="0"/>
          </a:p>
        </p:txBody>
      </p:sp>
      <p:pic>
        <p:nvPicPr>
          <p:cNvPr id="5" name="Content Placeholder 4" descr="bostadsrattspriserna-drar-ivag-1401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18" r="-88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Riksbank</a:t>
            </a:r>
            <a:r>
              <a:rPr lang="en-US" sz="3200" b="1" dirty="0" smtClean="0"/>
              <a:t> 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Governor Ingves: ”When interest rates are low, people borrow more. If you borrow too much, sooner or later there are problems.”</a:t>
            </a:r>
          </a:p>
          <a:p>
            <a:r>
              <a:rPr lang="en-US" dirty="0" smtClean="0"/>
              <a:t>Riksbank: Probably no direct credit losses from mortgages</a:t>
            </a:r>
          </a:p>
          <a:p>
            <a:r>
              <a:rPr lang="en-US" dirty="0" smtClean="0"/>
              <a:t>But housing price fall and doubts about the Swedish housing market might create problems for banks’ funding through covered housing bonds</a:t>
            </a:r>
          </a:p>
          <a:p>
            <a:pPr lvl="1"/>
            <a:r>
              <a:rPr lang="en-US" dirty="0" smtClean="0"/>
              <a:t>But actually liquidity problem, not solidity problem: Solved by lending of last resort from the Riksbank and the National Debt Office (and information) (Posts on Ekonomistas and larseosvensson.se, Feb 10,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Riksbank	III: Households’ mortgage-rate expectations are too 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Households’ expectations of mortgage rates in 5 years are low compared to a normal policy rate of 4% and a normal spread</a:t>
            </a:r>
          </a:p>
          <a:p>
            <a:pPr lvl="1"/>
            <a:r>
              <a:rPr lang="en-US" dirty="0" smtClean="0"/>
              <a:t>But who believes in “normal” interest rates in 5 years?</a:t>
            </a:r>
          </a:p>
          <a:p>
            <a:r>
              <a:rPr lang="en-US" dirty="0" smtClean="0"/>
              <a:t>Households’ mortgage-rate expectations are low relative to the Riksbank’s policy-rate path</a:t>
            </a:r>
          </a:p>
          <a:p>
            <a:pPr lvl="1"/>
            <a:r>
              <a:rPr lang="en-US" dirty="0" smtClean="0"/>
              <a:t>But what credibility does the policy-rate path have?</a:t>
            </a:r>
          </a:p>
        </p:txBody>
      </p:sp>
    </p:spTree>
    <p:extLst>
      <p:ext uri="{BB962C8B-B14F-4D97-AF65-F5344CB8AC3E}">
        <p14:creationId xmlns:p14="http://schemas.microsoft.com/office/powerpoint/2010/main" val="12939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Policy rate, policy-rate path, market expectations, and household expectations about 3-month mortgage rates: </a:t>
            </a:r>
            <a:br>
              <a:rPr lang="en-US" sz="2800" b="1" dirty="0" smtClean="0"/>
            </a:br>
            <a:r>
              <a:rPr lang="en-US" sz="2800" b="1" dirty="0" smtClean="0"/>
              <a:t>Sep 2011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21" r="-6821"/>
          <a:stretch>
            <a:fillRect/>
          </a:stretch>
        </p:blipFill>
        <p:spPr>
          <a:xfrm>
            <a:off x="273961" y="1803400"/>
            <a:ext cx="8631893" cy="4630751"/>
          </a:xfrm>
        </p:spPr>
      </p:pic>
    </p:spTree>
    <p:extLst>
      <p:ext uri="{BB962C8B-B14F-4D97-AF65-F5344CB8AC3E}">
        <p14:creationId xmlns:p14="http://schemas.microsoft.com/office/powerpoint/2010/main" val="29603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Household expectations and Riksbank policy-rate path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63" y="1514475"/>
            <a:ext cx="6245708" cy="4724400"/>
          </a:xfrm>
        </p:spPr>
      </p:pic>
      <p:sp>
        <p:nvSpPr>
          <p:cNvPr id="6" name="TextBox 5"/>
          <p:cNvSpPr txBox="1"/>
          <p:nvPr/>
        </p:nvSpPr>
        <p:spPr>
          <a:xfrm>
            <a:off x="273961" y="6211669"/>
            <a:ext cx="732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Flodén, “Monetary policy and macroprudential policy” (in Swedish),</a:t>
            </a:r>
            <a:br>
              <a:rPr lang="en-US" dirty="0" smtClean="0"/>
            </a:br>
            <a:r>
              <a:rPr lang="en-US" dirty="0" smtClean="0"/>
              <a:t> LO, 2014-03-27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Household expectations and </a:t>
            </a:r>
            <a:r>
              <a:rPr lang="en-US" sz="2800" b="1" dirty="0" smtClean="0"/>
              <a:t>market expectations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30" y="1514474"/>
            <a:ext cx="6256820" cy="4682653"/>
          </a:xfrm>
        </p:spPr>
      </p:pic>
      <p:sp>
        <p:nvSpPr>
          <p:cNvPr id="6" name="TextBox 5"/>
          <p:cNvSpPr txBox="1"/>
          <p:nvPr/>
        </p:nvSpPr>
        <p:spPr>
          <a:xfrm>
            <a:off x="273961" y="6211669"/>
            <a:ext cx="732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Flodén, “Monetary policy and macroprudential policy” (in Swedish),</a:t>
            </a:r>
            <a:br>
              <a:rPr lang="en-US" dirty="0" smtClean="0"/>
            </a:br>
            <a:r>
              <a:rPr lang="en-US" dirty="0" smtClean="0"/>
              <a:t> LO, 2014-03-27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Households’ expected mortgage-rate costs and </a:t>
            </a:r>
            <a:br>
              <a:rPr lang="en-US" sz="2800" b="1" dirty="0" smtClean="0"/>
            </a:br>
            <a:r>
              <a:rPr lang="en-US" sz="2800" b="1" dirty="0" smtClean="0"/>
              <a:t>actual yield curve</a:t>
            </a:r>
            <a:endParaRPr lang="en-US" sz="2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91" y="1524000"/>
            <a:ext cx="6377931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Households’ expected 5-year mortgage-rate costs and </a:t>
            </a:r>
            <a:br>
              <a:rPr lang="en-US" sz="2800" b="1" dirty="0" smtClean="0"/>
            </a:br>
            <a:r>
              <a:rPr lang="en-US" sz="2800" b="1" dirty="0" smtClean="0"/>
              <a:t>actual 5-year mortgage rate</a:t>
            </a:r>
            <a:endParaRPr lang="en-US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91" y="1524000"/>
            <a:ext cx="6377931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3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Riksbank	III: Households’ mortgage-rate expectations are too low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Households’ expectations of mortgage rates in 5 years are low compared to a normal policy rate of 4% and a normal spread</a:t>
            </a:r>
          </a:p>
          <a:p>
            <a:pPr lvl="1"/>
            <a:r>
              <a:rPr lang="en-US" dirty="0"/>
              <a:t>But who believes in “normal” interest rates in 5 years?</a:t>
            </a:r>
          </a:p>
          <a:p>
            <a:r>
              <a:rPr lang="en-US" dirty="0"/>
              <a:t>Households’ mortgage-rate expectations are low relative to the Riksbank’s policy-rate path</a:t>
            </a:r>
          </a:p>
          <a:p>
            <a:pPr lvl="1"/>
            <a:r>
              <a:rPr lang="en-US" dirty="0"/>
              <a:t>But what credibility does the policy-rate path have?</a:t>
            </a:r>
          </a:p>
          <a:p>
            <a:r>
              <a:rPr lang="en-US" dirty="0" smtClean="0"/>
              <a:t>At a closer examination, no evidence of too low mortgage-rate expectations</a:t>
            </a:r>
          </a:p>
        </p:txBody>
      </p:sp>
    </p:spTree>
    <p:extLst>
      <p:ext uri="{BB962C8B-B14F-4D97-AF65-F5344CB8AC3E}">
        <p14:creationId xmlns:p14="http://schemas.microsoft.com/office/powerpoint/2010/main" val="19110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Inflation expectations close to target, in spite of low inflation</a:t>
            </a:r>
            <a:endParaRPr lang="en-US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17" y="1524000"/>
            <a:ext cx="6376479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8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lean? What is the problem?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Household debt is high relative to disposable income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</a:t>
            </a:r>
            <a:r>
              <a:rPr lang="en-US" smtClean="0">
                <a:solidFill>
                  <a:srgbClr val="FF0000"/>
                </a:solidFill>
              </a:rPr>
              <a:t>debt ratio has been </a:t>
            </a:r>
            <a:r>
              <a:rPr lang="en-US" dirty="0" smtClean="0">
                <a:solidFill>
                  <a:srgbClr val="FF0000"/>
                </a:solidFill>
              </a:rPr>
              <a:t>stable since LTV cap of 85 % in Oct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35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Inflation </a:t>
            </a:r>
            <a:r>
              <a:rPr lang="en-US" sz="2800" b="1" dirty="0"/>
              <a:t>expectations close to target, in spite of low </a:t>
            </a:r>
            <a:r>
              <a:rPr lang="en-US" sz="2800" b="1" dirty="0" smtClean="0"/>
              <a:t>inflation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en-US" sz="2000" dirty="0" smtClean="0"/>
              <a:t>5-year trailing moving averages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38" y="1524000"/>
            <a:ext cx="7090236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Average CPIX/CPIF inflation also below target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9053" y="6189011"/>
            <a:ext cx="5603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Note: CPIX inflation through March 2008, CPIF inflation from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April 2008.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74" y="1524000"/>
            <a:ext cx="7077165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Average inflation in Canada on target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0901" r="-10901"/>
          <a:stretch>
            <a:fillRect/>
          </a:stretch>
        </p:blipFill>
        <p:spPr>
          <a:xfrm>
            <a:off x="423321" y="1524000"/>
            <a:ext cx="8007798" cy="4630738"/>
          </a:xfrm>
        </p:spPr>
      </p:pic>
    </p:spTree>
    <p:extLst>
      <p:ext uri="{BB962C8B-B14F-4D97-AF65-F5344CB8AC3E}">
        <p14:creationId xmlns:p14="http://schemas.microsoft.com/office/powerpoint/2010/main" val="40563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ym typeface="Symbol"/>
              </a:rPr>
              <a:t>Average inflation in some countries: </a:t>
            </a:r>
            <a:br>
              <a:rPr lang="en-GB" sz="2800" b="1" dirty="0" smtClean="0">
                <a:sym typeface="Symbol"/>
              </a:rPr>
            </a:br>
            <a:r>
              <a:rPr lang="en-GB" sz="2800" b="1" dirty="0" smtClean="0">
                <a:sym typeface="Symbol"/>
              </a:rPr>
              <a:t>Sweden an outlier</a:t>
            </a:r>
            <a:endParaRPr lang="en-GB" sz="28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00200"/>
            <a:ext cx="7797551" cy="4525963"/>
          </a:xfrm>
        </p:spPr>
        <p:txBody>
          <a:bodyPr/>
          <a:lstStyle/>
          <a:p>
            <a:pPr marL="0" indent="0">
              <a:buNone/>
            </a:pPr>
            <a:r>
              <a:t/>
            </a:r>
            <a:br/>
            <a:r>
              <a:t/>
            </a:r>
            <a:br/>
            <a:endParaRPr lang="en-GB" dirty="0" smtClean="0">
              <a:sym typeface="Symbo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90488"/>
              </p:ext>
            </p:extLst>
          </p:nvPr>
        </p:nvGraphicFramePr>
        <p:xfrm>
          <a:off x="755576" y="1556792"/>
          <a:ext cx="7776864" cy="4666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336"/>
                <a:gridCol w="1938288"/>
                <a:gridCol w="1162060"/>
                <a:gridCol w="1237448"/>
                <a:gridCol w="1191683"/>
                <a:gridCol w="1057049"/>
              </a:tblGrid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Country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Target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Index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Period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Average</a:t>
                      </a:r>
                      <a:endParaRPr lang="en-GB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Deviation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Sweden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 (1995-)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CPI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1997-2011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 (1995-)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CPI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1997-2007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Australia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2-3 (1993-)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Times New Roman"/>
                          <a:cs typeface="Times New Roman"/>
                        </a:rPr>
                        <a:t>CPI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1997-2011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2.7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 0.2    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Canada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 (1995-)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CPI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1997-2011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 0.0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UK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2.5 (1992-2003)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Times New Roman"/>
                          <a:cs typeface="Times New Roman"/>
                        </a:rPr>
                        <a:t>RPIX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1997-2003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2.4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 (2004-)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Times New Roman"/>
                          <a:cs typeface="Times New Roman"/>
                        </a:rPr>
                        <a:t>CPI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2004-2007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 0.0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 (2004-)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Times New Roman"/>
                          <a:cs typeface="Times New Roman"/>
                        </a:rPr>
                        <a:t>CPI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2008-2011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3.4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 1.4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Euro zone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(&lt; 2) (1999-)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Times New Roman"/>
                          <a:cs typeface="Times New Roman"/>
                        </a:rPr>
                        <a:t>HICP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2000-2011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2.1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USA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(≤ 2) (2000-)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core CPI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2000-2011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core PCE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2000-2011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1.9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dirty="0">
                          <a:latin typeface="Times New Roman"/>
                          <a:cs typeface="Times New Roman"/>
                        </a:rPr>
                        <a:t>              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914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200000" cy="468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485800"/>
            <a:ext cx="7669337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On average 0.8 percentage point higher unemployment since 1997 (downward-sloping long-run Phillips curve)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Unemployment and CPI inflation1976-2012, long-run Phillips curve 1997-2012</a:t>
            </a:r>
            <a:endParaRPr lang="en-US" b="0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572000" y="4653136"/>
            <a:ext cx="144016" cy="432048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  <a:latin typeface="Gish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1" y="4941168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0.8 p.e.</a:t>
            </a:r>
          </a:p>
        </p:txBody>
      </p:sp>
      <p:sp>
        <p:nvSpPr>
          <p:cNvPr id="9" name="Right Brace 8"/>
          <p:cNvSpPr/>
          <p:nvPr/>
        </p:nvSpPr>
        <p:spPr bwMode="auto">
          <a:xfrm flipV="1">
            <a:off x="7740352" y="4413098"/>
            <a:ext cx="77724" cy="96022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  <a:latin typeface="Gish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1665" y="4283804"/>
            <a:ext cx="8642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Times New Roman"/>
                <a:cs typeface="Times New Roman"/>
              </a:rPr>
              <a:t>0.6 p.e.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yntax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yntax" pitchFamily="34" charset="0"/>
            </a:endParaRPr>
          </a:p>
        </p:txBody>
      </p:sp>
      <p:sp>
        <p:nvSpPr>
          <p:cNvPr id="13" name="textruta 13"/>
          <p:cNvSpPr txBox="1"/>
          <p:nvPr/>
        </p:nvSpPr>
        <p:spPr>
          <a:xfrm>
            <a:off x="539552" y="6453336"/>
            <a:ext cx="81108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latin typeface="Times New Roman"/>
                <a:cs typeface="Times New Roman"/>
              </a:rPr>
              <a:t>Source: Svensson , Lars E.O. (2013), "The possible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sz="1000" dirty="0" smtClean="0">
                <a:latin typeface="Times New Roman"/>
                <a:cs typeface="Times New Roman"/>
              </a:rPr>
              <a:t>unemployment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sz="1000" dirty="0" smtClean="0">
                <a:latin typeface="Times New Roman"/>
                <a:cs typeface="Times New Roman"/>
              </a:rPr>
              <a:t>cost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sz="1000" dirty="0" smtClean="0">
                <a:latin typeface="Times New Roman"/>
                <a:cs typeface="Times New Roman"/>
              </a:rPr>
              <a:t>of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sz="1000" dirty="0" smtClean="0">
                <a:latin typeface="Times New Roman"/>
                <a:cs typeface="Times New Roman"/>
              </a:rPr>
              <a:t>average inflation below a credible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sz="1000" dirty="0" smtClean="0">
                <a:latin typeface="Times New Roman"/>
                <a:cs typeface="Times New Roman"/>
              </a:rPr>
              <a:t>target", www.larseosvensson.net.</a:t>
            </a:r>
          </a:p>
        </p:txBody>
      </p:sp>
    </p:spTree>
    <p:extLst>
      <p:ext uri="{BB962C8B-B14F-4D97-AF65-F5344CB8AC3E}">
        <p14:creationId xmlns:p14="http://schemas.microsoft.com/office/powerpoint/2010/main" val="32759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US" sz="2800" b="1" dirty="0" smtClean="0"/>
              <a:t>Long-run effect on real debt:</a:t>
            </a:r>
            <a:br>
              <a:rPr lang="en-US" sz="2800" b="1" dirty="0" smtClean="0"/>
            </a:br>
            <a:r>
              <a:rPr lang="en-US" sz="2800" b="1" dirty="0" smtClean="0"/>
              <a:t>Price level lower than expected</a:t>
            </a:r>
            <a:endParaRPr lang="en-US" sz="2800" b="1" dirty="0"/>
          </a:p>
        </p:txBody>
      </p:sp>
      <p:pic>
        <p:nvPicPr>
          <p:cNvPr id="6" name="Content Placeholder 5" descr="Pric-level-Can-Sw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"/>
          <a:stretch/>
        </p:blipFill>
        <p:spPr>
          <a:xfrm>
            <a:off x="504857" y="1678783"/>
            <a:ext cx="7200000" cy="4565210"/>
          </a:xfrm>
        </p:spPr>
      </p:pic>
    </p:spTree>
    <p:extLst>
      <p:ext uri="{BB962C8B-B14F-4D97-AF65-F5344CB8AC3E}">
        <p14:creationId xmlns:p14="http://schemas.microsoft.com/office/powerpoint/2010/main" val="25988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Flodén (2014), very small effect of debt ratio on increase in unemployment rate in crisis (not statistically significant for subsample of countries with falling housing prices)</a:t>
            </a:r>
            <a:endParaRPr lang="en-US" dirty="0"/>
          </a:p>
        </p:txBody>
      </p:sp>
      <p:pic>
        <p:nvPicPr>
          <p:cNvPr id="4" name="Content Placeholder 3" descr="Floden-tabe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27" r="-15527"/>
          <a:stretch>
            <a:fillRect/>
          </a:stretch>
        </p:blipFill>
        <p:spPr>
          <a:xfrm>
            <a:off x="273961" y="1524001"/>
            <a:ext cx="7930547" cy="4254500"/>
          </a:xfrm>
        </p:spPr>
      </p:pic>
      <p:sp>
        <p:nvSpPr>
          <p:cNvPr id="5" name="Oval 4"/>
          <p:cNvSpPr/>
          <p:nvPr/>
        </p:nvSpPr>
        <p:spPr>
          <a:xfrm>
            <a:off x="5092700" y="2032000"/>
            <a:ext cx="647700" cy="647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Swedish 5-year </a:t>
            </a:r>
            <a:r>
              <a:rPr lang="sv-SE" sz="2400" dirty="0" err="1" smtClean="0"/>
              <a:t>zero-coupon</a:t>
            </a:r>
            <a:r>
              <a:rPr lang="sv-SE" sz="2400" dirty="0" smtClean="0"/>
              <a:t> real rate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078369" y="6443952"/>
            <a:ext cx="286371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sv-SE" sz="1100" dirty="0" smtClean="0">
                <a:solidFill>
                  <a:srgbClr val="000000"/>
                </a:solidFill>
                <a:latin typeface="Gisha"/>
              </a:rPr>
              <a:t>Source: Riksbank and National </a:t>
            </a:r>
            <a:r>
              <a:rPr lang="sv-SE" sz="1100" dirty="0" err="1" smtClean="0">
                <a:solidFill>
                  <a:srgbClr val="000000"/>
                </a:solidFill>
                <a:latin typeface="Gisha"/>
              </a:rPr>
              <a:t>Debt</a:t>
            </a:r>
            <a:r>
              <a:rPr lang="sv-SE" sz="1100" dirty="0" smtClean="0">
                <a:solidFill>
                  <a:srgbClr val="000000"/>
                </a:solidFill>
                <a:latin typeface="Gisha"/>
              </a:rPr>
              <a:t> Office</a:t>
            </a:r>
          </a:p>
        </p:txBody>
      </p:sp>
      <p:pic>
        <p:nvPicPr>
          <p:cNvPr id="8" name="Bildobjekt 10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87" y="1600200"/>
            <a:ext cx="692445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0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Capital to assets for households, </a:t>
            </a:r>
            <a:r>
              <a:rPr lang="en-US" sz="2800" dirty="0" err="1" smtClean="0"/>
              <a:t>som</a:t>
            </a:r>
            <a:r>
              <a:rPr lang="en-US" sz="2800" dirty="0" smtClean="0"/>
              <a:t> large listed companies, and Swedish banks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Percent</a:t>
            </a:r>
            <a:endParaRPr lang="en-US" dirty="0"/>
          </a:p>
        </p:txBody>
      </p:sp>
      <p:sp>
        <p:nvSpPr>
          <p:cNvPr id="5" name="textruta 8"/>
          <p:cNvSpPr txBox="1"/>
          <p:nvPr/>
        </p:nvSpPr>
        <p:spPr>
          <a:xfrm>
            <a:off x="1403648" y="6463890"/>
            <a:ext cx="677822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100" dirty="0">
                <a:solidFill>
                  <a:srgbClr val="000000"/>
                </a:solidFill>
                <a:latin typeface="Times New Roman"/>
              </a:rPr>
              <a:t>Källor: Dagens Industri (soliditeten 2011 för börsbolag och svenska banker) och Riksbanken (hushållens soliditet</a:t>
            </a:r>
            <a:r>
              <a:rPr lang="sv-SE" sz="1100" dirty="0" smtClean="0">
                <a:solidFill>
                  <a:srgbClr val="000000"/>
                </a:solidFill>
                <a:latin typeface="Times New Roman"/>
              </a:rPr>
              <a:t>).</a:t>
            </a:r>
            <a:endParaRPr lang="en-US" sz="11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82" y="1600200"/>
            <a:ext cx="69258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6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Debt growth: Real debt growth higher with low </a:t>
            </a:r>
            <a:r>
              <a:rPr lang="en-US" sz="2800" dirty="0" err="1" smtClean="0"/>
              <a:t>inlflation</a:t>
            </a:r>
            <a:endParaRPr lang="en-US" sz="2800" dirty="0"/>
          </a:p>
        </p:txBody>
      </p:sp>
      <p:pic>
        <p:nvPicPr>
          <p:cNvPr id="4" name="Content Placeholder 3" descr="Household-debt-growt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0" r="-10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06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usehold-debt-to-disposable-incom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4" r="-10914"/>
          <a:stretch>
            <a:fillRect/>
          </a:stretch>
        </p:blipFill>
        <p:spPr/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751" y="250825"/>
            <a:ext cx="7128594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Household debt-to-income ratio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(% of disposable income)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Short- and long-run effects on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Real debt is a ratio: </a:t>
            </a:r>
            <a:br>
              <a:rPr lang="en-US" dirty="0" smtClean="0"/>
            </a:br>
            <a:r>
              <a:rPr lang="en-US" dirty="0" smtClean="0"/>
              <a:t>Nominal debt/Price level</a:t>
            </a:r>
          </a:p>
          <a:p>
            <a:r>
              <a:rPr lang="en-US" dirty="0" smtClean="0"/>
              <a:t>Debt ratio: </a:t>
            </a:r>
            <a:br>
              <a:rPr lang="en-US" dirty="0" smtClean="0"/>
            </a:br>
            <a:r>
              <a:rPr lang="en-US" dirty="0" smtClean="0"/>
              <a:t>Nominal debt/Nominal disposable income</a:t>
            </a:r>
          </a:p>
          <a:p>
            <a:r>
              <a:rPr lang="en-US" dirty="0" smtClean="0"/>
              <a:t>LTV ratio: </a:t>
            </a:r>
            <a:br>
              <a:rPr lang="en-US" dirty="0" smtClean="0"/>
            </a:br>
            <a:r>
              <a:rPr lang="en-US" dirty="0" smtClean="0"/>
              <a:t>Nominal debt/Nominal value of housing</a:t>
            </a:r>
          </a:p>
          <a:p>
            <a:r>
              <a:rPr lang="en-US" dirty="0" smtClean="0"/>
              <a:t>One (and the Riksbank!) must not forget the denominator, and the effect of monetary policy on it</a:t>
            </a:r>
          </a:p>
          <a:p>
            <a:r>
              <a:rPr lang="en-US" dirty="0" err="1" smtClean="0"/>
              <a:t>Reala</a:t>
            </a:r>
            <a:r>
              <a:rPr lang="en-US" dirty="0" smtClean="0"/>
              <a:t> housing prices is a relative price:</a:t>
            </a:r>
            <a:br>
              <a:rPr lang="en-US" dirty="0" smtClean="0"/>
            </a:br>
            <a:r>
              <a:rPr lang="en-US" dirty="0" smtClean="0"/>
              <a:t>Nominal housing price/Price level (nom. price on consumption)</a:t>
            </a:r>
          </a:p>
          <a:p>
            <a:pPr marL="0" indent="0">
              <a:buNone/>
            </a:pPr>
            <a:endParaRPr lang="sv-S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Household debt/real assets and repo rate:</a:t>
            </a:r>
            <a:br>
              <a:rPr lang="en-US" sz="2800" b="1" dirty="0" smtClean="0"/>
            </a:br>
            <a:r>
              <a:rPr lang="en-US" sz="2400" b="1" dirty="0" smtClean="0"/>
              <a:t>No negative correlation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Percent</a:t>
            </a:r>
            <a:endParaRPr lang="en-US" dirty="0"/>
          </a:p>
        </p:txBody>
      </p:sp>
      <p:sp>
        <p:nvSpPr>
          <p:cNvPr id="6" name="textruta 8"/>
          <p:cNvSpPr txBox="1"/>
          <p:nvPr/>
        </p:nvSpPr>
        <p:spPr>
          <a:xfrm>
            <a:off x="1907704" y="6479758"/>
            <a:ext cx="620215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100" dirty="0" err="1" smtClean="0">
                <a:solidFill>
                  <a:srgbClr val="000000"/>
                </a:solidFill>
                <a:latin typeface="Times New Roman"/>
              </a:rPr>
              <a:t>Sources</a:t>
            </a:r>
            <a:r>
              <a:rPr lang="sv-SE" sz="1100" dirty="0" smtClean="0">
                <a:solidFill>
                  <a:srgbClr val="000000"/>
                </a:solidFill>
                <a:latin typeface="Times New Roman"/>
              </a:rPr>
              <a:t>: The Riksbank and </a:t>
            </a:r>
            <a:r>
              <a:rPr lang="sv-SE" sz="1100" dirty="0" err="1" smtClean="0">
                <a:solidFill>
                  <a:srgbClr val="000000"/>
                </a:solidFill>
                <a:latin typeface="Times New Roman"/>
              </a:rPr>
              <a:t>Statistics</a:t>
            </a:r>
            <a:r>
              <a:rPr lang="sv-SE" sz="1100" dirty="0" smtClean="0">
                <a:solidFill>
                  <a:srgbClr val="000000"/>
                </a:solidFill>
                <a:latin typeface="Times New Roman"/>
              </a:rPr>
              <a:t> Sweden</a:t>
            </a:r>
            <a:endParaRPr lang="en-US" sz="11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81" y="1600200"/>
            <a:ext cx="6918063" cy="4525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Policy rate, policy-rate path, market expectations, and household expectations: April 2013</a:t>
            </a:r>
            <a:endParaRPr lang="en-US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0863" r="-10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40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test of new borrowers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6049" y="6190026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Finansinspektionen (Swedish FSA) (2014), “Mortgage market report”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05650" y="1790700"/>
            <a:ext cx="1308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218" name="Picture 2" descr="Z:\Dropbox\1LS Archive\Finansinspektionen\Bolånerapport 2014\households-with-deficit-and-negative-equit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20" y="1524000"/>
            <a:ext cx="2963672" cy="46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Amortization hysterics?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amortize? </a:t>
            </a:r>
          </a:p>
          <a:p>
            <a:r>
              <a:rPr lang="en-US" dirty="0" smtClean="0"/>
              <a:t>Depends exclusively on the individual borrower’s situation</a:t>
            </a:r>
          </a:p>
          <a:p>
            <a:pPr lvl="1"/>
            <a:r>
              <a:rPr lang="en-US" dirty="0" smtClean="0"/>
              <a:t>Amortization is fixed saving</a:t>
            </a:r>
          </a:p>
          <a:p>
            <a:pPr lvl="1"/>
            <a:r>
              <a:rPr lang="en-US" dirty="0" smtClean="0"/>
              <a:t>Comparison of mortgage rate with the return on alternative investments, plus any liquidity needs</a:t>
            </a:r>
          </a:p>
          <a:p>
            <a:pPr lvl="1"/>
            <a:r>
              <a:rPr lang="en-US" dirty="0" smtClean="0"/>
              <a:t>It may be better to build up a liquidity buffer and/or invest in other assets (diversify)</a:t>
            </a:r>
          </a:p>
          <a:p>
            <a:pPr lvl="1"/>
            <a:r>
              <a:rPr lang="en-US" dirty="0" smtClean="0"/>
              <a:t>SBAB:s price of liquidity: about 0.27 percentage points</a:t>
            </a:r>
          </a:p>
          <a:p>
            <a:r>
              <a:rPr lang="en-US" dirty="0" smtClean="0"/>
              <a:t>Besides, 2% inflation and 2% real growth imply considerable automatic amortization</a:t>
            </a:r>
          </a:p>
          <a:p>
            <a:pPr lvl="1"/>
            <a:r>
              <a:rPr lang="en-US" dirty="0" smtClean="0"/>
              <a:t>Nominal disposable income increase by 4 %/year</a:t>
            </a:r>
          </a:p>
          <a:p>
            <a:pPr lvl="1"/>
            <a:r>
              <a:rPr lang="en-US" dirty="0" smtClean="0"/>
              <a:t>Doubles in 18 years, halves the debt ratio without nominal amortization</a:t>
            </a:r>
          </a:p>
          <a:p>
            <a:pPr lvl="1"/>
            <a:r>
              <a:rPr lang="en-US" dirty="0" smtClean="0"/>
              <a:t>Assume real housing prices grow with real disposable income, 2 %/year</a:t>
            </a:r>
          </a:p>
          <a:p>
            <a:pPr lvl="1"/>
            <a:r>
              <a:rPr lang="en-US" dirty="0" smtClean="0"/>
              <a:t>Nominal housing prices grow by 4 %/year</a:t>
            </a:r>
          </a:p>
          <a:p>
            <a:pPr lvl="1"/>
            <a:r>
              <a:rPr lang="en-US" dirty="0" smtClean="0"/>
              <a:t>Doubles in 18 years, halves the LTV ratio without nominal amortization</a:t>
            </a:r>
          </a:p>
        </p:txBody>
      </p:sp>
    </p:spTree>
    <p:extLst>
      <p:ext uri="{BB962C8B-B14F-4D97-AF65-F5344CB8AC3E}">
        <p14:creationId xmlns:p14="http://schemas.microsoft.com/office/powerpoint/2010/main" val="40863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SEK 1 million loan, taken out in </a:t>
            </a:r>
            <a:r>
              <a:rPr lang="en-US" sz="2800" b="1" dirty="0" smtClean="0"/>
              <a:t>March 2003: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Real value of loan: Actual and for 2% inflation</a:t>
            </a:r>
            <a:br>
              <a:rPr lang="en-US" sz="2800" b="1" dirty="0"/>
            </a:br>
            <a:r>
              <a:rPr lang="en-US" sz="2800" b="1" dirty="0"/>
              <a:t>Incease in real value: Actual compared to 2% inflation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672" y="1655841"/>
            <a:ext cx="185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SEK Thousand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51119" y="1649985"/>
            <a:ext cx="185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SEK Thousand</a:t>
            </a:r>
            <a:endParaRPr lang="en-US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9" y="1981200"/>
            <a:ext cx="7080864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Policy-rate increases from summer of 2010 have led to inflation below target and higher unemployment (and probably a higher debt ratio)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8249137" y="5531462"/>
            <a:ext cx="72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" action="ppaction://noaction"/>
              </a:rPr>
              <a:t>Cont.</a:t>
            </a:r>
            <a:endParaRPr lang="en-US" dirty="0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273961" y="6054104"/>
            <a:ext cx="7913218" cy="40466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Source: </a:t>
            </a:r>
            <a:r>
              <a:rPr lang="en-US" sz="1400" dirty="0" smtClean="0">
                <a:latin typeface="Times New Roman"/>
                <a:cs typeface="Times New Roman"/>
              </a:rPr>
              <a:t>Svensson (2013), “Unemployment and monetary policy – update for the year </a:t>
            </a:r>
            <a:r>
              <a:rPr lang="sv-SE" sz="1400" dirty="0" smtClean="0">
                <a:cs typeface="Times New Roman"/>
              </a:rPr>
              <a:t>2013</a:t>
            </a:r>
            <a:r>
              <a:rPr lang="en-US" sz="1400" dirty="0" smtClean="0">
                <a:latin typeface="Times New Roman"/>
                <a:cs typeface="Times New Roman"/>
              </a:rPr>
              <a:t>,” </a:t>
            </a:r>
            <a:br>
              <a:rPr lang="en-US" sz="1400" dirty="0" smtClean="0">
                <a:latin typeface="Times New Roman"/>
                <a:cs typeface="Times New Roman"/>
              </a:rPr>
            </a:br>
            <a:r>
              <a:rPr lang="en-US" sz="1400" dirty="0" smtClean="0">
                <a:latin typeface="Times New Roman"/>
                <a:cs typeface="Times New Roman"/>
              </a:rPr>
              <a:t>Svensson (2013), “Leaning against the wind increase (not reduces) the household debt-to-GDP ratio”,</a:t>
            </a:r>
            <a:br>
              <a:rPr lang="en-US" sz="1400" dirty="0" smtClean="0">
                <a:latin typeface="Times New Roman"/>
                <a:cs typeface="Times New Roman"/>
              </a:rPr>
            </a:br>
            <a:r>
              <a:rPr lang="en-US" sz="1400" dirty="0" smtClean="0">
                <a:latin typeface="Times New Roman"/>
                <a:cs typeface="Times New Roman"/>
              </a:rPr>
              <a:t>posts on larseosvensson.se.</a:t>
            </a:r>
            <a:endParaRPr lang="en-GB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8" y="1504218"/>
            <a:ext cx="7381646" cy="4565527"/>
          </a:xfrm>
        </p:spPr>
      </p:pic>
      <p:cxnSp>
        <p:nvCxnSpPr>
          <p:cNvPr id="6" name="Straight Connector 5"/>
          <p:cNvCxnSpPr/>
          <p:nvPr/>
        </p:nvCxnSpPr>
        <p:spPr>
          <a:xfrm>
            <a:off x="2694411" y="4109680"/>
            <a:ext cx="12700" cy="17732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79700" y="5391762"/>
            <a:ext cx="98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LTV cap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5329" y="62436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Impulse responses to 1 percentage point higher policy rate </a:t>
            </a:r>
            <a:br>
              <a:rPr lang="en-US" sz="2400" b="1" dirty="0" smtClean="0"/>
            </a:br>
            <a:r>
              <a:rPr lang="en-US" sz="2400" b="1" dirty="0" smtClean="0"/>
              <a:t>during year 1</a:t>
            </a:r>
            <a:br>
              <a:rPr lang="en-US" sz="2400" b="1" dirty="0" smtClean="0"/>
            </a:br>
            <a:r>
              <a:rPr lang="en-US" sz="2400" dirty="0" smtClean="0"/>
              <a:t>Deviations from baseline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00" y="1302582"/>
            <a:ext cx="3600000" cy="2587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0" y="3705846"/>
            <a:ext cx="3600000" cy="2587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0" y="1302582"/>
            <a:ext cx="3600000" cy="26090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47" y="3708421"/>
            <a:ext cx="3600000" cy="258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2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Robustness</a:t>
            </a:r>
            <a:r>
              <a:rPr lang="sv-SE" dirty="0" smtClean="0"/>
              <a:t>: </a:t>
            </a:r>
            <a:r>
              <a:rPr lang="sv-SE" i="1" dirty="0" smtClean="0"/>
              <a:t>T</a:t>
            </a:r>
            <a:r>
              <a:rPr lang="sv-SE" dirty="0" smtClean="0"/>
              <a:t> = 4 </a:t>
            </a:r>
            <a:r>
              <a:rPr lang="sv-SE" dirty="0" err="1" smtClean="0"/>
              <a:t>years</a:t>
            </a:r>
            <a:r>
              <a:rPr lang="sv-SE" dirty="0" smtClean="0"/>
              <a:t>, inflation and GDP </a:t>
            </a:r>
            <a:r>
              <a:rPr lang="sv-SE" dirty="0" err="1" smtClean="0"/>
              <a:t>responses</a:t>
            </a:r>
            <a:r>
              <a:rPr lang="sv-SE" dirty="0" smtClean="0"/>
              <a:t> </a:t>
            </a:r>
            <a:r>
              <a:rPr lang="sv-SE" dirty="0" err="1" smtClean="0"/>
              <a:t>half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Ramses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00" y="1247442"/>
            <a:ext cx="3600000" cy="26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4" y="3831240"/>
            <a:ext cx="3600000" cy="258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91010"/>
            <a:ext cx="8248650" cy="653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645938" y="2488320"/>
            <a:ext cx="1686637" cy="76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lean? </a:t>
            </a:r>
            <a:r>
              <a:rPr lang="en-US" b="1" dirty="0"/>
              <a:t>What is the problem?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Household debt is high relative to disposable income</a:t>
            </a:r>
          </a:p>
          <a:p>
            <a:r>
              <a:rPr lang="en-US" dirty="0"/>
              <a:t>But </a:t>
            </a:r>
            <a:r>
              <a:rPr lang="en-US" dirty="0" smtClean="0"/>
              <a:t>debt ratio is stable </a:t>
            </a:r>
            <a:r>
              <a:rPr lang="en-US" dirty="0"/>
              <a:t>since </a:t>
            </a:r>
            <a:r>
              <a:rPr lang="en-US" dirty="0" smtClean="0"/>
              <a:t>LTV </a:t>
            </a:r>
            <a:r>
              <a:rPr lang="en-US" dirty="0"/>
              <a:t>cap of </a:t>
            </a:r>
            <a:r>
              <a:rPr lang="en-US" dirty="0" smtClean="0"/>
              <a:t>85 % in Oct 2010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debt is normal relative to assets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3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751" y="250825"/>
            <a:ext cx="7128594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Household debt and assets (excluding collective pensions)</a:t>
            </a:r>
            <a:r>
              <a:rPr lang="en-US" sz="2400" dirty="0" smtClean="0">
                <a:solidFill>
                  <a:srgbClr val="000000"/>
                </a:solidFill>
              </a:rPr>
              <a:t>, % of disposable income</a:t>
            </a:r>
            <a:endParaRPr lang="en-US" b="1" dirty="0"/>
          </a:p>
        </p:txBody>
      </p:sp>
      <p:pic>
        <p:nvPicPr>
          <p:cNvPr id="5" name="Content Placeholder 4" descr="140611-swedish-households-assets-and-debt-over-disp-in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8" r="-17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1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wedish-households-net-wealth-and-debt-relative-to-asse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3" r="-10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71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Anpassad 4">
      <a:dk1>
        <a:sysClr val="windowText" lastClr="000000"/>
      </a:dk1>
      <a:lt1>
        <a:sysClr val="window" lastClr="FFFFFF"/>
      </a:lt1>
      <a:dk2>
        <a:srgbClr val="201C4F"/>
      </a:dk2>
      <a:lt2>
        <a:srgbClr val="EEECE1"/>
      </a:lt2>
      <a:accent1>
        <a:srgbClr val="0B99D0"/>
      </a:accent1>
      <a:accent2>
        <a:srgbClr val="CC7D00"/>
      </a:accent2>
      <a:accent3>
        <a:srgbClr val="591E77"/>
      </a:accent3>
      <a:accent4>
        <a:srgbClr val="201C4F"/>
      </a:accent4>
      <a:accent5>
        <a:srgbClr val="A39161"/>
      </a:accent5>
      <a:accent6>
        <a:srgbClr val="005973"/>
      </a:accent6>
      <a:hlink>
        <a:srgbClr val="0082C8"/>
      </a:hlink>
      <a:folHlink>
        <a:srgbClr val="8C4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Standardtema.thmx</Template>
  <TotalTime>10525</TotalTime>
  <Words>2458</Words>
  <Application>Microsoft Office PowerPoint</Application>
  <PresentationFormat>On-screen Show (4:3)</PresentationFormat>
  <Paragraphs>306</Paragraphs>
  <Slides>69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START PICTURE</vt:lpstr>
      <vt:lpstr>Custom Design</vt:lpstr>
      <vt:lpstr>Leaning against household debt: The Swedish experience</vt:lpstr>
      <vt:lpstr>Outline </vt:lpstr>
      <vt:lpstr>Leaning against the wind</vt:lpstr>
      <vt:lpstr>Case study: Sweden</vt:lpstr>
      <vt:lpstr>Why lean? What is the problem?  </vt:lpstr>
      <vt:lpstr>Household debt-to-income ratio (% of disposable income)</vt:lpstr>
      <vt:lpstr>Why lean? What is the problem?  </vt:lpstr>
      <vt:lpstr>Household debt and assets (excluding collective pensions), % of disposable income</vt:lpstr>
      <vt:lpstr>PowerPoint Presentation</vt:lpstr>
      <vt:lpstr>Why lean? What is the problem?  </vt:lpstr>
      <vt:lpstr>PowerPoint Presentation</vt:lpstr>
      <vt:lpstr>Why lean? What is the problem?  </vt:lpstr>
      <vt:lpstr>PowerPoint Presentation</vt:lpstr>
      <vt:lpstr>Why lean? What is the problem?  </vt:lpstr>
      <vt:lpstr>PowerPoint Presentation</vt:lpstr>
      <vt:lpstr>Why lean? What is the problem?  </vt:lpstr>
      <vt:lpstr>Why lean? What is the problem?  </vt:lpstr>
      <vt:lpstr>The leaning: Policy rates in Sweden, UK, and US; Eonia rate in euro area</vt:lpstr>
      <vt:lpstr>The leaning: Inflation in Sweden, euro area, UK,  and US</vt:lpstr>
      <vt:lpstr>The leaning: Real policy rate in Sweden, UK, and US, real Eonia rate in euro area</vt:lpstr>
      <vt:lpstr>The leaning: Policy-rate increases from summer of 2010 have led to inflation below target and higher unemployment (and probably a higher debt ratio)</vt:lpstr>
      <vt:lpstr>Riksbank’s case for leaning against the wind</vt:lpstr>
      <vt:lpstr>Three issues in Williams (2014)</vt:lpstr>
      <vt:lpstr>Williams issue (1): Cost of 1 pp higher policy rate:  0.5 pp higher unemployment rate</vt:lpstr>
      <vt:lpstr>Williams issue (2): Benefit of 1 pp higher policy rate:  Lower probability of a crisis</vt:lpstr>
      <vt:lpstr>Williams issue (2): Benefit of 1 pp higher policy rate:  Smaller increase in unemployment if crisis</vt:lpstr>
      <vt:lpstr>Williams issue (1) and (2):  Summarize cost and benefit of 1 pp higher policy rate</vt:lpstr>
      <vt:lpstr>More costs: Inherent flaw in leaning against the wind: Inflation below credible target causes negative real effects</vt:lpstr>
      <vt:lpstr>CPI inflation and household inflation expectations</vt:lpstr>
      <vt:lpstr>The real value of an SEK 1 million loan taken out in Nov 2011, actual and for 2 percent inflation</vt:lpstr>
      <vt:lpstr>Sum up: Leaning against the wind and household debt</vt:lpstr>
      <vt:lpstr>Sum up: Leaning against the wind and household debt</vt:lpstr>
      <vt:lpstr>PowerPoint Presentation</vt:lpstr>
      <vt:lpstr>Flexible inflation targeting</vt:lpstr>
      <vt:lpstr>The monetary policy mandate</vt:lpstr>
      <vt:lpstr>Target achievement: Average inflation significantly below target</vt:lpstr>
      <vt:lpstr>Fed and Riksbank, June/July 2010 Similar forecasts, very different policies</vt:lpstr>
      <vt:lpstr>Lowflation/deflation and debt: A negative involuntary amortization</vt:lpstr>
      <vt:lpstr>PowerPoint Presentation</vt:lpstr>
      <vt:lpstr>Scaremongering? Dagens Nyheter, January 15, 2013</vt:lpstr>
      <vt:lpstr>Riksbank I</vt:lpstr>
      <vt:lpstr>Riksbank III: Households’ mortgage-rate expectations are too low</vt:lpstr>
      <vt:lpstr>Policy rate, policy-rate path, market expectations, and household expectations about 3-month mortgage rates:  Sep 2011</vt:lpstr>
      <vt:lpstr>Household expectations and Riksbank policy-rate path</vt:lpstr>
      <vt:lpstr>Household expectations and market expectations</vt:lpstr>
      <vt:lpstr>Households’ expected mortgage-rate costs and  actual yield curve</vt:lpstr>
      <vt:lpstr>Households’ expected 5-year mortgage-rate costs and  actual 5-year mortgage rate</vt:lpstr>
      <vt:lpstr>Riksbank III: Households’ mortgage-rate expectations are too low</vt:lpstr>
      <vt:lpstr>Inflation expectations close to target, in spite of low inflation</vt:lpstr>
      <vt:lpstr>Inflation expectations close to target, in spite of low inflation 5-year trailing moving averages</vt:lpstr>
      <vt:lpstr>Average CPIX/CPIF inflation also below target</vt:lpstr>
      <vt:lpstr>Average inflation in Canada on target</vt:lpstr>
      <vt:lpstr>Average inflation in some countries:  Sweden an outlier</vt:lpstr>
      <vt:lpstr>On average 0.8 percentage point higher unemployment since 1997 (downward-sloping long-run Phillips curve)  Unemployment and CPI inflation1976-2012, long-run Phillips curve 1997-2012</vt:lpstr>
      <vt:lpstr> Long-run effect on real debt: Price level lower than expected</vt:lpstr>
      <vt:lpstr>Flodén (2014), very small effect of debt ratio on increase in unemployment rate in crisis (not statistically significant for subsample of countries with falling housing prices)</vt:lpstr>
      <vt:lpstr>Swedish 5-year zero-coupon real rate</vt:lpstr>
      <vt:lpstr>Capital to assets for households, som large listed companies, and Swedish banks Percent</vt:lpstr>
      <vt:lpstr>Debt growth: Real debt growth higher with low inlflation</vt:lpstr>
      <vt:lpstr>Short- and long-run effects on debt</vt:lpstr>
      <vt:lpstr>Household debt/real assets and repo rate: No negative correlation Percent</vt:lpstr>
      <vt:lpstr>Policy rate, policy-rate path, market expectations, and household expectations: April 2013</vt:lpstr>
      <vt:lpstr>Stress test of new borrowers</vt:lpstr>
      <vt:lpstr>Amortization hysterics?</vt:lpstr>
      <vt:lpstr>SEK 1 million loan, taken out in March 2003: Real value of loan: Actual and for 2% inflation Incease in real value: Actual compared to 2% inflation</vt:lpstr>
      <vt:lpstr>Policy-rate increases from summer of 2010 have led to inflation below target and higher unemployment (and probably a higher debt ratio)</vt:lpstr>
      <vt:lpstr>Impulse responses to 1 percentage point higher policy rate  during year 1 Deviations from baseline </vt:lpstr>
      <vt:lpstr>Robustness: T = 4 years, inflation and GDP responses half of Ramses</vt:lpstr>
      <vt:lpstr>PowerPoint Presentation</vt:lpstr>
    </vt:vector>
  </TitlesOfParts>
  <Company>Drive Reklam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Jacob Libietis Jacobson</dc:creator>
  <cp:lastModifiedBy>Magalong, Christel</cp:lastModifiedBy>
  <cp:revision>485</cp:revision>
  <cp:lastPrinted>2014-08-31T08:00:36Z</cp:lastPrinted>
  <dcterms:created xsi:type="dcterms:W3CDTF">2013-04-25T08:57:52Z</dcterms:created>
  <dcterms:modified xsi:type="dcterms:W3CDTF">2014-09-04T14:43:56Z</dcterms:modified>
</cp:coreProperties>
</file>