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70" r:id="rId4"/>
    <p:sldId id="257" r:id="rId5"/>
    <p:sldId id="271" r:id="rId6"/>
    <p:sldId id="258" r:id="rId7"/>
    <p:sldId id="263" r:id="rId8"/>
    <p:sldId id="264" r:id="rId9"/>
    <p:sldId id="267" r:id="rId10"/>
    <p:sldId id="27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4" d="100"/>
          <a:sy n="94" d="100"/>
        </p:scale>
        <p:origin x="92" y="2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B88F8D6-BA0A-4843-8A6A-04CD04DD3A9F}"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2CA560-CEB6-4D26-9FC0-F8C95E5BF736}" type="slidenum">
              <a:rPr lang="en-US" smtClean="0"/>
              <a:t>‹#›</a:t>
            </a:fld>
            <a:endParaRPr lang="en-US"/>
          </a:p>
        </p:txBody>
      </p:sp>
    </p:spTree>
    <p:extLst>
      <p:ext uri="{BB962C8B-B14F-4D97-AF65-F5344CB8AC3E}">
        <p14:creationId xmlns:p14="http://schemas.microsoft.com/office/powerpoint/2010/main" val="2253842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88F8D6-BA0A-4843-8A6A-04CD04DD3A9F}"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2CA560-CEB6-4D26-9FC0-F8C95E5BF736}" type="slidenum">
              <a:rPr lang="en-US" smtClean="0"/>
              <a:t>‹#›</a:t>
            </a:fld>
            <a:endParaRPr lang="en-US"/>
          </a:p>
        </p:txBody>
      </p:sp>
    </p:spTree>
    <p:extLst>
      <p:ext uri="{BB962C8B-B14F-4D97-AF65-F5344CB8AC3E}">
        <p14:creationId xmlns:p14="http://schemas.microsoft.com/office/powerpoint/2010/main" val="2447317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88F8D6-BA0A-4843-8A6A-04CD04DD3A9F}"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2CA560-CEB6-4D26-9FC0-F8C95E5BF736}" type="slidenum">
              <a:rPr lang="en-US" smtClean="0"/>
              <a:t>‹#›</a:t>
            </a:fld>
            <a:endParaRPr lang="en-US"/>
          </a:p>
        </p:txBody>
      </p:sp>
    </p:spTree>
    <p:extLst>
      <p:ext uri="{BB962C8B-B14F-4D97-AF65-F5344CB8AC3E}">
        <p14:creationId xmlns:p14="http://schemas.microsoft.com/office/powerpoint/2010/main" val="4086787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75278"/>
          </a:xfrm>
          <a:solidFill>
            <a:schemeClr val="accent5">
              <a:lumMod val="75000"/>
            </a:schemeClr>
          </a:solidFill>
        </p:spPr>
        <p:txBody>
          <a:bodyPr/>
          <a:lstStyle>
            <a:lvl1pPr>
              <a:defRPr b="1">
                <a:solidFill>
                  <a:schemeClr val="bg1"/>
                </a:solidFill>
                <a:effectLst>
                  <a:outerShdw blurRad="38100" dist="38100" dir="2700000" algn="tl">
                    <a:srgbClr val="000000">
                      <a:alpha val="43137"/>
                    </a:srgbClr>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a:xfrm>
            <a:off x="838200" y="1455089"/>
            <a:ext cx="10515600" cy="472187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88F8D6-BA0A-4843-8A6A-04CD04DD3A9F}"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2CA560-CEB6-4D26-9FC0-F8C95E5BF736}" type="slidenum">
              <a:rPr lang="en-US" smtClean="0"/>
              <a:t>‹#›</a:t>
            </a:fld>
            <a:endParaRPr lang="en-US"/>
          </a:p>
        </p:txBody>
      </p:sp>
    </p:spTree>
    <p:extLst>
      <p:ext uri="{BB962C8B-B14F-4D97-AF65-F5344CB8AC3E}">
        <p14:creationId xmlns:p14="http://schemas.microsoft.com/office/powerpoint/2010/main" val="750679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88F8D6-BA0A-4843-8A6A-04CD04DD3A9F}" type="datetimeFigureOut">
              <a:rPr lang="en-US" smtClean="0"/>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2CA560-CEB6-4D26-9FC0-F8C95E5BF736}" type="slidenum">
              <a:rPr lang="en-US" smtClean="0"/>
              <a:t>‹#›</a:t>
            </a:fld>
            <a:endParaRPr lang="en-US"/>
          </a:p>
        </p:txBody>
      </p:sp>
    </p:spTree>
    <p:extLst>
      <p:ext uri="{BB962C8B-B14F-4D97-AF65-F5344CB8AC3E}">
        <p14:creationId xmlns:p14="http://schemas.microsoft.com/office/powerpoint/2010/main" val="2270857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B88F8D6-BA0A-4843-8A6A-04CD04DD3A9F}" type="datetimeFigureOut">
              <a:rPr lang="en-US" smtClean="0"/>
              <a:t>11/17/2016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2CA560-CEB6-4D26-9FC0-F8C95E5BF736}" type="slidenum">
              <a:rPr lang="en-US" smtClean="0"/>
              <a:t>‹#›</a:t>
            </a:fld>
            <a:endParaRPr lang="en-US"/>
          </a:p>
        </p:txBody>
      </p:sp>
    </p:spTree>
    <p:extLst>
      <p:ext uri="{BB962C8B-B14F-4D97-AF65-F5344CB8AC3E}">
        <p14:creationId xmlns:p14="http://schemas.microsoft.com/office/powerpoint/2010/main" val="254896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B88F8D6-BA0A-4843-8A6A-04CD04DD3A9F}" type="datetimeFigureOut">
              <a:rPr lang="en-US" smtClean="0"/>
              <a:t>11/17/2016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2CA560-CEB6-4D26-9FC0-F8C95E5BF736}" type="slidenum">
              <a:rPr lang="en-US" smtClean="0"/>
              <a:t>‹#›</a:t>
            </a:fld>
            <a:endParaRPr lang="en-US"/>
          </a:p>
        </p:txBody>
      </p:sp>
    </p:spTree>
    <p:extLst>
      <p:ext uri="{BB962C8B-B14F-4D97-AF65-F5344CB8AC3E}">
        <p14:creationId xmlns:p14="http://schemas.microsoft.com/office/powerpoint/2010/main" val="4140070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88F8D6-BA0A-4843-8A6A-04CD04DD3A9F}" type="datetimeFigureOut">
              <a:rPr lang="en-US" smtClean="0"/>
              <a:t>11/17/2016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2CA560-CEB6-4D26-9FC0-F8C95E5BF736}" type="slidenum">
              <a:rPr lang="en-US" smtClean="0"/>
              <a:t>‹#›</a:t>
            </a:fld>
            <a:endParaRPr lang="en-US"/>
          </a:p>
        </p:txBody>
      </p:sp>
    </p:spTree>
    <p:extLst>
      <p:ext uri="{BB962C8B-B14F-4D97-AF65-F5344CB8AC3E}">
        <p14:creationId xmlns:p14="http://schemas.microsoft.com/office/powerpoint/2010/main" val="2242014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88F8D6-BA0A-4843-8A6A-04CD04DD3A9F}" type="datetimeFigureOut">
              <a:rPr lang="en-US" smtClean="0"/>
              <a:t>11/17/2016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2CA560-CEB6-4D26-9FC0-F8C95E5BF736}" type="slidenum">
              <a:rPr lang="en-US" smtClean="0"/>
              <a:t>‹#›</a:t>
            </a:fld>
            <a:endParaRPr lang="en-US"/>
          </a:p>
        </p:txBody>
      </p:sp>
    </p:spTree>
    <p:extLst>
      <p:ext uri="{BB962C8B-B14F-4D97-AF65-F5344CB8AC3E}">
        <p14:creationId xmlns:p14="http://schemas.microsoft.com/office/powerpoint/2010/main" val="4048357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88F8D6-BA0A-4843-8A6A-04CD04DD3A9F}" type="datetimeFigureOut">
              <a:rPr lang="en-US" smtClean="0"/>
              <a:t>11/17/2016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2CA560-CEB6-4D26-9FC0-F8C95E5BF736}" type="slidenum">
              <a:rPr lang="en-US" smtClean="0"/>
              <a:t>‹#›</a:t>
            </a:fld>
            <a:endParaRPr lang="en-US"/>
          </a:p>
        </p:txBody>
      </p:sp>
    </p:spTree>
    <p:extLst>
      <p:ext uri="{BB962C8B-B14F-4D97-AF65-F5344CB8AC3E}">
        <p14:creationId xmlns:p14="http://schemas.microsoft.com/office/powerpoint/2010/main" val="3180512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88F8D6-BA0A-4843-8A6A-04CD04DD3A9F}" type="datetimeFigureOut">
              <a:rPr lang="en-US" smtClean="0"/>
              <a:t>11/17/2016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2CA560-CEB6-4D26-9FC0-F8C95E5BF736}" type="slidenum">
              <a:rPr lang="en-US" smtClean="0"/>
              <a:t>‹#›</a:t>
            </a:fld>
            <a:endParaRPr lang="en-US"/>
          </a:p>
        </p:txBody>
      </p:sp>
    </p:spTree>
    <p:extLst>
      <p:ext uri="{BB962C8B-B14F-4D97-AF65-F5344CB8AC3E}">
        <p14:creationId xmlns:p14="http://schemas.microsoft.com/office/powerpoint/2010/main" val="2393291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88F8D6-BA0A-4843-8A6A-04CD04DD3A9F}" type="datetimeFigureOut">
              <a:rPr lang="en-US" smtClean="0"/>
              <a:t>11/17/2016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2CA560-CEB6-4D26-9FC0-F8C95E5BF736}" type="slidenum">
              <a:rPr lang="en-US" smtClean="0"/>
              <a:t>‹#›</a:t>
            </a:fld>
            <a:endParaRPr lang="en-US"/>
          </a:p>
        </p:txBody>
      </p:sp>
    </p:spTree>
    <p:extLst>
      <p:ext uri="{BB962C8B-B14F-4D97-AF65-F5344CB8AC3E}">
        <p14:creationId xmlns:p14="http://schemas.microsoft.com/office/powerpoint/2010/main" val="14181715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72746" y="314703"/>
            <a:ext cx="9395254" cy="1853908"/>
          </a:xfrm>
          <a:solidFill>
            <a:schemeClr val="accent5">
              <a:lumMod val="75000"/>
            </a:schemeClr>
          </a:solidFill>
        </p:spPr>
        <p:txBody>
          <a:bodyPr>
            <a:normAutofit fontScale="90000"/>
          </a:bodyPr>
          <a:lstStyle/>
          <a:p>
            <a:r>
              <a:rPr lang="en-US" sz="3600" b="1" dirty="0" smtClean="0">
                <a:solidFill>
                  <a:schemeClr val="bg1"/>
                </a:solidFill>
                <a:effectLst>
                  <a:outerShdw blurRad="38100" dist="38100" dir="2700000" algn="tl">
                    <a:srgbClr val="000000">
                      <a:alpha val="43137"/>
                    </a:srgbClr>
                  </a:outerShdw>
                </a:effectLst>
                <a:latin typeface="+mn-lt"/>
              </a:rPr>
              <a:t>Discussion of “The Great Wall of Debt: Real Estate, Political Risk, and Chinese Local Government Credit Spreads</a:t>
            </a:r>
            <a:r>
              <a:rPr lang="en-US" sz="3600" b="1" dirty="0" smtClean="0">
                <a:solidFill>
                  <a:schemeClr val="bg1"/>
                </a:solidFill>
                <a:effectLst>
                  <a:outerShdw blurRad="38100" dist="38100" dir="2700000" algn="tl">
                    <a:srgbClr val="000000">
                      <a:alpha val="43137"/>
                    </a:srgbClr>
                  </a:outerShdw>
                </a:effectLst>
                <a:latin typeface="+mn-lt"/>
              </a:rPr>
              <a:t>”</a:t>
            </a:r>
            <a:br>
              <a:rPr lang="en-US" sz="3600" b="1" dirty="0" smtClean="0">
                <a:solidFill>
                  <a:schemeClr val="bg1"/>
                </a:solidFill>
                <a:effectLst>
                  <a:outerShdw blurRad="38100" dist="38100" dir="2700000" algn="tl">
                    <a:srgbClr val="000000">
                      <a:alpha val="43137"/>
                    </a:srgbClr>
                  </a:outerShdw>
                </a:effectLst>
                <a:latin typeface="+mn-lt"/>
              </a:rPr>
            </a:br>
            <a:r>
              <a:rPr lang="en-US" sz="3600" b="1" dirty="0" smtClean="0">
                <a:solidFill>
                  <a:schemeClr val="bg1"/>
                </a:solidFill>
                <a:effectLst>
                  <a:outerShdw blurRad="38100" dist="38100" dir="2700000" algn="tl">
                    <a:srgbClr val="000000">
                      <a:alpha val="43137"/>
                    </a:srgbClr>
                  </a:outerShdw>
                </a:effectLst>
                <a:latin typeface="+mn-lt"/>
              </a:rPr>
              <a:t>Andrew </a:t>
            </a:r>
            <a:r>
              <a:rPr lang="en-US" sz="3600" b="1" dirty="0" err="1" smtClean="0">
                <a:solidFill>
                  <a:schemeClr val="bg1"/>
                </a:solidFill>
                <a:effectLst>
                  <a:outerShdw blurRad="38100" dist="38100" dir="2700000" algn="tl">
                    <a:srgbClr val="000000">
                      <a:alpha val="43137"/>
                    </a:srgbClr>
                  </a:outerShdw>
                </a:effectLst>
                <a:latin typeface="+mn-lt"/>
              </a:rPr>
              <a:t>Ang</a:t>
            </a:r>
            <a:r>
              <a:rPr lang="en-US" sz="3600" b="1" dirty="0" smtClean="0">
                <a:solidFill>
                  <a:schemeClr val="bg1"/>
                </a:solidFill>
                <a:effectLst>
                  <a:outerShdw blurRad="38100" dist="38100" dir="2700000" algn="tl">
                    <a:srgbClr val="000000">
                      <a:alpha val="43137"/>
                    </a:srgbClr>
                  </a:outerShdw>
                </a:effectLst>
                <a:latin typeface="+mn-lt"/>
              </a:rPr>
              <a:t>, Jennie Bai, and </a:t>
            </a:r>
            <a:r>
              <a:rPr lang="en-US" sz="3600" b="1" dirty="0" err="1" smtClean="0">
                <a:solidFill>
                  <a:schemeClr val="bg1"/>
                </a:solidFill>
                <a:effectLst>
                  <a:outerShdw blurRad="38100" dist="38100" dir="2700000" algn="tl">
                    <a:srgbClr val="000000">
                      <a:alpha val="43137"/>
                    </a:srgbClr>
                  </a:outerShdw>
                </a:effectLst>
                <a:latin typeface="+mn-lt"/>
              </a:rPr>
              <a:t>Hao</a:t>
            </a:r>
            <a:r>
              <a:rPr lang="en-US" sz="3600" b="1" dirty="0" smtClean="0">
                <a:solidFill>
                  <a:schemeClr val="bg1"/>
                </a:solidFill>
                <a:effectLst>
                  <a:outerShdw blurRad="38100" dist="38100" dir="2700000" algn="tl">
                    <a:srgbClr val="000000">
                      <a:alpha val="43137"/>
                    </a:srgbClr>
                  </a:outerShdw>
                </a:effectLst>
                <a:latin typeface="+mn-lt"/>
              </a:rPr>
              <a:t> Zhou</a:t>
            </a:r>
            <a:endParaRPr lang="en-US" sz="3600" b="1" dirty="0">
              <a:solidFill>
                <a:schemeClr val="bg1"/>
              </a:solidFill>
              <a:effectLst>
                <a:outerShdw blurRad="38100" dist="38100" dir="2700000" algn="tl">
                  <a:srgbClr val="000000">
                    <a:alpha val="43137"/>
                  </a:srgbClr>
                </a:outerShdw>
              </a:effectLst>
              <a:latin typeface="+mn-lt"/>
            </a:endParaRPr>
          </a:p>
        </p:txBody>
      </p:sp>
      <p:sp>
        <p:nvSpPr>
          <p:cNvPr id="5" name="Subtitle 4"/>
          <p:cNvSpPr>
            <a:spLocks noGrp="1"/>
          </p:cNvSpPr>
          <p:nvPr>
            <p:ph type="subTitle" idx="1"/>
          </p:nvPr>
        </p:nvSpPr>
        <p:spPr>
          <a:xfrm>
            <a:off x="1524000" y="3268362"/>
            <a:ext cx="9144000" cy="3018137"/>
          </a:xfrm>
        </p:spPr>
        <p:txBody>
          <a:bodyPr>
            <a:normAutofit fontScale="70000" lnSpcReduction="20000"/>
          </a:bodyPr>
          <a:lstStyle/>
          <a:p>
            <a:r>
              <a:rPr lang="en-US" sz="4000" dirty="0" smtClean="0"/>
              <a:t>Jasper Hoek</a:t>
            </a:r>
          </a:p>
          <a:p>
            <a:r>
              <a:rPr lang="en-US" sz="4000" dirty="0" smtClean="0"/>
              <a:t>Board of Governors of the Federal Reserve System</a:t>
            </a:r>
          </a:p>
          <a:p>
            <a:endParaRPr lang="en-US" dirty="0"/>
          </a:p>
          <a:p>
            <a:r>
              <a:rPr lang="en-US" sz="2600" dirty="0" smtClean="0"/>
              <a:t>2016 </a:t>
            </a:r>
            <a:r>
              <a:rPr lang="en-US" sz="2600" dirty="0"/>
              <a:t>Pacific Basin Research </a:t>
            </a:r>
            <a:r>
              <a:rPr lang="en-US" sz="2600" dirty="0" smtClean="0"/>
              <a:t>Conference</a:t>
            </a:r>
          </a:p>
          <a:p>
            <a:r>
              <a:rPr lang="en-US" sz="2600" dirty="0" smtClean="0"/>
              <a:t>Center for Pacific Basin Studies, Federal </a:t>
            </a:r>
            <a:r>
              <a:rPr lang="en-US" sz="2600" dirty="0"/>
              <a:t>Reserve Bank of San </a:t>
            </a:r>
            <a:r>
              <a:rPr lang="en-US" sz="2600" dirty="0" smtClean="0"/>
              <a:t>Francisco</a:t>
            </a:r>
          </a:p>
          <a:p>
            <a:r>
              <a:rPr lang="en-US" sz="2600" dirty="0" smtClean="0"/>
              <a:t>November 18, 2016</a:t>
            </a:r>
            <a:endParaRPr lang="en-US" sz="2600" dirty="0"/>
          </a:p>
          <a:p>
            <a:pPr algn="l"/>
            <a:endParaRPr lang="en-US" altLang="en-US" sz="2600" dirty="0" smtClean="0">
              <a:latin typeface="Arial" panose="020B0604020202020204" pitchFamily="34" charset="0"/>
            </a:endParaRPr>
          </a:p>
          <a:p>
            <a:pPr algn="l"/>
            <a:r>
              <a:rPr lang="en-US" altLang="en-US" sz="2600" dirty="0" smtClean="0"/>
              <a:t>Disclaimer: The views expressed in this presentation are those of the presenter and do not necessarily represent those of the Board of Governors or the Federal Reserve System.</a:t>
            </a:r>
          </a:p>
          <a:p>
            <a:endParaRPr lang="en-US" dirty="0" smtClean="0"/>
          </a:p>
        </p:txBody>
      </p:sp>
      <p:pic>
        <p:nvPicPr>
          <p:cNvPr id="6" name="Picture 4" descr="eagle.gif"/>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36419" y="2168611"/>
            <a:ext cx="1035843" cy="1033383"/>
          </a:xfrm>
          <a:prstGeom prst="rect">
            <a:avLst/>
          </a:prstGeom>
          <a:solidFill>
            <a:schemeClr val="bg1">
              <a:alpha val="29000"/>
            </a:schemeClr>
          </a:solidFill>
          <a:ln>
            <a:noFill/>
          </a:ln>
          <a:extLst/>
        </p:spPr>
      </p:pic>
    </p:spTree>
    <p:extLst>
      <p:ext uri="{BB962C8B-B14F-4D97-AF65-F5344CB8AC3E}">
        <p14:creationId xmlns:p14="http://schemas.microsoft.com/office/powerpoint/2010/main" val="21087016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implications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Bond swap currently underway appears to be imposing a haircut on holders of debt </a:t>
            </a:r>
          </a:p>
          <a:p>
            <a:pPr marL="457200" lvl="1" indent="0">
              <a:buNone/>
            </a:pPr>
            <a:r>
              <a:rPr lang="en-US" dirty="0" smtClean="0"/>
              <a:t>-&gt; Investors were right to price in credit risk</a:t>
            </a:r>
          </a:p>
          <a:p>
            <a:endParaRPr lang="en-US" dirty="0" smtClean="0"/>
          </a:p>
          <a:p>
            <a:r>
              <a:rPr lang="en-US" dirty="0" smtClean="0"/>
              <a:t>But there appear to be few repercussions for local governments</a:t>
            </a:r>
          </a:p>
          <a:p>
            <a:pPr marL="0" indent="0">
              <a:buNone/>
            </a:pPr>
            <a:r>
              <a:rPr lang="en-US" dirty="0" smtClean="0"/>
              <a:t> </a:t>
            </a:r>
          </a:p>
          <a:p>
            <a:r>
              <a:rPr lang="en-US" dirty="0" smtClean="0"/>
              <a:t>Highlights importance of the fiscal reform to address local government incentives.</a:t>
            </a:r>
          </a:p>
          <a:p>
            <a:endParaRPr lang="en-US" dirty="0" smtClean="0"/>
          </a:p>
          <a:p>
            <a:r>
              <a:rPr lang="en-US" dirty="0" smtClean="0"/>
              <a:t>Proving very hard to implement because local government have significant financing needs and central government relies on local governments to prop up growth.</a:t>
            </a:r>
          </a:p>
        </p:txBody>
      </p:sp>
    </p:spTree>
    <p:extLst>
      <p:ext uri="{BB962C8B-B14F-4D97-AF65-F5344CB8AC3E}">
        <p14:creationId xmlns:p14="http://schemas.microsoft.com/office/powerpoint/2010/main" val="3157651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a:xfrm>
            <a:off x="838200" y="1455088"/>
            <a:ext cx="5259859" cy="5164015"/>
          </a:xfrm>
        </p:spPr>
        <p:txBody>
          <a:bodyPr>
            <a:normAutofit lnSpcReduction="10000"/>
          </a:bodyPr>
          <a:lstStyle/>
          <a:p>
            <a:r>
              <a:rPr lang="en-US" dirty="0" smtClean="0"/>
              <a:t>Lively policy debate on role local governments play in China’s debt expansion, but little research</a:t>
            </a:r>
          </a:p>
          <a:p>
            <a:endParaRPr lang="en-US" dirty="0"/>
          </a:p>
          <a:p>
            <a:r>
              <a:rPr lang="en-US" dirty="0" smtClean="0"/>
              <a:t>Problem</a:t>
            </a:r>
            <a:r>
              <a:rPr lang="en-US" dirty="0" smtClean="0"/>
              <a:t>: lousy data</a:t>
            </a:r>
          </a:p>
          <a:p>
            <a:pPr lvl="1"/>
            <a:r>
              <a:rPr lang="en-US" dirty="0" smtClean="0"/>
              <a:t>National Audit</a:t>
            </a:r>
          </a:p>
          <a:p>
            <a:pPr lvl="1"/>
            <a:r>
              <a:rPr lang="en-US" dirty="0" smtClean="0"/>
              <a:t>Local government financing vehicle (LGFV) bonds</a:t>
            </a:r>
          </a:p>
          <a:p>
            <a:endParaRPr lang="en-US" dirty="0" smtClean="0"/>
          </a:p>
          <a:p>
            <a:r>
              <a:rPr lang="en-US" dirty="0" err="1" smtClean="0"/>
              <a:t>Ang</a:t>
            </a:r>
            <a:r>
              <a:rPr lang="en-US" dirty="0" smtClean="0"/>
              <a:t>, Bai, and Zhou (ABZ) is one of the first papers to make use of LGFV bond data</a:t>
            </a:r>
            <a:endParaRPr lang="en-US" dirty="0" smtClean="0"/>
          </a:p>
        </p:txBody>
      </p:sp>
      <p:pic>
        <p:nvPicPr>
          <p:cNvPr id="7" name="Picture 6"/>
          <p:cNvPicPr>
            <a:picLocks noChangeAspect="1"/>
          </p:cNvPicPr>
          <p:nvPr/>
        </p:nvPicPr>
        <p:blipFill>
          <a:blip r:embed="rId2"/>
          <a:stretch>
            <a:fillRect/>
          </a:stretch>
        </p:blipFill>
        <p:spPr>
          <a:xfrm>
            <a:off x="6157163" y="1573428"/>
            <a:ext cx="5196637" cy="5045676"/>
          </a:xfrm>
          <a:prstGeom prst="rect">
            <a:avLst/>
          </a:prstGeom>
        </p:spPr>
      </p:pic>
      <p:sp>
        <p:nvSpPr>
          <p:cNvPr id="6" name="Oval 5"/>
          <p:cNvSpPr/>
          <p:nvPr/>
        </p:nvSpPr>
        <p:spPr>
          <a:xfrm>
            <a:off x="6524367" y="5173277"/>
            <a:ext cx="1795849" cy="50109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64111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This paper’s story</a:t>
            </a:r>
            <a:endParaRPr lang="en-US" dirty="0"/>
          </a:p>
        </p:txBody>
      </p:sp>
      <p:sp>
        <p:nvSpPr>
          <p:cNvPr id="3" name="Content Placeholder 2"/>
          <p:cNvSpPr>
            <a:spLocks noGrp="1"/>
          </p:cNvSpPr>
          <p:nvPr>
            <p:ph idx="1"/>
          </p:nvPr>
        </p:nvSpPr>
        <p:spPr>
          <a:xfrm>
            <a:off x="838200" y="1455088"/>
            <a:ext cx="10515600" cy="5007495"/>
          </a:xfrm>
        </p:spPr>
        <p:txBody>
          <a:bodyPr>
            <a:normAutofit fontScale="77500" lnSpcReduction="20000"/>
          </a:bodyPr>
          <a:lstStyle/>
          <a:p>
            <a:pPr marL="514350" indent="-514350">
              <a:buFont typeface="+mj-lt"/>
              <a:buAutoNum type="arabicPeriod"/>
            </a:pPr>
            <a:r>
              <a:rPr lang="en-US" dirty="0" smtClean="0"/>
              <a:t>Local government financing vehicles’ (LGFV) credit spreads are determined by the creditworthiness of the local governments backing them.</a:t>
            </a:r>
          </a:p>
          <a:p>
            <a:pPr marL="514350" indent="-514350">
              <a:buFont typeface="+mj-lt"/>
              <a:buAutoNum type="arabicPeriod"/>
            </a:pPr>
            <a:r>
              <a:rPr lang="en-US" dirty="0" smtClean="0"/>
              <a:t>Use of land-use rights as collateral for LGFV bonds links them to local real estate markets.</a:t>
            </a:r>
          </a:p>
          <a:p>
            <a:pPr marL="514350" indent="-514350">
              <a:buFont typeface="+mj-lt"/>
              <a:buAutoNum type="arabicPeriod"/>
            </a:pPr>
            <a:r>
              <a:rPr lang="en-US" dirty="0" smtClean="0"/>
              <a:t>Local </a:t>
            </a:r>
            <a:r>
              <a:rPr lang="en-US" dirty="0"/>
              <a:t>governments have much </a:t>
            </a:r>
            <a:r>
              <a:rPr lang="en-US" dirty="0" smtClean="0"/>
              <a:t>control over local real estate markets via land sales, which drives </a:t>
            </a:r>
            <a:r>
              <a:rPr lang="en-US" dirty="0"/>
              <a:t>economic </a:t>
            </a:r>
            <a:r>
              <a:rPr lang="en-US" dirty="0" smtClean="0"/>
              <a:t>development.  </a:t>
            </a:r>
          </a:p>
          <a:p>
            <a:pPr marL="514350" indent="-514350">
              <a:buFont typeface="+mj-lt"/>
              <a:buAutoNum type="arabicPeriod"/>
            </a:pPr>
            <a:r>
              <a:rPr lang="en-US" dirty="0" smtClean="0"/>
              <a:t>In principle, depending on how astutely local governments exert this control, real-estate-driven development may either increase or reduce their creditworthiness, and, in turn, the creditworthiness of the LGFVs they implicitly guarantee.  In practice, it appears to increase local governments’ creditworthiness.</a:t>
            </a:r>
          </a:p>
          <a:p>
            <a:pPr marL="514350" indent="-514350">
              <a:buFont typeface="+mj-lt"/>
              <a:buAutoNum type="arabicPeriod"/>
            </a:pPr>
            <a:r>
              <a:rPr lang="en-US" dirty="0" smtClean="0"/>
              <a:t>Local governments’ control over land-use rights also opens the door to rent-seeking and hence political corruption.</a:t>
            </a:r>
          </a:p>
          <a:p>
            <a:pPr marL="514350" indent="-514350">
              <a:buFont typeface="+mj-lt"/>
              <a:buAutoNum type="arabicPeriod"/>
            </a:pPr>
            <a:r>
              <a:rPr lang="en-US" dirty="0" smtClean="0"/>
              <a:t>In principle, corruption could facilitate more deal-making, thus promoting economic development, but in practice it appears to hinder economic development and thus impair local governments’ creditworthiness.</a:t>
            </a:r>
          </a:p>
          <a:p>
            <a:pPr marL="514350" indent="-514350">
              <a:buFont typeface="+mj-lt"/>
              <a:buAutoNum type="arabicPeriod"/>
            </a:pPr>
            <a:r>
              <a:rPr lang="en-US" dirty="0" smtClean="0"/>
              <a:t>Moreover, corruption mitigates the beneficial impact of real-estate-driven development on local governments’ creditworthiness. </a:t>
            </a:r>
          </a:p>
        </p:txBody>
      </p:sp>
    </p:spTree>
    <p:extLst>
      <p:ext uri="{BB962C8B-B14F-4D97-AF65-F5344CB8AC3E}">
        <p14:creationId xmlns:p14="http://schemas.microsoft.com/office/powerpoint/2010/main" val="2755004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844" y="365127"/>
            <a:ext cx="10515600" cy="803716"/>
          </a:xfrm>
          <a:solidFill>
            <a:schemeClr val="accent5">
              <a:lumMod val="75000"/>
            </a:schemeClr>
          </a:solidFill>
        </p:spPr>
        <p:txBody>
          <a:bodyPr/>
          <a:lstStyle/>
          <a:p>
            <a:r>
              <a:rPr lang="en-US" b="1" dirty="0" smtClean="0">
                <a:solidFill>
                  <a:schemeClr val="bg1"/>
                </a:solidFill>
                <a:effectLst>
                  <a:outerShdw blurRad="38100" dist="38100" dir="2700000" algn="tl">
                    <a:srgbClr val="000000">
                      <a:alpha val="43137"/>
                    </a:srgbClr>
                  </a:outerShdw>
                </a:effectLst>
              </a:rPr>
              <a:t>The evidence</a:t>
            </a:r>
            <a:endParaRPr lang="en-US" b="1" dirty="0">
              <a:solidFill>
                <a:schemeClr val="bg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415332"/>
            <a:ext cx="10515600" cy="5042029"/>
          </a:xfrm>
        </p:spPr>
        <p:txBody>
          <a:bodyPr>
            <a:normAutofit lnSpcReduction="10000"/>
          </a:bodyPr>
          <a:lstStyle/>
          <a:p>
            <a:pPr marL="514350" indent="-514350">
              <a:buFont typeface="+mj-lt"/>
              <a:buAutoNum type="arabicPeriod"/>
            </a:pPr>
            <a:r>
              <a:rPr lang="en-US" dirty="0" smtClean="0"/>
              <a:t>Despite </a:t>
            </a:r>
            <a:r>
              <a:rPr lang="en-US" dirty="0" smtClean="0"/>
              <a:t>the existence of </a:t>
            </a:r>
            <a:r>
              <a:rPr lang="en-US" dirty="0" smtClean="0"/>
              <a:t>implicit government </a:t>
            </a:r>
            <a:r>
              <a:rPr lang="en-US" dirty="0" smtClean="0"/>
              <a:t>guarantees, LGFV credit spreads </a:t>
            </a:r>
            <a:r>
              <a:rPr lang="en-US" dirty="0" smtClean="0"/>
              <a:t>vary across provinces and over time.</a:t>
            </a:r>
            <a:endParaRPr lang="en-US" dirty="0" smtClean="0"/>
          </a:p>
          <a:p>
            <a:pPr marL="514350" indent="-514350">
              <a:buFont typeface="+mj-lt"/>
              <a:buAutoNum type="arabicPeriod"/>
            </a:pPr>
            <a:endParaRPr lang="en-US" dirty="0"/>
          </a:p>
          <a:p>
            <a:pPr marL="514350" indent="-514350">
              <a:buFont typeface="+mj-lt"/>
              <a:buAutoNum type="arabicPeriod"/>
            </a:pPr>
            <a:r>
              <a:rPr lang="en-US" dirty="0" smtClean="0"/>
              <a:t>Regression of LGFV </a:t>
            </a:r>
            <a:r>
              <a:rPr lang="en-US" dirty="0" smtClean="0"/>
              <a:t>excess bond yields on province-level real estate and corruption proxies, and their interaction, shows that </a:t>
            </a:r>
            <a:r>
              <a:rPr lang="en-US" dirty="0" smtClean="0"/>
              <a:t>credit </a:t>
            </a:r>
            <a:r>
              <a:rPr lang="en-US" dirty="0" smtClean="0"/>
              <a:t>spreads are:</a:t>
            </a:r>
          </a:p>
          <a:p>
            <a:pPr lvl="1"/>
            <a:endParaRPr lang="en-US" dirty="0" smtClean="0"/>
          </a:p>
          <a:p>
            <a:pPr lvl="1"/>
            <a:r>
              <a:rPr lang="en-US" dirty="0" smtClean="0"/>
              <a:t>Negatively correlated with importance of real estate in </a:t>
            </a:r>
            <a:r>
              <a:rPr lang="en-US" dirty="0" smtClean="0"/>
              <a:t>a province</a:t>
            </a:r>
            <a:endParaRPr lang="en-US" dirty="0" smtClean="0"/>
          </a:p>
          <a:p>
            <a:pPr lvl="2"/>
            <a:endParaRPr lang="en-US" dirty="0" smtClean="0"/>
          </a:p>
          <a:p>
            <a:pPr lvl="1"/>
            <a:r>
              <a:rPr lang="en-US" dirty="0" smtClean="0"/>
              <a:t>Positively correlated with presence of political corruption</a:t>
            </a:r>
          </a:p>
          <a:p>
            <a:pPr marL="914400" lvl="2" indent="0">
              <a:buNone/>
            </a:pPr>
            <a:endParaRPr lang="en-US" dirty="0" smtClean="0"/>
          </a:p>
          <a:p>
            <a:pPr lvl="1"/>
            <a:r>
              <a:rPr lang="en-US" dirty="0" smtClean="0"/>
              <a:t>Positively correlated with the interaction </a:t>
            </a:r>
            <a:r>
              <a:rPr lang="en-US" dirty="0" smtClean="0"/>
              <a:t>of corruption and real estate </a:t>
            </a:r>
            <a:r>
              <a:rPr lang="en-US" dirty="0" smtClean="0"/>
              <a:t>development</a:t>
            </a:r>
            <a:endParaRPr lang="en-US" dirty="0" smtClean="0"/>
          </a:p>
          <a:p>
            <a:pPr marL="514350" indent="-514350">
              <a:buFont typeface="+mj-lt"/>
              <a:buAutoNum type="arabicPeriod"/>
            </a:pPr>
            <a:endParaRPr lang="en-US" dirty="0" smtClean="0"/>
          </a:p>
        </p:txBody>
      </p:sp>
    </p:spTree>
    <p:extLst>
      <p:ext uri="{BB962C8B-B14F-4D97-AF65-F5344CB8AC3E}">
        <p14:creationId xmlns:p14="http://schemas.microsoft.com/office/powerpoint/2010/main" val="2185516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implicit guarantee</a:t>
            </a:r>
            <a:endParaRPr lang="en-US" dirty="0"/>
          </a:p>
        </p:txBody>
      </p:sp>
      <p:sp>
        <p:nvSpPr>
          <p:cNvPr id="3" name="Content Placeholder 2"/>
          <p:cNvSpPr>
            <a:spLocks noGrp="1"/>
          </p:cNvSpPr>
          <p:nvPr>
            <p:ph idx="1"/>
          </p:nvPr>
        </p:nvSpPr>
        <p:spPr>
          <a:xfrm>
            <a:off x="838200" y="1455089"/>
            <a:ext cx="10515600" cy="5063100"/>
          </a:xfrm>
        </p:spPr>
        <p:txBody>
          <a:bodyPr>
            <a:normAutofit fontScale="70000" lnSpcReduction="20000"/>
          </a:bodyPr>
          <a:lstStyle/>
          <a:p>
            <a:pPr>
              <a:lnSpc>
                <a:spcPct val="107000"/>
              </a:lnSpc>
              <a:spcBef>
                <a:spcPts val="0"/>
              </a:spcBef>
            </a:pPr>
            <a:r>
              <a:rPr lang="en-US" dirty="0">
                <a:latin typeface="Calibri" panose="020F0502020204030204" pitchFamily="34" charset="0"/>
                <a:ea typeface="Calibri" panose="020F0502020204030204" pitchFamily="34" charset="0"/>
                <a:cs typeface="Times New Roman" panose="02020603050405020304" pitchFamily="18" charset="0"/>
              </a:rPr>
              <a:t>One of the most interesting contributions of the paper is to add nuance to the notion of the implicit </a:t>
            </a:r>
            <a:r>
              <a:rPr lang="en-US" dirty="0" smtClean="0">
                <a:latin typeface="Calibri" panose="020F0502020204030204" pitchFamily="34" charset="0"/>
                <a:ea typeface="Calibri" panose="020F0502020204030204" pitchFamily="34" charset="0"/>
                <a:cs typeface="Times New Roman" panose="02020603050405020304" pitchFamily="18" charset="0"/>
              </a:rPr>
              <a:t>guarantee in China.</a:t>
            </a:r>
          </a:p>
          <a:p>
            <a:pPr>
              <a:lnSpc>
                <a:spcPct val="107000"/>
              </a:lnSpc>
              <a:spcBef>
                <a:spcPts val="0"/>
              </a:spcBef>
            </a:pPr>
            <a:endParaRPr lang="en-US"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pPr>
            <a:r>
              <a:rPr lang="en-US" dirty="0" smtClean="0">
                <a:latin typeface="Calibri" panose="020F0502020204030204" pitchFamily="34" charset="0"/>
                <a:ea typeface="Calibri" panose="020F0502020204030204" pitchFamily="34" charset="0"/>
                <a:cs typeface="Times New Roman" panose="02020603050405020304" pitchFamily="18" charset="0"/>
              </a:rPr>
              <a:t>Common </a:t>
            </a:r>
            <a:r>
              <a:rPr lang="en-US" dirty="0">
                <a:latin typeface="Calibri" panose="020F0502020204030204" pitchFamily="34" charset="0"/>
                <a:ea typeface="Calibri" panose="020F0502020204030204" pitchFamily="34" charset="0"/>
                <a:cs typeface="Times New Roman" panose="02020603050405020304" pitchFamily="18" charset="0"/>
              </a:rPr>
              <a:t>perception is that the implicit guarantee is very strong because bonds are rarely allowed to </a:t>
            </a:r>
            <a:r>
              <a:rPr lang="en-US" dirty="0" smtClean="0">
                <a:latin typeface="Calibri" panose="020F0502020204030204" pitchFamily="34" charset="0"/>
                <a:ea typeface="Calibri" panose="020F0502020204030204" pitchFamily="34" charset="0"/>
                <a:cs typeface="Times New Roman" panose="02020603050405020304" pitchFamily="18" charset="0"/>
              </a:rPr>
              <a:t>default.</a:t>
            </a:r>
          </a:p>
          <a:p>
            <a:pPr>
              <a:lnSpc>
                <a:spcPct val="107000"/>
              </a:lnSpc>
              <a:spcBef>
                <a:spcPts val="0"/>
              </a:spcBef>
            </a:pPr>
            <a:endPar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pPr>
            <a:r>
              <a:rPr lang="en-US"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But the </a:t>
            </a: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fact that: (a) collateral is required at all, and (b) bond prices vary with the value of collateral suggests that, contrary to popular perceptions, there is some market discipline on local government finances.</a:t>
            </a:r>
            <a:endParaRPr lang="en-US" dirty="0"/>
          </a:p>
          <a:p>
            <a:pPr>
              <a:lnSpc>
                <a:spcPct val="107000"/>
              </a:lnSpc>
              <a:spcBef>
                <a:spcPts val="0"/>
              </a:spcBef>
            </a:pPr>
            <a:endParaRPr lang="en-US" dirty="0" smtClean="0">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07000"/>
              </a:lnSpc>
              <a:spcBef>
                <a:spcPts val="0"/>
              </a:spcBef>
              <a:buFont typeface="Arial" panose="020B0604020202020204" pitchFamily="34" charset="0"/>
              <a:buAutoNum type="arabicParenR"/>
            </a:pP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But doesn’t tell us how strong investors perceive the implicit guarantee to </a:t>
            </a:r>
            <a:r>
              <a:rPr lang="en-US"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be.</a:t>
            </a:r>
            <a:r>
              <a:rPr lang="en-US" dirty="0" smtClean="0">
                <a:latin typeface="Calibri" panose="020F0502020204030204" pitchFamily="34" charset="0"/>
                <a:ea typeface="Calibri" panose="020F0502020204030204" pitchFamily="34" charset="0"/>
                <a:cs typeface="Times New Roman" panose="02020603050405020304" pitchFamily="18" charset="0"/>
              </a:rPr>
              <a:t>  </a:t>
            </a:r>
            <a:r>
              <a:rPr lang="en-US" dirty="0">
                <a:latin typeface="Calibri" panose="020F0502020204030204" pitchFamily="34" charset="0"/>
                <a:ea typeface="Calibri" panose="020F0502020204030204" pitchFamily="34" charset="0"/>
                <a:cs typeface="Times New Roman" panose="02020603050405020304" pitchFamily="18" charset="0"/>
              </a:rPr>
              <a:t>For that, we need to know the counterfactual of yields on similar debt that doesn’t benefit from a </a:t>
            </a:r>
            <a:r>
              <a:rPr lang="en-US" dirty="0" smtClean="0">
                <a:latin typeface="Calibri" panose="020F0502020204030204" pitchFamily="34" charset="0"/>
                <a:ea typeface="Calibri" panose="020F0502020204030204" pitchFamily="34" charset="0"/>
                <a:cs typeface="Times New Roman" panose="02020603050405020304" pitchFamily="18" charset="0"/>
              </a:rPr>
              <a:t>guarantee.</a:t>
            </a:r>
          </a:p>
          <a:p>
            <a:pPr marL="514350" marR="0" lvl="0" indent="-514350">
              <a:lnSpc>
                <a:spcPct val="107000"/>
              </a:lnSpc>
              <a:spcBef>
                <a:spcPts val="0"/>
              </a:spcBef>
              <a:spcAft>
                <a:spcPts val="0"/>
              </a:spcAft>
              <a:buAutoNum type="arabicParenR"/>
            </a:pPr>
            <a:endParaRPr lang="en-US" dirty="0" smtClean="0">
              <a:latin typeface="Calibri" panose="020F0502020204030204" pitchFamily="34" charset="0"/>
              <a:ea typeface="Calibri" panose="020F0502020204030204" pitchFamily="34" charset="0"/>
              <a:cs typeface="Times New Roman" panose="02020603050405020304" pitchFamily="18" charset="0"/>
            </a:endParaRPr>
          </a:p>
          <a:p>
            <a:pPr marL="514350" marR="0" lvl="0" indent="-514350">
              <a:lnSpc>
                <a:spcPct val="107000"/>
              </a:lnSpc>
              <a:spcBef>
                <a:spcPts val="0"/>
              </a:spcBef>
              <a:spcAft>
                <a:spcPts val="0"/>
              </a:spcAft>
              <a:buAutoNum type="arabicParenR"/>
            </a:pPr>
            <a:r>
              <a:rPr lang="en-US" dirty="0" smtClean="0">
                <a:latin typeface="Calibri" panose="020F0502020204030204" pitchFamily="34" charset="0"/>
                <a:ea typeface="Calibri" panose="020F0502020204030204" pitchFamily="34" charset="0"/>
                <a:cs typeface="Times New Roman" panose="02020603050405020304" pitchFamily="18" charset="0"/>
              </a:rPr>
              <a:t>The </a:t>
            </a:r>
            <a:r>
              <a:rPr lang="en-US" dirty="0">
                <a:latin typeface="Calibri" panose="020F0502020204030204" pitchFamily="34" charset="0"/>
                <a:ea typeface="Calibri" panose="020F0502020204030204" pitchFamily="34" charset="0"/>
                <a:cs typeface="Times New Roman" panose="02020603050405020304" pitchFamily="18" charset="0"/>
              </a:rPr>
              <a:t>story </a:t>
            </a:r>
            <a:r>
              <a:rPr lang="en-US" dirty="0" smtClean="0">
                <a:latin typeface="Calibri" panose="020F0502020204030204" pitchFamily="34" charset="0"/>
                <a:ea typeface="Calibri" panose="020F0502020204030204" pitchFamily="34" charset="0"/>
                <a:cs typeface="Times New Roman" panose="02020603050405020304" pitchFamily="18" charset="0"/>
              </a:rPr>
              <a:t>ABZ </a:t>
            </a:r>
            <a:r>
              <a:rPr lang="en-US" dirty="0">
                <a:latin typeface="Calibri" panose="020F0502020204030204" pitchFamily="34" charset="0"/>
                <a:ea typeface="Calibri" panose="020F0502020204030204" pitchFamily="34" charset="0"/>
                <a:cs typeface="Times New Roman" panose="02020603050405020304" pitchFamily="18" charset="0"/>
              </a:rPr>
              <a:t>tell is focused on the strength of the local governments ability or willingness to back the debt.  But there is still the question of why the central government guarantee of local government debts doesn’t eliminate variation in spreads.</a:t>
            </a:r>
          </a:p>
          <a:p>
            <a:endParaRPr lang="en-US" dirty="0"/>
          </a:p>
        </p:txBody>
      </p:sp>
    </p:spTree>
    <p:extLst>
      <p:ext uri="{BB962C8B-B14F-4D97-AF65-F5344CB8AC3E}">
        <p14:creationId xmlns:p14="http://schemas.microsoft.com/office/powerpoint/2010/main" val="3840732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real estate effect</a:t>
            </a:r>
            <a:endParaRPr lang="en-US" dirty="0"/>
          </a:p>
        </p:txBody>
      </p:sp>
      <p:sp>
        <p:nvSpPr>
          <p:cNvPr id="3" name="Content Placeholder 2"/>
          <p:cNvSpPr>
            <a:spLocks noGrp="1"/>
          </p:cNvSpPr>
          <p:nvPr>
            <p:ph idx="1"/>
          </p:nvPr>
        </p:nvSpPr>
        <p:spPr>
          <a:xfrm>
            <a:off x="838200" y="1362414"/>
            <a:ext cx="5154827" cy="4958068"/>
          </a:xfrm>
        </p:spPr>
        <p:txBody>
          <a:bodyPr>
            <a:normAutofit fontScale="92500" lnSpcReduction="10000"/>
          </a:bodyPr>
          <a:lstStyle/>
          <a:p>
            <a:pPr marL="514350" marR="0" lvl="0" indent="-514350">
              <a:lnSpc>
                <a:spcPct val="107000"/>
              </a:lnSpc>
              <a:spcBef>
                <a:spcPts val="0"/>
              </a:spcBef>
              <a:spcAft>
                <a:spcPts val="0"/>
              </a:spcAft>
              <a:buFont typeface="+mj-lt"/>
              <a:buAutoNum type="arabicPeriod"/>
            </a:pPr>
            <a:r>
              <a:rPr lang="en-US" dirty="0" smtClean="0">
                <a:latin typeface="Calibri" panose="020F0502020204030204" pitchFamily="34" charset="0"/>
                <a:ea typeface="Calibri" panose="020F0502020204030204" pitchFamily="34" charset="0"/>
                <a:cs typeface="Times New Roman" panose="02020603050405020304" pitchFamily="18" charset="0"/>
              </a:rPr>
              <a:t>F</a:t>
            </a:r>
            <a:r>
              <a:rPr lang="en-US" dirty="0" smtClean="0">
                <a:latin typeface="Calibri" panose="020F0502020204030204" pitchFamily="34" charset="0"/>
                <a:ea typeface="Calibri" panose="020F0502020204030204" pitchFamily="34" charset="0"/>
                <a:cs typeface="Times New Roman" panose="02020603050405020304" pitchFamily="18" charset="0"/>
              </a:rPr>
              <a:t>ocus </a:t>
            </a:r>
            <a:r>
              <a:rPr lang="en-US" dirty="0">
                <a:latin typeface="Calibri" panose="020F0502020204030204" pitchFamily="34" charset="0"/>
                <a:ea typeface="Calibri" panose="020F0502020204030204" pitchFamily="34" charset="0"/>
                <a:cs typeface="Times New Roman" panose="02020603050405020304" pitchFamily="18" charset="0"/>
              </a:rPr>
              <a:t>on explaining cross-sectional variation in bond yields exposes estimates to potentially serious omitted variable </a:t>
            </a:r>
            <a:r>
              <a:rPr lang="en-US" dirty="0" smtClean="0">
                <a:latin typeface="Calibri" panose="020F0502020204030204" pitchFamily="34" charset="0"/>
                <a:ea typeface="Calibri" panose="020F0502020204030204" pitchFamily="34" charset="0"/>
                <a:cs typeface="Times New Roman" panose="02020603050405020304" pitchFamily="18" charset="0"/>
              </a:rPr>
              <a:t>bias.</a:t>
            </a:r>
          </a:p>
          <a:p>
            <a:pPr marL="0" marR="0" lvl="0" indent="0">
              <a:lnSpc>
                <a:spcPct val="107000"/>
              </a:lnSpc>
              <a:spcBef>
                <a:spcPts val="0"/>
              </a:spcBef>
              <a:spcAft>
                <a:spcPts val="0"/>
              </a:spcAft>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Bef>
                <a:spcPts val="0"/>
              </a:spcBef>
              <a:buFont typeface="Courier New" panose="02070309020205020404" pitchFamily="49" charset="0"/>
              <a:buChar char="o"/>
            </a:pPr>
            <a:r>
              <a:rPr lang="en-US" dirty="0" smtClean="0">
                <a:latin typeface="Calibri" panose="020F0502020204030204" pitchFamily="34" charset="0"/>
                <a:ea typeface="Calibri" panose="020F0502020204030204" pitchFamily="34" charset="0"/>
                <a:cs typeface="Times New Roman" panose="02020603050405020304" pitchFamily="18" charset="0"/>
              </a:rPr>
              <a:t>Example</a:t>
            </a:r>
            <a:r>
              <a:rPr lang="en-US" dirty="0">
                <a:latin typeface="Calibri" panose="020F0502020204030204" pitchFamily="34" charset="0"/>
                <a:ea typeface="Calibri" panose="020F0502020204030204" pitchFamily="34" charset="0"/>
                <a:cs typeface="Times New Roman" panose="02020603050405020304" pitchFamily="18" charset="0"/>
              </a:rPr>
              <a:t>: Real estate GDP strongly correlated with GDP per </a:t>
            </a:r>
            <a:r>
              <a:rPr lang="en-US" dirty="0" smtClean="0">
                <a:latin typeface="Calibri" panose="020F0502020204030204" pitchFamily="34" charset="0"/>
                <a:ea typeface="Calibri" panose="020F0502020204030204" pitchFamily="34" charset="0"/>
                <a:cs typeface="Times New Roman" panose="02020603050405020304" pitchFamily="18" charset="0"/>
              </a:rPr>
              <a:t>capita across provinces, which presumably affects credit risk but is not controlled </a:t>
            </a:r>
            <a:r>
              <a:rPr lang="en-US" dirty="0" smtClean="0">
                <a:latin typeface="Calibri" panose="020F0502020204030204" pitchFamily="34" charset="0"/>
                <a:ea typeface="Calibri" panose="020F0502020204030204" pitchFamily="34" charset="0"/>
                <a:cs typeface="Times New Roman" panose="02020603050405020304" pitchFamily="18" charset="0"/>
              </a:rPr>
              <a:t>for.</a:t>
            </a:r>
          </a:p>
          <a:p>
            <a:pPr lvl="1">
              <a:lnSpc>
                <a:spcPct val="107000"/>
              </a:lnSpc>
              <a:spcBef>
                <a:spcPts val="0"/>
              </a:spcBef>
              <a:buFont typeface="Courier New" panose="02070309020205020404" pitchFamily="49" charset="0"/>
              <a:buChar char="o"/>
            </a:pPr>
            <a:endParaRPr lang="en-US"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Bef>
                <a:spcPts val="0"/>
              </a:spcBef>
              <a:buFont typeface="Courier New" panose="02070309020205020404" pitchFamily="49" charset="0"/>
              <a:buChar char="o"/>
            </a:pPr>
            <a:r>
              <a:rPr lang="en-US" dirty="0" smtClean="0">
                <a:latin typeface="Calibri" panose="020F0502020204030204" pitchFamily="34" charset="0"/>
                <a:ea typeface="Calibri" panose="020F0502020204030204" pitchFamily="34" charset="0"/>
                <a:cs typeface="Times New Roman" panose="02020603050405020304" pitchFamily="18" charset="0"/>
              </a:rPr>
              <a:t>Would </a:t>
            </a:r>
            <a:r>
              <a:rPr lang="en-US" dirty="0">
                <a:latin typeface="Calibri" panose="020F0502020204030204" pitchFamily="34" charset="0"/>
                <a:ea typeface="Calibri" panose="020F0502020204030204" pitchFamily="34" charset="0"/>
                <a:cs typeface="Times New Roman" panose="02020603050405020304" pitchFamily="18" charset="0"/>
              </a:rPr>
              <a:t>be more convincing if controlled for province fixed </a:t>
            </a:r>
            <a:r>
              <a:rPr lang="en-US" dirty="0" smtClean="0">
                <a:latin typeface="Calibri" panose="020F0502020204030204" pitchFamily="34" charset="0"/>
                <a:ea typeface="Calibri" panose="020F0502020204030204" pitchFamily="34" charset="0"/>
                <a:cs typeface="Times New Roman" panose="02020603050405020304" pitchFamily="18" charset="0"/>
              </a:rPr>
              <a:t>effects.  Unfortunately, not </a:t>
            </a:r>
            <a:r>
              <a:rPr lang="en-US" dirty="0">
                <a:latin typeface="Calibri" panose="020F0502020204030204" pitchFamily="34" charset="0"/>
                <a:ea typeface="Calibri" panose="020F0502020204030204" pitchFamily="34" charset="0"/>
                <a:cs typeface="Times New Roman" panose="02020603050405020304" pitchFamily="18" charset="0"/>
              </a:rPr>
              <a:t>much within-province </a:t>
            </a:r>
            <a:r>
              <a:rPr lang="en-US" dirty="0" smtClean="0">
                <a:latin typeface="Calibri" panose="020F0502020204030204" pitchFamily="34" charset="0"/>
                <a:ea typeface="Calibri" panose="020F0502020204030204" pitchFamily="34" charset="0"/>
                <a:cs typeface="Times New Roman" panose="02020603050405020304" pitchFamily="18" charset="0"/>
              </a:rPr>
              <a:t>variation over time.</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p:cNvPicPr>
            <a:picLocks noChangeAspect="1"/>
          </p:cNvPicPr>
          <p:nvPr/>
        </p:nvPicPr>
        <p:blipFill>
          <a:blip r:embed="rId2"/>
          <a:stretch>
            <a:fillRect/>
          </a:stretch>
        </p:blipFill>
        <p:spPr>
          <a:xfrm>
            <a:off x="6117710" y="1455089"/>
            <a:ext cx="5236090" cy="5180275"/>
          </a:xfrm>
          <a:prstGeom prst="rect">
            <a:avLst/>
          </a:prstGeom>
        </p:spPr>
      </p:pic>
    </p:spTree>
    <p:extLst>
      <p:ext uri="{BB962C8B-B14F-4D97-AF65-F5344CB8AC3E}">
        <p14:creationId xmlns:p14="http://schemas.microsoft.com/office/powerpoint/2010/main" val="2676515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2022" y="365126"/>
            <a:ext cx="10515600" cy="875278"/>
          </a:xfrm>
        </p:spPr>
        <p:txBody>
          <a:bodyPr/>
          <a:lstStyle/>
          <a:p>
            <a:r>
              <a:rPr lang="en-US" dirty="0" smtClean="0"/>
              <a:t>The real estate effect</a:t>
            </a:r>
            <a:endParaRPr lang="en-US" dirty="0"/>
          </a:p>
        </p:txBody>
      </p:sp>
      <p:sp>
        <p:nvSpPr>
          <p:cNvPr id="3" name="Content Placeholder 2"/>
          <p:cNvSpPr>
            <a:spLocks noGrp="1"/>
          </p:cNvSpPr>
          <p:nvPr>
            <p:ph idx="1"/>
          </p:nvPr>
        </p:nvSpPr>
        <p:spPr/>
        <p:txBody>
          <a:bodyPr>
            <a:normAutofit fontScale="77500" lnSpcReduction="20000"/>
          </a:bodyPr>
          <a:lstStyle/>
          <a:p>
            <a:pPr marL="514350" marR="0" lvl="0" indent="-514350">
              <a:lnSpc>
                <a:spcPct val="107000"/>
              </a:lnSpc>
              <a:spcBef>
                <a:spcPts val="0"/>
              </a:spcBef>
              <a:spcAft>
                <a:spcPts val="0"/>
              </a:spcAft>
              <a:buFont typeface="+mj-lt"/>
              <a:buAutoNum type="arabicPeriod" startAt="2"/>
            </a:pPr>
            <a:r>
              <a:rPr lang="en-US" dirty="0" smtClean="0">
                <a:latin typeface="Calibri" panose="020F0502020204030204" pitchFamily="34" charset="0"/>
                <a:ea typeface="Calibri" panose="020F0502020204030204" pitchFamily="34" charset="0"/>
                <a:cs typeface="Times New Roman" panose="02020603050405020304" pitchFamily="18" charset="0"/>
              </a:rPr>
              <a:t>Reverse </a:t>
            </a:r>
            <a:r>
              <a:rPr lang="en-US" dirty="0" smtClean="0">
                <a:latin typeface="Calibri" panose="020F0502020204030204" pitchFamily="34" charset="0"/>
                <a:ea typeface="Calibri" panose="020F0502020204030204" pitchFamily="34" charset="0"/>
                <a:cs typeface="Times New Roman" panose="02020603050405020304" pitchFamily="18" charset="0"/>
              </a:rPr>
              <a:t>causality—low </a:t>
            </a:r>
            <a:r>
              <a:rPr lang="en-US" dirty="0">
                <a:latin typeface="Calibri" panose="020F0502020204030204" pitchFamily="34" charset="0"/>
                <a:ea typeface="Calibri" panose="020F0502020204030204" pitchFamily="34" charset="0"/>
                <a:cs typeface="Times New Roman" panose="02020603050405020304" pitchFamily="18" charset="0"/>
              </a:rPr>
              <a:t>yields may drive investment in real estate, rather than vice </a:t>
            </a:r>
            <a:r>
              <a:rPr lang="en-US" dirty="0" smtClean="0">
                <a:latin typeface="Calibri" panose="020F0502020204030204" pitchFamily="34" charset="0"/>
                <a:ea typeface="Calibri" panose="020F0502020204030204" pitchFamily="34" charset="0"/>
                <a:cs typeface="Times New Roman" panose="02020603050405020304" pitchFamily="18" charset="0"/>
              </a:rPr>
              <a:t>versa.  Could use lags of real estate GDP but, again, not enough time variation in this measure.</a:t>
            </a:r>
          </a:p>
          <a:p>
            <a:pPr marL="514350" marR="0" lvl="0" indent="-514350">
              <a:lnSpc>
                <a:spcPct val="107000"/>
              </a:lnSpc>
              <a:spcBef>
                <a:spcPts val="0"/>
              </a:spcBef>
              <a:spcAft>
                <a:spcPts val="0"/>
              </a:spcAft>
              <a:buFont typeface="+mj-lt"/>
              <a:buAutoNum type="arabicPeriod" startAt="2"/>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514350" marR="0" lvl="0" indent="-514350">
              <a:lnSpc>
                <a:spcPct val="107000"/>
              </a:lnSpc>
              <a:spcBef>
                <a:spcPts val="0"/>
              </a:spcBef>
              <a:spcAft>
                <a:spcPts val="0"/>
              </a:spcAft>
              <a:buFont typeface="+mj-lt"/>
              <a:buAutoNum type="arabicPeriod" startAt="2"/>
            </a:pPr>
            <a:r>
              <a:rPr lang="en-US" dirty="0" smtClean="0">
                <a:latin typeface="Calibri" panose="020F0502020204030204" pitchFamily="34" charset="0"/>
                <a:ea typeface="Calibri" panose="020F0502020204030204" pitchFamily="34" charset="0"/>
                <a:cs typeface="Times New Roman" panose="02020603050405020304" pitchFamily="18" charset="0"/>
              </a:rPr>
              <a:t>Province-level </a:t>
            </a:r>
            <a:r>
              <a:rPr lang="en-US" dirty="0">
                <a:latin typeface="Calibri" panose="020F0502020204030204" pitchFamily="34" charset="0"/>
                <a:ea typeface="Calibri" panose="020F0502020204030204" pitchFamily="34" charset="0"/>
                <a:cs typeface="Times New Roman" panose="02020603050405020304" pitchFamily="18" charset="0"/>
              </a:rPr>
              <a:t>real estate GDP is a pretty noisy measure of the local real estate market </a:t>
            </a:r>
            <a:r>
              <a:rPr lang="en-US" dirty="0" smtClean="0">
                <a:latin typeface="Calibri" panose="020F0502020204030204" pitchFamily="34" charset="0"/>
                <a:ea typeface="Calibri" panose="020F0502020204030204" pitchFamily="34" charset="0"/>
                <a:cs typeface="Times New Roman" panose="02020603050405020304" pitchFamily="18" charset="0"/>
              </a:rPr>
              <a:t>conditions that </a:t>
            </a:r>
            <a:r>
              <a:rPr lang="en-US" dirty="0">
                <a:latin typeface="Calibri" panose="020F0502020204030204" pitchFamily="34" charset="0"/>
                <a:ea typeface="Calibri" panose="020F0502020204030204" pitchFamily="34" charset="0"/>
                <a:cs typeface="Times New Roman" panose="02020603050405020304" pitchFamily="18" charset="0"/>
              </a:rPr>
              <a:t>may be affecting the credit risk of a </a:t>
            </a:r>
            <a:r>
              <a:rPr lang="en-US" dirty="0" smtClean="0">
                <a:latin typeface="Calibri" panose="020F0502020204030204" pitchFamily="34" charset="0"/>
                <a:ea typeface="Calibri" panose="020F0502020204030204" pitchFamily="34" charset="0"/>
                <a:cs typeface="Times New Roman" panose="02020603050405020304" pitchFamily="18" charset="0"/>
              </a:rPr>
              <a:t>given LGFV.</a:t>
            </a:r>
          </a:p>
          <a:p>
            <a:pPr lvl="1">
              <a:lnSpc>
                <a:spcPct val="107000"/>
              </a:lnSpc>
              <a:spcBef>
                <a:spcPts val="0"/>
              </a:spcBef>
            </a:pPr>
            <a:endParaRPr lang="en-US" dirty="0" smtClean="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Bef>
                <a:spcPts val="0"/>
              </a:spcBef>
            </a:pPr>
            <a:r>
              <a:rPr lang="en-US" dirty="0" smtClean="0">
                <a:latin typeface="Calibri" panose="020F0502020204030204" pitchFamily="34" charset="0"/>
                <a:ea typeface="Calibri" panose="020F0502020204030204" pitchFamily="34" charset="0"/>
                <a:cs typeface="Times New Roman" panose="02020603050405020304" pitchFamily="18" charset="0"/>
              </a:rPr>
              <a:t>Most </a:t>
            </a:r>
            <a:r>
              <a:rPr lang="en-US" dirty="0">
                <a:latin typeface="Calibri" panose="020F0502020204030204" pitchFamily="34" charset="0"/>
                <a:ea typeface="Calibri" panose="020F0502020204030204" pitchFamily="34" charset="0"/>
                <a:cs typeface="Times New Roman" panose="02020603050405020304" pitchFamily="18" charset="0"/>
              </a:rPr>
              <a:t>LGFV debt is at the municipal and county level</a:t>
            </a:r>
            <a:r>
              <a:rPr lang="en-US" dirty="0" smtClean="0">
                <a:latin typeface="Calibri" panose="020F0502020204030204" pitchFamily="34" charset="0"/>
                <a:ea typeface="Calibri" panose="020F0502020204030204" pitchFamily="34" charset="0"/>
                <a:cs typeface="Times New Roman" panose="02020603050405020304" pitchFamily="18" charset="0"/>
              </a:rPr>
              <a:t>.</a:t>
            </a:r>
            <a:endParaRPr lang="en-US" dirty="0" smtClean="0">
              <a:latin typeface="Calibri" panose="020F0502020204030204" pitchFamily="34" charset="0"/>
              <a:ea typeface="Calibri" panose="020F0502020204030204" pitchFamily="34" charset="0"/>
              <a:cs typeface="Times New Roman" panose="02020603050405020304" pitchFamily="18" charset="0"/>
            </a:endParaRPr>
          </a:p>
          <a:p>
            <a:pPr marL="514350" marR="0" lvl="0" indent="-514350">
              <a:lnSpc>
                <a:spcPct val="107000"/>
              </a:lnSpc>
              <a:spcBef>
                <a:spcPts val="0"/>
              </a:spcBef>
              <a:spcAft>
                <a:spcPts val="0"/>
              </a:spcAft>
              <a:buFont typeface="+mj-lt"/>
              <a:buAutoNum type="arabicPeriod" startAt="2"/>
            </a:pPr>
            <a:endParaRPr lang="en-US" dirty="0" smtClean="0">
              <a:latin typeface="Calibri" panose="020F0502020204030204" pitchFamily="34" charset="0"/>
              <a:ea typeface="Calibri" panose="020F0502020204030204" pitchFamily="34" charset="0"/>
              <a:cs typeface="Times New Roman" panose="02020603050405020304" pitchFamily="18" charset="0"/>
            </a:endParaRPr>
          </a:p>
          <a:p>
            <a:pPr marL="514350" marR="0" lvl="0" indent="-514350">
              <a:lnSpc>
                <a:spcPct val="107000"/>
              </a:lnSpc>
              <a:spcBef>
                <a:spcPts val="0"/>
              </a:spcBef>
              <a:spcAft>
                <a:spcPts val="0"/>
              </a:spcAft>
              <a:buFont typeface="+mj-lt"/>
              <a:buAutoNum type="arabicPeriod" startAt="2"/>
            </a:pPr>
            <a:r>
              <a:rPr lang="en-US" dirty="0" smtClean="0">
                <a:latin typeface="Calibri" panose="020F0502020204030204" pitchFamily="34" charset="0"/>
                <a:ea typeface="Calibri" panose="020F0502020204030204" pitchFamily="34" charset="0"/>
                <a:cs typeface="Times New Roman" panose="02020603050405020304" pitchFamily="18" charset="0"/>
              </a:rPr>
              <a:t>The precise connection between real estate GDP and credit spreads is murky.</a:t>
            </a:r>
            <a:endParaRPr lang="en-US" dirty="0" smtClean="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Bef>
                <a:spcPts val="0"/>
              </a:spcBef>
              <a:buFont typeface="Calibri" panose="020F0502020204030204" pitchFamily="34" charset="0"/>
              <a:buChar char="-"/>
            </a:pPr>
            <a:endParaRPr lang="en-US" dirty="0" smtClean="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Bef>
                <a:spcPts val="0"/>
              </a:spcBef>
            </a:pPr>
            <a:r>
              <a:rPr lang="en-US" dirty="0" smtClean="0">
                <a:latin typeface="Calibri" panose="020F0502020204030204" pitchFamily="34" charset="0"/>
                <a:ea typeface="Calibri" panose="020F0502020204030204" pitchFamily="34" charset="0"/>
                <a:cs typeface="Times New Roman" panose="02020603050405020304" pitchFamily="18" charset="0"/>
              </a:rPr>
              <a:t>ABZ’s “growth engine” story: real estate development -&gt; stronger tax revenues -&gt; stronger fiscal position of backing local government -&gt; implicit guarantee worth more -&gt;  lower credit spreads</a:t>
            </a:r>
          </a:p>
          <a:p>
            <a:pPr lvl="1">
              <a:lnSpc>
                <a:spcPct val="107000"/>
              </a:lnSpc>
              <a:spcBef>
                <a:spcPts val="0"/>
              </a:spcBef>
            </a:pPr>
            <a:endParaRPr lang="en-US"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Bef>
                <a:spcPts val="0"/>
              </a:spcBef>
            </a:pPr>
            <a:r>
              <a:rPr lang="en-US" dirty="0" smtClean="0">
                <a:latin typeface="Calibri" panose="020F0502020204030204" pitchFamily="34" charset="0"/>
                <a:ea typeface="Calibri" panose="020F0502020204030204" pitchFamily="34" charset="0"/>
                <a:cs typeface="Times New Roman" panose="02020603050405020304" pitchFamily="18" charset="0"/>
              </a:rPr>
              <a:t>Alternative real estate-driven story: real estate market strong -&gt; collateral worth more -&gt; lower credit spreads</a:t>
            </a:r>
          </a:p>
        </p:txBody>
      </p:sp>
    </p:spTree>
    <p:extLst>
      <p:ext uri="{BB962C8B-B14F-4D97-AF65-F5344CB8AC3E}">
        <p14:creationId xmlns:p14="http://schemas.microsoft.com/office/powerpoint/2010/main" val="3076201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corruption effect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Similar issues apply to the estimates of the effect of corruption. </a:t>
            </a:r>
            <a:r>
              <a:rPr lang="en-US" dirty="0"/>
              <a:t>Ideally, would control for province fixed effects, but corruption proxy does not vary over time</a:t>
            </a:r>
          </a:p>
          <a:p>
            <a:pPr marL="0" indent="0">
              <a:buNone/>
            </a:pPr>
            <a:endParaRPr lang="en-US" dirty="0" smtClean="0"/>
          </a:p>
          <a:p>
            <a:r>
              <a:rPr lang="en-US" dirty="0" smtClean="0"/>
              <a:t>Provinces that are poorer and have weaker institutions may be more susceptible to corruption and also have higher credit risk.  But this does not imply that corruption is driving up credit </a:t>
            </a:r>
            <a:r>
              <a:rPr lang="en-US" dirty="0" smtClean="0"/>
              <a:t>spreads by “destroying value”.</a:t>
            </a:r>
            <a:endParaRPr lang="en-US" dirty="0" smtClean="0"/>
          </a:p>
          <a:p>
            <a:pPr marL="0" lvl="0" indent="0">
              <a:buNone/>
            </a:pPr>
            <a:endParaRPr lang="en-US" dirty="0" smtClean="0"/>
          </a:p>
          <a:p>
            <a:pPr lvl="0"/>
            <a:r>
              <a:rPr lang="en-US" dirty="0" smtClean="0"/>
              <a:t>What to make of the fact that corruption appears to explain some cross-sectional variation in credit spreads but credit spreads don’t generally rise after corruption announcements?</a:t>
            </a:r>
          </a:p>
          <a:p>
            <a:pPr lvl="1"/>
            <a:endParaRPr lang="en-US" dirty="0" smtClean="0"/>
          </a:p>
          <a:p>
            <a:pPr lvl="1"/>
            <a:r>
              <a:rPr lang="en-US" dirty="0" smtClean="0"/>
              <a:t>Taken at face value, suggests that graft probes don’t in and of themselves reveal any information and/or affect the likelihood of default.</a:t>
            </a:r>
          </a:p>
          <a:p>
            <a:pPr lvl="1"/>
            <a:endParaRPr lang="en-US" dirty="0"/>
          </a:p>
          <a:p>
            <a:pPr lvl="1"/>
            <a:r>
              <a:rPr lang="en-US" dirty="0" smtClean="0"/>
              <a:t>Another interpretation is that corruption itself does not have much of an effect on credit spreads, but is correlated with unobserved variables in the cross section.</a:t>
            </a:r>
            <a:endParaRPr lang="en-US" dirty="0"/>
          </a:p>
          <a:p>
            <a:pPr lvl="0"/>
            <a:endParaRPr lang="en-US" dirty="0"/>
          </a:p>
          <a:p>
            <a:endParaRPr lang="en-US" dirty="0" smtClean="0"/>
          </a:p>
          <a:p>
            <a:endParaRPr lang="en-US" dirty="0"/>
          </a:p>
        </p:txBody>
      </p:sp>
    </p:spTree>
    <p:extLst>
      <p:ext uri="{BB962C8B-B14F-4D97-AF65-F5344CB8AC3E}">
        <p14:creationId xmlns:p14="http://schemas.microsoft.com/office/powerpoint/2010/main" val="1945514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a:t>
            </a:r>
            <a:r>
              <a:rPr lang="en-US" dirty="0" smtClean="0"/>
              <a:t>suggestions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Tie </a:t>
            </a:r>
            <a:r>
              <a:rPr lang="en-US" i="1" dirty="0" smtClean="0"/>
              <a:t>municipal</a:t>
            </a:r>
            <a:r>
              <a:rPr lang="en-US" dirty="0" smtClean="0"/>
              <a:t> LGFV credit </a:t>
            </a:r>
            <a:r>
              <a:rPr lang="en-US" dirty="0" smtClean="0"/>
              <a:t>spreads to </a:t>
            </a:r>
            <a:r>
              <a:rPr lang="en-US" dirty="0" smtClean="0"/>
              <a:t>real </a:t>
            </a:r>
            <a:r>
              <a:rPr lang="en-US" dirty="0" smtClean="0"/>
              <a:t>estate market </a:t>
            </a:r>
            <a:r>
              <a:rPr lang="en-US" dirty="0" smtClean="0"/>
              <a:t>conditions in that municipality, e.g., property prices, sales, land sales?  More </a:t>
            </a:r>
            <a:r>
              <a:rPr lang="en-US" dirty="0" smtClean="0"/>
              <a:t>time variation, closer correspondence with LGFV risk</a:t>
            </a:r>
          </a:p>
          <a:p>
            <a:endParaRPr lang="en-US" dirty="0" smtClean="0"/>
          </a:p>
          <a:p>
            <a:r>
              <a:rPr lang="en-US" dirty="0" smtClean="0"/>
              <a:t>Use </a:t>
            </a:r>
            <a:r>
              <a:rPr lang="en-US" dirty="0" smtClean="0"/>
              <a:t>non-LGFV SOEs and/or private firms in the same municipalities as </a:t>
            </a:r>
            <a:r>
              <a:rPr lang="en-US" dirty="0" smtClean="0"/>
              <a:t>“control” groups?  </a:t>
            </a:r>
          </a:p>
          <a:p>
            <a:pPr lvl="1"/>
            <a:r>
              <a:rPr lang="en-US" dirty="0" smtClean="0"/>
              <a:t>Still problematic, but could </a:t>
            </a:r>
            <a:r>
              <a:rPr lang="en-US" dirty="0" smtClean="0"/>
              <a:t>give more insight into strength of implicit guarantee on LGFV </a:t>
            </a:r>
            <a:r>
              <a:rPr lang="en-US" dirty="0" smtClean="0"/>
              <a:t>debt.</a:t>
            </a:r>
          </a:p>
          <a:p>
            <a:pPr lvl="1"/>
            <a:r>
              <a:rPr lang="en-US" dirty="0" smtClean="0"/>
              <a:t>E.g., Compare LGFV and non-LGFV reaction to regulatory announcements cracking down on implicit guarantee.</a:t>
            </a:r>
          </a:p>
          <a:p>
            <a:endParaRPr lang="en-US" dirty="0" smtClean="0"/>
          </a:p>
          <a:p>
            <a:r>
              <a:rPr lang="en-US" dirty="0" smtClean="0"/>
              <a:t>Tie corruption probes more closely to specific municipalities or firms. </a:t>
            </a:r>
            <a:endParaRPr lang="en-US" dirty="0" smtClean="0"/>
          </a:p>
          <a:p>
            <a:endParaRPr lang="en-US" dirty="0" smtClean="0"/>
          </a:p>
          <a:p>
            <a:r>
              <a:rPr lang="en-US" dirty="0" smtClean="0"/>
              <a:t>Include LGFV-level controls </a:t>
            </a:r>
            <a:r>
              <a:rPr lang="en-US" dirty="0" smtClean="0"/>
              <a:t>in the analysis (e.g., leverage, profitability</a:t>
            </a:r>
            <a:r>
              <a:rPr lang="en-US" dirty="0" smtClean="0"/>
              <a:t>).</a:t>
            </a:r>
            <a:endParaRPr lang="en-US" dirty="0" smtClean="0"/>
          </a:p>
          <a:p>
            <a:endParaRPr lang="en-US" dirty="0" smtClean="0"/>
          </a:p>
          <a:p>
            <a:endParaRPr lang="en-US" dirty="0" smtClean="0"/>
          </a:p>
          <a:p>
            <a:endParaRPr lang="en-US" dirty="0" smtClean="0"/>
          </a:p>
        </p:txBody>
      </p:sp>
    </p:spTree>
    <p:extLst>
      <p:ext uri="{BB962C8B-B14F-4D97-AF65-F5344CB8AC3E}">
        <p14:creationId xmlns:p14="http://schemas.microsoft.com/office/powerpoint/2010/main" val="6014676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2826</TotalTime>
  <Words>1082</Words>
  <Application>Microsoft Office PowerPoint</Application>
  <PresentationFormat>Widescreen</PresentationFormat>
  <Paragraphs>94</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Courier New</vt:lpstr>
      <vt:lpstr>Times New Roman</vt:lpstr>
      <vt:lpstr>Office Theme</vt:lpstr>
      <vt:lpstr>Discussion of “The Great Wall of Debt: Real Estate, Political Risk, and Chinese Local Government Credit Spreads” Andrew Ang, Jennie Bai, and Hao Zhou</vt:lpstr>
      <vt:lpstr>Background</vt:lpstr>
      <vt:lpstr>This paper’s story</vt:lpstr>
      <vt:lpstr>The evidence</vt:lpstr>
      <vt:lpstr>The implicit guarantee</vt:lpstr>
      <vt:lpstr>The real estate effect</vt:lpstr>
      <vt:lpstr>The real estate effect</vt:lpstr>
      <vt:lpstr>The corruption effect</vt:lpstr>
      <vt:lpstr>Some suggestions</vt:lpstr>
      <vt:lpstr>Policy implications</vt:lpstr>
    </vt:vector>
  </TitlesOfParts>
  <Company>Federal Reserve Board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Discussion of “The Great Wall of Debt: Real Estate, Political Risk, and Chinese Local Government Credit Spreads”</dc:title>
  <dc:creator>Jasper Hoek</dc:creator>
  <cp:lastModifiedBy>Jasper Hoek</cp:lastModifiedBy>
  <cp:revision>100</cp:revision>
  <dcterms:created xsi:type="dcterms:W3CDTF">2016-11-14T19:33:28Z</dcterms:created>
  <dcterms:modified xsi:type="dcterms:W3CDTF">2016-11-18T14:43:12Z</dcterms:modified>
</cp:coreProperties>
</file>