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9"/>
  </p:notesMasterIdLst>
  <p:handoutMasterIdLst>
    <p:handoutMasterId r:id="rId40"/>
  </p:handoutMasterIdLst>
  <p:sldIdLst>
    <p:sldId id="798" r:id="rId2"/>
    <p:sldId id="256" r:id="rId3"/>
    <p:sldId id="731" r:id="rId4"/>
    <p:sldId id="715" r:id="rId5"/>
    <p:sldId id="598" r:id="rId6"/>
    <p:sldId id="716" r:id="rId7"/>
    <p:sldId id="645" r:id="rId8"/>
    <p:sldId id="699" r:id="rId9"/>
    <p:sldId id="726" r:id="rId10"/>
    <p:sldId id="771" r:id="rId11"/>
    <p:sldId id="772" r:id="rId12"/>
    <p:sldId id="732" r:id="rId13"/>
    <p:sldId id="796" r:id="rId14"/>
    <p:sldId id="773" r:id="rId15"/>
    <p:sldId id="776" r:id="rId16"/>
    <p:sldId id="777" r:id="rId17"/>
    <p:sldId id="778" r:id="rId18"/>
    <p:sldId id="774" r:id="rId19"/>
    <p:sldId id="775" r:id="rId20"/>
    <p:sldId id="670" r:id="rId21"/>
    <p:sldId id="779" r:id="rId22"/>
    <p:sldId id="780" r:id="rId23"/>
    <p:sldId id="781" r:id="rId24"/>
    <p:sldId id="782" r:id="rId25"/>
    <p:sldId id="679" r:id="rId26"/>
    <p:sldId id="794" r:id="rId27"/>
    <p:sldId id="795" r:id="rId28"/>
    <p:sldId id="708" r:id="rId29"/>
    <p:sldId id="792" r:id="rId30"/>
    <p:sldId id="793" r:id="rId31"/>
    <p:sldId id="764" r:id="rId32"/>
    <p:sldId id="680" r:id="rId33"/>
    <p:sldId id="783" r:id="rId34"/>
    <p:sldId id="785" r:id="rId35"/>
    <p:sldId id="784" r:id="rId36"/>
    <p:sldId id="797" r:id="rId37"/>
    <p:sldId id="791" r:id="rId3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6600"/>
    <a:srgbClr val="FFCC00"/>
    <a:srgbClr val="CCFFFF"/>
    <a:srgbClr val="FF6600"/>
    <a:srgbClr val="FFFF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277" autoAdjust="0"/>
    <p:restoredTop sz="95405" autoAdjust="0"/>
  </p:normalViewPr>
  <p:slideViewPr>
    <p:cSldViewPr>
      <p:cViewPr>
        <p:scale>
          <a:sx n="80" d="100"/>
          <a:sy n="80" d="100"/>
        </p:scale>
        <p:origin x="1277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40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1cac04\Data_Stijn\FRB\Damien%20and%20Eugenio\Masterfile%20Tables%20and%20Graphs_First%20Revision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1cac04\Data_Stijn\FRB\Damien%20and%20Eugenio\Masterfile%20Tables%20and%20Graphs_First%20Revision_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_v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_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1cac04\Data_Stijn\FRB\Damien%20and%20Eugenio\Masterfile%20Tables%20and%20Graphs_First%20Revision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_v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_v2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_v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1cac04\Data_Stijn\FRB\Damien%20and%20Eugenio\Masterfile%20Tables%20and%20Graphs_First%20Revision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38586944924563E-2"/>
          <c:y val="0.12912097476066145"/>
          <c:w val="0.87234773702067725"/>
          <c:h val="0.74148557801032056"/>
        </c:manualLayout>
      </c:layout>
      <c:lineChart>
        <c:grouping val="standard"/>
        <c:varyColors val="0"/>
        <c:ser>
          <c:idx val="0"/>
          <c:order val="0"/>
          <c:tx>
            <c:v>Capital Inflows to ACs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Global!$A$2:$A$61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AC!$B$2:$B$61</c:f>
              <c:numCache>
                <c:formatCode>General</c:formatCode>
                <c:ptCount val="60"/>
                <c:pt idx="0">
                  <c:v>5.3173880577087402</c:v>
                </c:pt>
                <c:pt idx="1">
                  <c:v>1.8133471012115479</c:v>
                </c:pt>
                <c:pt idx="2">
                  <c:v>0.50742214918136597</c:v>
                </c:pt>
                <c:pt idx="3">
                  <c:v>2.551605224609375</c:v>
                </c:pt>
                <c:pt idx="4">
                  <c:v>1.9279294013977051</c:v>
                </c:pt>
                <c:pt idx="5">
                  <c:v>2.353327751159668</c:v>
                </c:pt>
                <c:pt idx="6">
                  <c:v>1.5997694730758667</c:v>
                </c:pt>
                <c:pt idx="7">
                  <c:v>2.3948068618774414</c:v>
                </c:pt>
                <c:pt idx="8">
                  <c:v>3.7028689384460449</c:v>
                </c:pt>
                <c:pt idx="9">
                  <c:v>3.363588809967041</c:v>
                </c:pt>
                <c:pt idx="10">
                  <c:v>1.2266445159912109</c:v>
                </c:pt>
                <c:pt idx="11">
                  <c:v>2.4193892478942871</c:v>
                </c:pt>
                <c:pt idx="12">
                  <c:v>5.5322127342224121</c:v>
                </c:pt>
                <c:pt idx="13">
                  <c:v>2.9957005977630615</c:v>
                </c:pt>
                <c:pt idx="14">
                  <c:v>2.5832064151763916</c:v>
                </c:pt>
                <c:pt idx="15">
                  <c:v>3.477351188659668</c:v>
                </c:pt>
                <c:pt idx="16">
                  <c:v>5.0325431823730469</c:v>
                </c:pt>
                <c:pt idx="17">
                  <c:v>4.2508387565612793</c:v>
                </c:pt>
                <c:pt idx="18">
                  <c:v>4.4754757881164551</c:v>
                </c:pt>
                <c:pt idx="19">
                  <c:v>3.3511741161346436</c:v>
                </c:pt>
                <c:pt idx="20">
                  <c:v>7.2368345260620117</c:v>
                </c:pt>
                <c:pt idx="21">
                  <c:v>2.9514050483703613</c:v>
                </c:pt>
                <c:pt idx="22">
                  <c:v>4.332270622253418</c:v>
                </c:pt>
                <c:pt idx="23">
                  <c:v>4.7443447113037109</c:v>
                </c:pt>
                <c:pt idx="24">
                  <c:v>8.9677553176879883</c:v>
                </c:pt>
                <c:pt idx="25">
                  <c:v>6.2218799591064453</c:v>
                </c:pt>
                <c:pt idx="26">
                  <c:v>3.5797555446624756</c:v>
                </c:pt>
                <c:pt idx="27">
                  <c:v>4.2261629104614258</c:v>
                </c:pt>
                <c:pt idx="28">
                  <c:v>5.7428646087646484</c:v>
                </c:pt>
                <c:pt idx="29">
                  <c:v>-0.34585696458816528</c:v>
                </c:pt>
                <c:pt idx="30">
                  <c:v>0.90854126214981079</c:v>
                </c:pt>
                <c:pt idx="31">
                  <c:v>-4.5497560501098633</c:v>
                </c:pt>
                <c:pt idx="32">
                  <c:v>-0.70609986782073975</c:v>
                </c:pt>
                <c:pt idx="33">
                  <c:v>0.60138571262359619</c:v>
                </c:pt>
                <c:pt idx="34">
                  <c:v>1.3627337217330933</c:v>
                </c:pt>
                <c:pt idx="35">
                  <c:v>0.17657026648521423</c:v>
                </c:pt>
                <c:pt idx="36">
                  <c:v>3.1093449592590332</c:v>
                </c:pt>
                <c:pt idx="37">
                  <c:v>1.840327262878418</c:v>
                </c:pt>
                <c:pt idx="38">
                  <c:v>3.274651050567627</c:v>
                </c:pt>
                <c:pt idx="39">
                  <c:v>0.66917377710342407</c:v>
                </c:pt>
                <c:pt idx="40">
                  <c:v>3.2239894866943359</c:v>
                </c:pt>
                <c:pt idx="41">
                  <c:v>1.1100296974182129</c:v>
                </c:pt>
                <c:pt idx="42">
                  <c:v>2.895240306854248</c:v>
                </c:pt>
                <c:pt idx="43">
                  <c:v>-0.82642549276351929</c:v>
                </c:pt>
                <c:pt idx="44">
                  <c:v>2.6535921096801758</c:v>
                </c:pt>
                <c:pt idx="45">
                  <c:v>5.4122831672430038E-2</c:v>
                </c:pt>
                <c:pt idx="46">
                  <c:v>1.1581443548202515</c:v>
                </c:pt>
                <c:pt idx="47">
                  <c:v>0.18351946771144867</c:v>
                </c:pt>
                <c:pt idx="48">
                  <c:v>1.3145976066589355</c:v>
                </c:pt>
                <c:pt idx="49">
                  <c:v>0.69469618797302246</c:v>
                </c:pt>
                <c:pt idx="50">
                  <c:v>-3.0799323692917824E-2</c:v>
                </c:pt>
                <c:pt idx="51">
                  <c:v>1.1140387058258057</c:v>
                </c:pt>
                <c:pt idx="52">
                  <c:v>2.2049880027770996</c:v>
                </c:pt>
                <c:pt idx="53">
                  <c:v>2.0683629512786865</c:v>
                </c:pt>
                <c:pt idx="54">
                  <c:v>2.1605081558227539</c:v>
                </c:pt>
                <c:pt idx="55">
                  <c:v>0.31817027926445007</c:v>
                </c:pt>
                <c:pt idx="56">
                  <c:v>3.976362943649292</c:v>
                </c:pt>
                <c:pt idx="57">
                  <c:v>5.7623099535703659E-2</c:v>
                </c:pt>
                <c:pt idx="58">
                  <c:v>1.0429764986038208</c:v>
                </c:pt>
                <c:pt idx="59">
                  <c:v>-0.72432559728622437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E6-433E-9B67-7F112D2ED606}"/>
            </c:ext>
          </c:extLst>
        </c:ser>
        <c:ser>
          <c:idx val="1"/>
          <c:order val="1"/>
          <c:tx>
            <c:v>Capital Inflows to EMs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EM!$B$2:$B$61</c:f>
              <c:numCache>
                <c:formatCode>General</c:formatCode>
                <c:ptCount val="60"/>
                <c:pt idx="0">
                  <c:v>0.90022754669189453</c:v>
                </c:pt>
                <c:pt idx="1">
                  <c:v>0.67952644824981689</c:v>
                </c:pt>
                <c:pt idx="2">
                  <c:v>0.95308470726013184</c:v>
                </c:pt>
                <c:pt idx="3">
                  <c:v>0.22297225892543793</c:v>
                </c:pt>
                <c:pt idx="4">
                  <c:v>0.64947783946990967</c:v>
                </c:pt>
                <c:pt idx="5">
                  <c:v>0.66977697610855103</c:v>
                </c:pt>
                <c:pt idx="6">
                  <c:v>0.58933937549591064</c:v>
                </c:pt>
                <c:pt idx="7">
                  <c:v>0.94557386636734009</c:v>
                </c:pt>
                <c:pt idx="8">
                  <c:v>0.89406943321228027</c:v>
                </c:pt>
                <c:pt idx="9">
                  <c:v>0.99519246816635132</c:v>
                </c:pt>
                <c:pt idx="10">
                  <c:v>0.68795710802078247</c:v>
                </c:pt>
                <c:pt idx="11">
                  <c:v>1.4066002368927002</c:v>
                </c:pt>
                <c:pt idx="12">
                  <c:v>1.3768590688705444</c:v>
                </c:pt>
                <c:pt idx="13">
                  <c:v>1.4101563692092896</c:v>
                </c:pt>
                <c:pt idx="14">
                  <c:v>0.92171740531921387</c:v>
                </c:pt>
                <c:pt idx="15">
                  <c:v>1.4940272569656372</c:v>
                </c:pt>
                <c:pt idx="16">
                  <c:v>1.7169013023376465</c:v>
                </c:pt>
                <c:pt idx="17">
                  <c:v>1.635922908782959</c:v>
                </c:pt>
                <c:pt idx="18">
                  <c:v>1.2432368993759155</c:v>
                </c:pt>
                <c:pt idx="19">
                  <c:v>1.8167291879653931</c:v>
                </c:pt>
                <c:pt idx="20">
                  <c:v>2.0236811637878418</c:v>
                </c:pt>
                <c:pt idx="21">
                  <c:v>1.6543120145797729</c:v>
                </c:pt>
                <c:pt idx="22">
                  <c:v>1.2286126613616943</c:v>
                </c:pt>
                <c:pt idx="23">
                  <c:v>2.7705466747283936</c:v>
                </c:pt>
                <c:pt idx="24">
                  <c:v>2.575298547744751</c:v>
                </c:pt>
                <c:pt idx="25">
                  <c:v>3.1651289463043213</c:v>
                </c:pt>
                <c:pt idx="26">
                  <c:v>2.1327316761016846</c:v>
                </c:pt>
                <c:pt idx="27">
                  <c:v>2.6760845184326172</c:v>
                </c:pt>
                <c:pt idx="28">
                  <c:v>2.2842395305633545</c:v>
                </c:pt>
                <c:pt idx="29">
                  <c:v>2.153019905090332</c:v>
                </c:pt>
                <c:pt idx="30">
                  <c:v>1.4897269010543823</c:v>
                </c:pt>
                <c:pt idx="31">
                  <c:v>-0.72170877456665039</c:v>
                </c:pt>
                <c:pt idx="32">
                  <c:v>0.36620813608169556</c:v>
                </c:pt>
                <c:pt idx="33">
                  <c:v>1.1301298141479492</c:v>
                </c:pt>
                <c:pt idx="34">
                  <c:v>1.7136040925979614</c:v>
                </c:pt>
                <c:pt idx="35">
                  <c:v>1.3794119358062744</c:v>
                </c:pt>
                <c:pt idx="36">
                  <c:v>1.5570235252380371</c:v>
                </c:pt>
                <c:pt idx="37">
                  <c:v>1.7095180749893188</c:v>
                </c:pt>
                <c:pt idx="38">
                  <c:v>1.9672932624816895</c:v>
                </c:pt>
                <c:pt idx="39">
                  <c:v>1.8148554563522339</c:v>
                </c:pt>
                <c:pt idx="40">
                  <c:v>1.8694072961807251</c:v>
                </c:pt>
                <c:pt idx="41">
                  <c:v>2.0855319499969482</c:v>
                </c:pt>
                <c:pt idx="42">
                  <c:v>1.2266013622283936</c:v>
                </c:pt>
                <c:pt idx="43">
                  <c:v>0.91923379898071289</c:v>
                </c:pt>
                <c:pt idx="44">
                  <c:v>1.4223605394363403</c:v>
                </c:pt>
                <c:pt idx="45">
                  <c:v>1.233980655670166</c:v>
                </c:pt>
                <c:pt idx="46">
                  <c:v>0.83878827095031738</c:v>
                </c:pt>
                <c:pt idx="47">
                  <c:v>1.3970565795898438</c:v>
                </c:pt>
                <c:pt idx="48">
                  <c:v>1.9150797128677368</c:v>
                </c:pt>
                <c:pt idx="49">
                  <c:v>0.90889859199523926</c:v>
                </c:pt>
                <c:pt idx="50">
                  <c:v>1.1284434795379639</c:v>
                </c:pt>
                <c:pt idx="51">
                  <c:v>1.6790845394134521</c:v>
                </c:pt>
                <c:pt idx="52">
                  <c:v>1.2207463979721069</c:v>
                </c:pt>
                <c:pt idx="53">
                  <c:v>1.3474149703979492</c:v>
                </c:pt>
                <c:pt idx="54">
                  <c:v>0.85195553302764893</c:v>
                </c:pt>
                <c:pt idx="55">
                  <c:v>0.68873649835586548</c:v>
                </c:pt>
                <c:pt idx="56">
                  <c:v>0.38260352611541748</c:v>
                </c:pt>
                <c:pt idx="57">
                  <c:v>0.67533153295516968</c:v>
                </c:pt>
                <c:pt idx="58">
                  <c:v>2.5112835690379143E-2</c:v>
                </c:pt>
                <c:pt idx="59">
                  <c:v>-0.11419732868671417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6E6-433E-9B67-7F112D2ED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318488"/>
        <c:axId val="353318872"/>
      </c:lineChart>
      <c:dateAx>
        <c:axId val="353318488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18872"/>
        <c:crossesAt val="-6"/>
        <c:auto val="1"/>
        <c:lblOffset val="100"/>
        <c:baseTimeUnit val="months"/>
      </c:dateAx>
      <c:valAx>
        <c:axId val="35331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31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40285513091354"/>
          <c:y val="0.16638775244478252"/>
          <c:w val="0.24125864754710538"/>
          <c:h val="0.1174942949363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FDI - </a:t>
            </a:r>
            <a:r>
              <a:rPr lang="en-US" sz="1400" b="0" i="0" u="none" strike="noStrike" baseline="0" dirty="0" smtClean="0">
                <a:effectLst/>
              </a:rPr>
              <a:t>Advanced Countries and Emerging Markets </a:t>
            </a:r>
            <a:r>
              <a:rPr lang="en-US" sz="1400" baseline="0" dirty="0" smtClean="0"/>
              <a:t>Beta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948394690003507E-2"/>
          <c:y val="0.14014171741280215"/>
          <c:w val="0.89131027809969421"/>
          <c:h val="0.57213267605005458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3 - World Beta'!$BW$2:$BW$56</c:f>
              <c:strCache>
                <c:ptCount val="55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India</c:v>
                </c:pt>
                <c:pt idx="33">
                  <c:v>Indonesia</c:v>
                </c:pt>
                <c:pt idx="34">
                  <c:v>Korea, Republic of</c:v>
                </c:pt>
                <c:pt idx="35">
                  <c:v>Malaysia</c:v>
                </c:pt>
                <c:pt idx="36">
                  <c:v>Pakistan</c:v>
                </c:pt>
                <c:pt idx="37">
                  <c:v>Philippines</c:v>
                </c:pt>
                <c:pt idx="38">
                  <c:v>Thailand</c:v>
                </c:pt>
                <c:pt idx="39">
                  <c:v>Belarus</c:v>
                </c:pt>
                <c:pt idx="40">
                  <c:v>Kazakhstan</c:v>
                </c:pt>
                <c:pt idx="41">
                  <c:v>Bulgaria</c:v>
                </c:pt>
                <c:pt idx="42">
                  <c:v>Russian Federation</c:v>
                </c:pt>
                <c:pt idx="43">
                  <c:v>China,P.R.: Mainland</c:v>
                </c:pt>
                <c:pt idx="44">
                  <c:v>Ukraine</c:v>
                </c:pt>
                <c:pt idx="45">
                  <c:v>Czech Republic</c:v>
                </c:pt>
                <c:pt idx="46">
                  <c:v>Slovak Republic</c:v>
                </c:pt>
                <c:pt idx="47">
                  <c:v>Estonia</c:v>
                </c:pt>
                <c:pt idx="48">
                  <c:v>Latvia</c:v>
                </c:pt>
                <c:pt idx="49">
                  <c:v>Hungary</c:v>
                </c:pt>
                <c:pt idx="50">
                  <c:v>Lithuania</c:v>
                </c:pt>
                <c:pt idx="51">
                  <c:v>Croatia</c:v>
                </c:pt>
                <c:pt idx="52">
                  <c:v>Slovenia</c:v>
                </c:pt>
                <c:pt idx="53">
                  <c:v>Poland</c:v>
                </c:pt>
                <c:pt idx="54">
                  <c:v>Romania</c:v>
                </c:pt>
              </c:strCache>
            </c:strRef>
          </c:cat>
          <c:val>
            <c:numRef>
              <c:f>'Figure 3 - World Beta'!$BX$2:$BX$56</c:f>
              <c:numCache>
                <c:formatCode>General</c:formatCode>
                <c:ptCount val="55"/>
                <c:pt idx="0">
                  <c:v>0.16412471285728564</c:v>
                </c:pt>
                <c:pt idx="1">
                  <c:v>-0.14539256668636019</c:v>
                </c:pt>
                <c:pt idx="2">
                  <c:v>-0.13659174027022808</c:v>
                </c:pt>
                <c:pt idx="3">
                  <c:v>-7.1131641057051706E-2</c:v>
                </c:pt>
                <c:pt idx="4">
                  <c:v>-0.10846952661759851</c:v>
                </c:pt>
                <c:pt idx="5">
                  <c:v>2.0891456142653256E-2</c:v>
                </c:pt>
                <c:pt idx="6">
                  <c:v>-7.8863558533598513E-2</c:v>
                </c:pt>
                <c:pt idx="7">
                  <c:v>-0.29957231858494526</c:v>
                </c:pt>
                <c:pt idx="8">
                  <c:v>-2.1033851970501054E-2</c:v>
                </c:pt>
                <c:pt idx="9">
                  <c:v>-0.10166521470719132</c:v>
                </c:pt>
                <c:pt idx="10">
                  <c:v>0.22853736971126601</c:v>
                </c:pt>
                <c:pt idx="11">
                  <c:v>-0.11118795051645761</c:v>
                </c:pt>
                <c:pt idx="12">
                  <c:v>9.8547166533612632E-2</c:v>
                </c:pt>
                <c:pt idx="13">
                  <c:v>2.7436695611700729E-2</c:v>
                </c:pt>
                <c:pt idx="14">
                  <c:v>-5.1381402438683825E-2</c:v>
                </c:pt>
                <c:pt idx="15">
                  <c:v>7.1381051132760935E-5</c:v>
                </c:pt>
                <c:pt idx="16">
                  <c:v>0.24478484126435693</c:v>
                </c:pt>
                <c:pt idx="17">
                  <c:v>-4.0072315313148643E-2</c:v>
                </c:pt>
                <c:pt idx="18">
                  <c:v>-8.8737502624914491E-2</c:v>
                </c:pt>
                <c:pt idx="19">
                  <c:v>6.645685649722527E-2</c:v>
                </c:pt>
                <c:pt idx="20">
                  <c:v>1.6511759292306544E-2</c:v>
                </c:pt>
                <c:pt idx="21">
                  <c:v>0.19370418082234581</c:v>
                </c:pt>
                <c:pt idx="22">
                  <c:v>-2.3354358169447829E-3</c:v>
                </c:pt>
                <c:pt idx="23">
                  <c:v>1.8265051384857671E-2</c:v>
                </c:pt>
                <c:pt idx="24">
                  <c:v>-0.19589095881112278</c:v>
                </c:pt>
                <c:pt idx="25">
                  <c:v>-3.0345962337265261E-2</c:v>
                </c:pt>
                <c:pt idx="26">
                  <c:v>6.1249542383251289E-3</c:v>
                </c:pt>
                <c:pt idx="27">
                  <c:v>-1.4511817148424961E-2</c:v>
                </c:pt>
                <c:pt idx="28">
                  <c:v>0.13645799175979942</c:v>
                </c:pt>
                <c:pt idx="29">
                  <c:v>0.10500958977556198</c:v>
                </c:pt>
                <c:pt idx="30">
                  <c:v>-6.7895706255359192E-2</c:v>
                </c:pt>
                <c:pt idx="31">
                  <c:v>0.21336405184747514</c:v>
                </c:pt>
                <c:pt idx="32">
                  <c:v>0.14981887366040358</c:v>
                </c:pt>
                <c:pt idx="33">
                  <c:v>9.1262665344809951E-2</c:v>
                </c:pt>
                <c:pt idx="34">
                  <c:v>-3.5168765097842482E-2</c:v>
                </c:pt>
                <c:pt idx="35">
                  <c:v>8.5406916038572117E-2</c:v>
                </c:pt>
                <c:pt idx="36">
                  <c:v>0.22001554089312172</c:v>
                </c:pt>
                <c:pt idx="37">
                  <c:v>8.7921218826849265E-2</c:v>
                </c:pt>
                <c:pt idx="38">
                  <c:v>0.15199323974517537</c:v>
                </c:pt>
                <c:pt idx="39">
                  <c:v>-1.4129504643682572E-2</c:v>
                </c:pt>
                <c:pt idx="40">
                  <c:v>0.14152516407554944</c:v>
                </c:pt>
                <c:pt idx="41">
                  <c:v>0.20887637573160378</c:v>
                </c:pt>
                <c:pt idx="42">
                  <c:v>0.27549231353433701</c:v>
                </c:pt>
                <c:pt idx="43">
                  <c:v>0.21343479427753401</c:v>
                </c:pt>
                <c:pt idx="44">
                  <c:v>3.9304079061476052E-3</c:v>
                </c:pt>
                <c:pt idx="45">
                  <c:v>5.7524741959140646E-2</c:v>
                </c:pt>
                <c:pt idx="46">
                  <c:v>3.2126413923580392E-2</c:v>
                </c:pt>
                <c:pt idx="47">
                  <c:v>0.15268156747865122</c:v>
                </c:pt>
                <c:pt idx="48">
                  <c:v>0.19041492505490645</c:v>
                </c:pt>
                <c:pt idx="49">
                  <c:v>0.15965897067813917</c:v>
                </c:pt>
                <c:pt idx="50">
                  <c:v>0.24572183295409428</c:v>
                </c:pt>
                <c:pt idx="51">
                  <c:v>0.21048254498720645</c:v>
                </c:pt>
                <c:pt idx="52">
                  <c:v>2.6504755475635279E-2</c:v>
                </c:pt>
                <c:pt idx="53">
                  <c:v>0.21403100345197773</c:v>
                </c:pt>
                <c:pt idx="54">
                  <c:v>0.19610932822392685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B0-4EE2-90B4-7D73FD7B1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449776"/>
        <c:axId val="355450168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3 - World Beta'!$BW$2:$BW$56</c:f>
              <c:strCache>
                <c:ptCount val="55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India</c:v>
                </c:pt>
                <c:pt idx="33">
                  <c:v>Indonesia</c:v>
                </c:pt>
                <c:pt idx="34">
                  <c:v>Korea, Republic of</c:v>
                </c:pt>
                <c:pt idx="35">
                  <c:v>Malaysia</c:v>
                </c:pt>
                <c:pt idx="36">
                  <c:v>Pakistan</c:v>
                </c:pt>
                <c:pt idx="37">
                  <c:v>Philippines</c:v>
                </c:pt>
                <c:pt idx="38">
                  <c:v>Thailand</c:v>
                </c:pt>
                <c:pt idx="39">
                  <c:v>Belarus</c:v>
                </c:pt>
                <c:pt idx="40">
                  <c:v>Kazakhstan</c:v>
                </c:pt>
                <c:pt idx="41">
                  <c:v>Bulgaria</c:v>
                </c:pt>
                <c:pt idx="42">
                  <c:v>Russian Federation</c:v>
                </c:pt>
                <c:pt idx="43">
                  <c:v>China,P.R.: Mainland</c:v>
                </c:pt>
                <c:pt idx="44">
                  <c:v>Ukraine</c:v>
                </c:pt>
                <c:pt idx="45">
                  <c:v>Czech Republic</c:v>
                </c:pt>
                <c:pt idx="46">
                  <c:v>Slovak Republic</c:v>
                </c:pt>
                <c:pt idx="47">
                  <c:v>Estonia</c:v>
                </c:pt>
                <c:pt idx="48">
                  <c:v>Latvia</c:v>
                </c:pt>
                <c:pt idx="49">
                  <c:v>Hungary</c:v>
                </c:pt>
                <c:pt idx="50">
                  <c:v>Lithuania</c:v>
                </c:pt>
                <c:pt idx="51">
                  <c:v>Croatia</c:v>
                </c:pt>
                <c:pt idx="52">
                  <c:v>Slovenia</c:v>
                </c:pt>
                <c:pt idx="53">
                  <c:v>Poland</c:v>
                </c:pt>
                <c:pt idx="54">
                  <c:v>Romania</c:v>
                </c:pt>
              </c:strCache>
            </c:strRef>
          </c:xVal>
          <c:yVal>
            <c:numRef>
              <c:f>'Figure 3 - World Beta'!$BY$2:$BY$56</c:f>
              <c:numCache>
                <c:formatCode>General</c:formatCode>
                <c:ptCount val="55"/>
                <c:pt idx="0">
                  <c:v>1.1759984805088691E-2</c:v>
                </c:pt>
                <c:pt idx="1">
                  <c:v>-0.57392610622009188</c:v>
                </c:pt>
                <c:pt idx="2">
                  <c:v>-0.54002455225641155</c:v>
                </c:pt>
                <c:pt idx="3">
                  <c:v>-0.42428523687494041</c:v>
                </c:pt>
                <c:pt idx="4">
                  <c:v>-0.5101650905862759</c:v>
                </c:pt>
                <c:pt idx="5">
                  <c:v>-0.30918366328486374</c:v>
                </c:pt>
                <c:pt idx="6">
                  <c:v>-0.39154377304269566</c:v>
                </c:pt>
                <c:pt idx="7">
                  <c:v>-1.0285142570144115</c:v>
                </c:pt>
                <c:pt idx="8">
                  <c:v>-0.41418979735232231</c:v>
                </c:pt>
                <c:pt idx="9">
                  <c:v>-0.56104362073927116</c:v>
                </c:pt>
                <c:pt idx="10">
                  <c:v>-0.66240214312229573</c:v>
                </c:pt>
                <c:pt idx="11">
                  <c:v>-0.51898296619762974</c:v>
                </c:pt>
                <c:pt idx="12">
                  <c:v>-0.38699267382878666</c:v>
                </c:pt>
                <c:pt idx="13">
                  <c:v>-0.32930143103743476</c:v>
                </c:pt>
                <c:pt idx="14">
                  <c:v>-0.36795023705504021</c:v>
                </c:pt>
                <c:pt idx="15">
                  <c:v>-0.31701007566604755</c:v>
                </c:pt>
                <c:pt idx="16">
                  <c:v>-0.71196456230586325</c:v>
                </c:pt>
                <c:pt idx="17">
                  <c:v>-0.36100461521785243</c:v>
                </c:pt>
                <c:pt idx="18">
                  <c:v>-0.49385764653223463</c:v>
                </c:pt>
                <c:pt idx="19">
                  <c:v>-0.21748160949940498</c:v>
                </c:pt>
                <c:pt idx="20">
                  <c:v>-0.22809831737054687</c:v>
                </c:pt>
                <c:pt idx="21">
                  <c:v>1.6403128669510797E-2</c:v>
                </c:pt>
                <c:pt idx="22">
                  <c:v>-0.26277095140551371</c:v>
                </c:pt>
                <c:pt idx="23">
                  <c:v>-0.28392016374244877</c:v>
                </c:pt>
                <c:pt idx="24">
                  <c:v>-0.56469484108947798</c:v>
                </c:pt>
                <c:pt idx="25">
                  <c:v>-0.34081372334583815</c:v>
                </c:pt>
                <c:pt idx="26">
                  <c:v>-0.59231738184661142</c:v>
                </c:pt>
                <c:pt idx="27">
                  <c:v>-0.29765180774714711</c:v>
                </c:pt>
                <c:pt idx="28">
                  <c:v>-0.25881470592936462</c:v>
                </c:pt>
                <c:pt idx="29">
                  <c:v>-0.15764164147175969</c:v>
                </c:pt>
                <c:pt idx="30">
                  <c:v>-0.37853998412445533</c:v>
                </c:pt>
                <c:pt idx="31">
                  <c:v>-0.33968350630385558</c:v>
                </c:pt>
                <c:pt idx="32">
                  <c:v>-0.30390531394656928</c:v>
                </c:pt>
                <c:pt idx="33">
                  <c:v>-0.23206851999973399</c:v>
                </c:pt>
                <c:pt idx="34">
                  <c:v>-0.30031887457068274</c:v>
                </c:pt>
                <c:pt idx="35">
                  <c:v>-0.20052809847149611</c:v>
                </c:pt>
                <c:pt idx="36">
                  <c:v>-0.28421956271453908</c:v>
                </c:pt>
                <c:pt idx="37">
                  <c:v>-0.21984642757217721</c:v>
                </c:pt>
                <c:pt idx="38">
                  <c:v>-0.40008281927182804</c:v>
                </c:pt>
                <c:pt idx="39">
                  <c:v>-0.28550597011669687</c:v>
                </c:pt>
                <c:pt idx="40">
                  <c:v>-0.4609478323783115</c:v>
                </c:pt>
                <c:pt idx="41">
                  <c:v>-0.48555337089162631</c:v>
                </c:pt>
                <c:pt idx="42">
                  <c:v>-0.70877159416970803</c:v>
                </c:pt>
                <c:pt idx="43">
                  <c:v>-0.48414903998460235</c:v>
                </c:pt>
                <c:pt idx="44">
                  <c:v>-0.5894212415742448</c:v>
                </c:pt>
                <c:pt idx="45">
                  <c:v>-0.34110645445730303</c:v>
                </c:pt>
                <c:pt idx="46">
                  <c:v>-0.34825191901192454</c:v>
                </c:pt>
                <c:pt idx="47">
                  <c:v>-0.53084044714472944</c:v>
                </c:pt>
                <c:pt idx="48">
                  <c:v>-0.45841267819843717</c:v>
                </c:pt>
                <c:pt idx="49">
                  <c:v>-0.34076065333822558</c:v>
                </c:pt>
                <c:pt idx="50">
                  <c:v>-0.56318996411356648</c:v>
                </c:pt>
                <c:pt idx="51">
                  <c:v>-0.54969349111107257</c:v>
                </c:pt>
                <c:pt idx="52">
                  <c:v>-0.26540323544194089</c:v>
                </c:pt>
                <c:pt idx="53">
                  <c:v>-0.45857253397775033</c:v>
                </c:pt>
                <c:pt idx="54">
                  <c:v>-0.39704424208162509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B0-4EE2-90B4-7D73FD7B1E7D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3 - World Beta'!$BW$2:$BW$56</c:f>
              <c:strCache>
                <c:ptCount val="55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India</c:v>
                </c:pt>
                <c:pt idx="33">
                  <c:v>Indonesia</c:v>
                </c:pt>
                <c:pt idx="34">
                  <c:v>Korea, Republic of</c:v>
                </c:pt>
                <c:pt idx="35">
                  <c:v>Malaysia</c:v>
                </c:pt>
                <c:pt idx="36">
                  <c:v>Pakistan</c:v>
                </c:pt>
                <c:pt idx="37">
                  <c:v>Philippines</c:v>
                </c:pt>
                <c:pt idx="38">
                  <c:v>Thailand</c:v>
                </c:pt>
                <c:pt idx="39">
                  <c:v>Belarus</c:v>
                </c:pt>
                <c:pt idx="40">
                  <c:v>Kazakhstan</c:v>
                </c:pt>
                <c:pt idx="41">
                  <c:v>Bulgaria</c:v>
                </c:pt>
                <c:pt idx="42">
                  <c:v>Russian Federation</c:v>
                </c:pt>
                <c:pt idx="43">
                  <c:v>China,P.R.: Mainland</c:v>
                </c:pt>
                <c:pt idx="44">
                  <c:v>Ukraine</c:v>
                </c:pt>
                <c:pt idx="45">
                  <c:v>Czech Republic</c:v>
                </c:pt>
                <c:pt idx="46">
                  <c:v>Slovak Republic</c:v>
                </c:pt>
                <c:pt idx="47">
                  <c:v>Estonia</c:v>
                </c:pt>
                <c:pt idx="48">
                  <c:v>Latvia</c:v>
                </c:pt>
                <c:pt idx="49">
                  <c:v>Hungary</c:v>
                </c:pt>
                <c:pt idx="50">
                  <c:v>Lithuania</c:v>
                </c:pt>
                <c:pt idx="51">
                  <c:v>Croatia</c:v>
                </c:pt>
                <c:pt idx="52">
                  <c:v>Slovenia</c:v>
                </c:pt>
                <c:pt idx="53">
                  <c:v>Poland</c:v>
                </c:pt>
                <c:pt idx="54">
                  <c:v>Romania</c:v>
                </c:pt>
              </c:strCache>
            </c:strRef>
          </c:xVal>
          <c:yVal>
            <c:numRef>
              <c:f>'Figure 3 - World Beta'!$BZ$2:$BZ$56</c:f>
              <c:numCache>
                <c:formatCode>General</c:formatCode>
                <c:ptCount val="55"/>
                <c:pt idx="0">
                  <c:v>0.40465803871582828</c:v>
                </c:pt>
                <c:pt idx="1">
                  <c:v>0.43190295833301656</c:v>
                </c:pt>
                <c:pt idx="2">
                  <c:v>0.38841466262371749</c:v>
                </c:pt>
                <c:pt idx="3">
                  <c:v>0.31290725181103096</c:v>
                </c:pt>
                <c:pt idx="4">
                  <c:v>0.37472412823085366</c:v>
                </c:pt>
                <c:pt idx="5">
                  <c:v>0.35620223517794669</c:v>
                </c:pt>
                <c:pt idx="6">
                  <c:v>0.28037705109317412</c:v>
                </c:pt>
                <c:pt idx="7">
                  <c:v>0.77533961632322823</c:v>
                </c:pt>
                <c:pt idx="8">
                  <c:v>0.41184174854199174</c:v>
                </c:pt>
                <c:pt idx="9">
                  <c:v>0.44364035122936563</c:v>
                </c:pt>
                <c:pt idx="10">
                  <c:v>0.80450104064518169</c:v>
                </c:pt>
                <c:pt idx="11">
                  <c:v>0.38989052761939397</c:v>
                </c:pt>
                <c:pt idx="12">
                  <c:v>0.4923945542796081</c:v>
                </c:pt>
                <c:pt idx="13">
                  <c:v>0.38574842710682883</c:v>
                </c:pt>
                <c:pt idx="14">
                  <c:v>0.29209055696822156</c:v>
                </c:pt>
                <c:pt idx="15">
                  <c:v>0.32021388178473487</c:v>
                </c:pt>
                <c:pt idx="16">
                  <c:v>0.83868071449001391</c:v>
                </c:pt>
                <c:pt idx="17">
                  <c:v>0.2969010585058634</c:v>
                </c:pt>
                <c:pt idx="18">
                  <c:v>0.41431991325369477</c:v>
                </c:pt>
                <c:pt idx="19">
                  <c:v>0.34956381419201737</c:v>
                </c:pt>
                <c:pt idx="20">
                  <c:v>0.26197199871355831</c:v>
                </c:pt>
                <c:pt idx="21">
                  <c:v>0.46282969909072114</c:v>
                </c:pt>
                <c:pt idx="22">
                  <c:v>0.25309800887900291</c:v>
                </c:pt>
                <c:pt idx="23">
                  <c:v>0.33935929311947166</c:v>
                </c:pt>
                <c:pt idx="24">
                  <c:v>0.33703449739047275</c:v>
                </c:pt>
                <c:pt idx="25">
                  <c:v>0.33043251502341087</c:v>
                </c:pt>
                <c:pt idx="26">
                  <c:v>0.91449937267419745</c:v>
                </c:pt>
                <c:pt idx="27">
                  <c:v>0.26259337618053175</c:v>
                </c:pt>
                <c:pt idx="28">
                  <c:v>0.45120921466378333</c:v>
                </c:pt>
                <c:pt idx="29">
                  <c:v>0.39972114219384841</c:v>
                </c:pt>
                <c:pt idx="30">
                  <c:v>0.26651976279681833</c:v>
                </c:pt>
                <c:pt idx="31">
                  <c:v>0.57121354684495118</c:v>
                </c:pt>
                <c:pt idx="32">
                  <c:v>0.47761410482293049</c:v>
                </c:pt>
                <c:pt idx="33">
                  <c:v>0.35312642944325373</c:v>
                </c:pt>
                <c:pt idx="34">
                  <c:v>0.229825997180681</c:v>
                </c:pt>
                <c:pt idx="35">
                  <c:v>0.35597473656051393</c:v>
                </c:pt>
                <c:pt idx="36">
                  <c:v>0.69603359654222419</c:v>
                </c:pt>
                <c:pt idx="37">
                  <c:v>0.38514545232302866</c:v>
                </c:pt>
                <c:pt idx="38">
                  <c:v>0.51501159395179141</c:v>
                </c:pt>
                <c:pt idx="39">
                  <c:v>0.27452897325566983</c:v>
                </c:pt>
                <c:pt idx="40">
                  <c:v>0.559633069103318</c:v>
                </c:pt>
                <c:pt idx="41">
                  <c:v>0.703400013789654</c:v>
                </c:pt>
                <c:pt idx="42">
                  <c:v>0.82544964593277359</c:v>
                </c:pt>
                <c:pt idx="43">
                  <c:v>0.61605294414177125</c:v>
                </c:pt>
                <c:pt idx="44">
                  <c:v>0.89165096064605165</c:v>
                </c:pt>
                <c:pt idx="45">
                  <c:v>0.4060813970834023</c:v>
                </c:pt>
                <c:pt idx="46">
                  <c:v>0.36431156741502502</c:v>
                </c:pt>
                <c:pt idx="47">
                  <c:v>0.59510777605775622</c:v>
                </c:pt>
                <c:pt idx="48">
                  <c:v>0.6049939911180866</c:v>
                </c:pt>
                <c:pt idx="49">
                  <c:v>0.49472691465726115</c:v>
                </c:pt>
                <c:pt idx="50">
                  <c:v>0.69283386988887075</c:v>
                </c:pt>
                <c:pt idx="51">
                  <c:v>0.65906682544981088</c:v>
                </c:pt>
                <c:pt idx="52">
                  <c:v>0.30466527484001266</c:v>
                </c:pt>
                <c:pt idx="53">
                  <c:v>0.59099254078353869</c:v>
                </c:pt>
                <c:pt idx="54">
                  <c:v>0.56672964813670257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B0-4EE2-90B4-7D73FD7B1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449776"/>
        <c:axId val="355450168"/>
      </c:scatterChart>
      <c:catAx>
        <c:axId val="35544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50168"/>
        <c:crosses val="autoZero"/>
        <c:auto val="1"/>
        <c:lblAlgn val="ctr"/>
        <c:lblOffset val="100"/>
        <c:noMultiLvlLbl val="0"/>
      </c:catAx>
      <c:valAx>
        <c:axId val="355450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4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4 - EM Factors'!$B$1</c:f>
              <c:strCache>
                <c:ptCount val="1"/>
                <c:pt idx="0">
                  <c:v>FDI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4 - EM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4 - EM Factors'!$B$2:$B$61</c:f>
              <c:numCache>
                <c:formatCode>General</c:formatCode>
                <c:ptCount val="60"/>
                <c:pt idx="0">
                  <c:v>-4.1494546277685375E-2</c:v>
                </c:pt>
                <c:pt idx="1">
                  <c:v>2.0230801697890713E-3</c:v>
                </c:pt>
                <c:pt idx="2">
                  <c:v>-0.2217446609368405</c:v>
                </c:pt>
                <c:pt idx="3">
                  <c:v>-4.8283901200915781E-2</c:v>
                </c:pt>
                <c:pt idx="4">
                  <c:v>-5.3520190257545508E-2</c:v>
                </c:pt>
                <c:pt idx="5">
                  <c:v>-6.5003795446034532E-2</c:v>
                </c:pt>
                <c:pt idx="6">
                  <c:v>-0.16108554706779368</c:v>
                </c:pt>
                <c:pt idx="7">
                  <c:v>-1.889019450845696E-2</c:v>
                </c:pt>
                <c:pt idx="8">
                  <c:v>-0.11567708639524275</c:v>
                </c:pt>
                <c:pt idx="9">
                  <c:v>-0.12301957495383026</c:v>
                </c:pt>
                <c:pt idx="10">
                  <c:v>-0.16994277834887944</c:v>
                </c:pt>
                <c:pt idx="11">
                  <c:v>-8.3352482049276921E-2</c:v>
                </c:pt>
                <c:pt idx="12">
                  <c:v>-0.11270003098114974</c:v>
                </c:pt>
                <c:pt idx="13">
                  <c:v>-3.8826102631623234E-3</c:v>
                </c:pt>
                <c:pt idx="14">
                  <c:v>-7.5616689486549468E-2</c:v>
                </c:pt>
                <c:pt idx="15">
                  <c:v>-7.3715101366781E-2</c:v>
                </c:pt>
                <c:pt idx="16">
                  <c:v>-0.10728450727521649</c:v>
                </c:pt>
                <c:pt idx="17">
                  <c:v>2.0600227180872972E-2</c:v>
                </c:pt>
                <c:pt idx="18">
                  <c:v>-2.3673027469433838E-2</c:v>
                </c:pt>
                <c:pt idx="19">
                  <c:v>0.7794180905975453</c:v>
                </c:pt>
                <c:pt idx="20">
                  <c:v>4.3968988101032593E-2</c:v>
                </c:pt>
                <c:pt idx="21">
                  <c:v>0.16285605600665737</c:v>
                </c:pt>
                <c:pt idx="22">
                  <c:v>0.1263538716272235</c:v>
                </c:pt>
                <c:pt idx="23">
                  <c:v>0.5078909311762847</c:v>
                </c:pt>
                <c:pt idx="24">
                  <c:v>0.14506547254902524</c:v>
                </c:pt>
                <c:pt idx="25">
                  <c:v>0.2362804565049445</c:v>
                </c:pt>
                <c:pt idx="26">
                  <c:v>0.21486508627517237</c:v>
                </c:pt>
                <c:pt idx="27">
                  <c:v>0.22951337065774932</c:v>
                </c:pt>
                <c:pt idx="28">
                  <c:v>0.12170294995135898</c:v>
                </c:pt>
                <c:pt idx="29">
                  <c:v>0.24533446559136446</c:v>
                </c:pt>
                <c:pt idx="30">
                  <c:v>1.1211195318225469E-2</c:v>
                </c:pt>
                <c:pt idx="31">
                  <c:v>6.1848891603676313E-2</c:v>
                </c:pt>
                <c:pt idx="32">
                  <c:v>-1.8781103079771346E-2</c:v>
                </c:pt>
                <c:pt idx="33">
                  <c:v>3.2555771549310202E-3</c:v>
                </c:pt>
                <c:pt idx="34">
                  <c:v>-0.14620368415990406</c:v>
                </c:pt>
                <c:pt idx="35">
                  <c:v>-0.14477042539948964</c:v>
                </c:pt>
                <c:pt idx="36">
                  <c:v>-2.9338982034358384E-2</c:v>
                </c:pt>
                <c:pt idx="37">
                  <c:v>-0.14304709876682367</c:v>
                </c:pt>
                <c:pt idx="38">
                  <c:v>-3.1074789651103208E-2</c:v>
                </c:pt>
                <c:pt idx="39">
                  <c:v>2.5119594795956515E-2</c:v>
                </c:pt>
                <c:pt idx="40">
                  <c:v>9.0631269409754394E-3</c:v>
                </c:pt>
                <c:pt idx="41">
                  <c:v>-9.8068164816891533E-3</c:v>
                </c:pt>
                <c:pt idx="42">
                  <c:v>3.3225208104049629E-2</c:v>
                </c:pt>
                <c:pt idx="43">
                  <c:v>0.11545758694968486</c:v>
                </c:pt>
                <c:pt idx="44">
                  <c:v>-4.6681700529061683E-2</c:v>
                </c:pt>
                <c:pt idx="45">
                  <c:v>-2.9461035330466744E-2</c:v>
                </c:pt>
                <c:pt idx="46">
                  <c:v>-0.10416920550577792</c:v>
                </c:pt>
                <c:pt idx="47">
                  <c:v>-1.7804382956063246E-2</c:v>
                </c:pt>
                <c:pt idx="48">
                  <c:v>-0.1248113586994453</c:v>
                </c:pt>
                <c:pt idx="49">
                  <c:v>-0.1418623862610906</c:v>
                </c:pt>
                <c:pt idx="50">
                  <c:v>-2.2426622122981358E-2</c:v>
                </c:pt>
                <c:pt idx="51">
                  <c:v>-9.3331109980160625E-3</c:v>
                </c:pt>
                <c:pt idx="52">
                  <c:v>-7.7068072551860142E-2</c:v>
                </c:pt>
                <c:pt idx="53">
                  <c:v>-9.595879622782863E-2</c:v>
                </c:pt>
                <c:pt idx="54">
                  <c:v>-9.4640864621440807E-2</c:v>
                </c:pt>
                <c:pt idx="55">
                  <c:v>-0.13082600717526571</c:v>
                </c:pt>
                <c:pt idx="56">
                  <c:v>3.251049679465607E-2</c:v>
                </c:pt>
                <c:pt idx="57">
                  <c:v>-3.8751722816714955E-2</c:v>
                </c:pt>
                <c:pt idx="58">
                  <c:v>-7.0507113084315245E-2</c:v>
                </c:pt>
                <c:pt idx="59">
                  <c:v>-9.1988358910810239E-2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A1-45A7-80E5-EDA6082A6D57}"/>
            </c:ext>
          </c:extLst>
        </c:ser>
        <c:ser>
          <c:idx val="1"/>
          <c:order val="1"/>
          <c:tx>
            <c:strRef>
              <c:f>'Figure 4 - EM Factors'!$C$1</c:f>
              <c:strCache>
                <c:ptCount val="1"/>
                <c:pt idx="0">
                  <c:v>Portfolio Equity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4 - EM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4 - EM Factors'!$C$2:$C$61</c:f>
              <c:numCache>
                <c:formatCode>0.000</c:formatCode>
                <c:ptCount val="60"/>
                <c:pt idx="0">
                  <c:v>-0.45656480154426354</c:v>
                </c:pt>
                <c:pt idx="1">
                  <c:v>-0.47912957366095404</c:v>
                </c:pt>
                <c:pt idx="2">
                  <c:v>0.29859222480216041</c:v>
                </c:pt>
                <c:pt idx="3">
                  <c:v>-0.46214133437485982</c:v>
                </c:pt>
                <c:pt idx="4">
                  <c:v>-0.15924072512895693</c:v>
                </c:pt>
                <c:pt idx="5">
                  <c:v>2.2916411551604067E-5</c:v>
                </c:pt>
                <c:pt idx="6">
                  <c:v>0.1991064600114695</c:v>
                </c:pt>
                <c:pt idx="7">
                  <c:v>-0.1317940001676835</c:v>
                </c:pt>
                <c:pt idx="8">
                  <c:v>-2.6817421130245919E-2</c:v>
                </c:pt>
                <c:pt idx="9">
                  <c:v>-9.7120159664057001E-2</c:v>
                </c:pt>
                <c:pt idx="10">
                  <c:v>0.32249645104251556</c:v>
                </c:pt>
                <c:pt idx="11">
                  <c:v>4.0090510586497353E-2</c:v>
                </c:pt>
                <c:pt idx="12">
                  <c:v>2.8884604402734482E-2</c:v>
                </c:pt>
                <c:pt idx="13">
                  <c:v>-0.37928602151204993</c:v>
                </c:pt>
                <c:pt idx="14">
                  <c:v>-1.7110553656490685E-2</c:v>
                </c:pt>
                <c:pt idx="15">
                  <c:v>-9.4555752394813605E-2</c:v>
                </c:pt>
                <c:pt idx="16">
                  <c:v>0.50266837275109688</c:v>
                </c:pt>
                <c:pt idx="17">
                  <c:v>0.2760869174385715</c:v>
                </c:pt>
                <c:pt idx="18">
                  <c:v>0.43347700083800467</c:v>
                </c:pt>
                <c:pt idx="19">
                  <c:v>8.5875788439859005E-2</c:v>
                </c:pt>
                <c:pt idx="20">
                  <c:v>-0.85002759985564935</c:v>
                </c:pt>
                <c:pt idx="21">
                  <c:v>-0.3404077068739354</c:v>
                </c:pt>
                <c:pt idx="22">
                  <c:v>-0.13435793255271211</c:v>
                </c:pt>
                <c:pt idx="23">
                  <c:v>-0.71033063954001907</c:v>
                </c:pt>
                <c:pt idx="24">
                  <c:v>-1.055043322842466</c:v>
                </c:pt>
                <c:pt idx="25">
                  <c:v>0.53430191647491954</c:v>
                </c:pt>
                <c:pt idx="26">
                  <c:v>0.14602667116730098</c:v>
                </c:pt>
                <c:pt idx="27">
                  <c:v>8.9597733357641623E-2</c:v>
                </c:pt>
                <c:pt idx="28">
                  <c:v>7.4659707904272496E-2</c:v>
                </c:pt>
                <c:pt idx="29">
                  <c:v>1.0014861956819516</c:v>
                </c:pt>
                <c:pt idx="30">
                  <c:v>0.19218354880137278</c:v>
                </c:pt>
                <c:pt idx="31">
                  <c:v>-8.1867777279858958E-2</c:v>
                </c:pt>
                <c:pt idx="32">
                  <c:v>-0.26399872451177214</c:v>
                </c:pt>
                <c:pt idx="33">
                  <c:v>0.2851686912314666</c:v>
                </c:pt>
                <c:pt idx="34">
                  <c:v>-0.28196207161932885</c:v>
                </c:pt>
                <c:pt idx="35">
                  <c:v>5.340396289657591E-2</c:v>
                </c:pt>
                <c:pt idx="36">
                  <c:v>-6.4721669868728099E-2</c:v>
                </c:pt>
                <c:pt idx="37">
                  <c:v>-0.10133653285993005</c:v>
                </c:pt>
                <c:pt idx="38">
                  <c:v>0.29843428633051883</c:v>
                </c:pt>
                <c:pt idx="39">
                  <c:v>-6.2128293340213303E-2</c:v>
                </c:pt>
                <c:pt idx="40">
                  <c:v>-0.44637986456874962</c:v>
                </c:pt>
                <c:pt idx="41">
                  <c:v>0.12497913817743479</c:v>
                </c:pt>
                <c:pt idx="42">
                  <c:v>0.42644115751165435</c:v>
                </c:pt>
                <c:pt idx="43">
                  <c:v>-0.16513402732989124</c:v>
                </c:pt>
                <c:pt idx="44">
                  <c:v>0.16135676084369321</c:v>
                </c:pt>
                <c:pt idx="45">
                  <c:v>7.6452898001754574E-2</c:v>
                </c:pt>
                <c:pt idx="46">
                  <c:v>0.45764966100813409</c:v>
                </c:pt>
                <c:pt idx="47">
                  <c:v>1.0383084294590423</c:v>
                </c:pt>
                <c:pt idx="48">
                  <c:v>1.6150353407098922E-4</c:v>
                </c:pt>
                <c:pt idx="49">
                  <c:v>-0.4059358920691587</c:v>
                </c:pt>
                <c:pt idx="50">
                  <c:v>-0.10711464627225871</c:v>
                </c:pt>
                <c:pt idx="51">
                  <c:v>0.43582902956135405</c:v>
                </c:pt>
                <c:pt idx="52">
                  <c:v>7.2186025498738343E-2</c:v>
                </c:pt>
                <c:pt idx="53">
                  <c:v>5.7685681113612587E-2</c:v>
                </c:pt>
                <c:pt idx="54">
                  <c:v>-0.17910456157039847</c:v>
                </c:pt>
                <c:pt idx="55">
                  <c:v>0.33138873112757311</c:v>
                </c:pt>
                <c:pt idx="56">
                  <c:v>-0.46565451332127994</c:v>
                </c:pt>
                <c:pt idx="57">
                  <c:v>-0.23472193367598829</c:v>
                </c:pt>
                <c:pt idx="58">
                  <c:v>-0.39639048883144712</c:v>
                </c:pt>
                <c:pt idx="59">
                  <c:v>-0.57125951322483526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A1-45A7-80E5-EDA6082A6D57}"/>
            </c:ext>
          </c:extLst>
        </c:ser>
        <c:ser>
          <c:idx val="2"/>
          <c:order val="2"/>
          <c:tx>
            <c:strRef>
              <c:f>'Figure 4 - EM Factors'!$D$1</c:f>
              <c:strCache>
                <c:ptCount val="1"/>
                <c:pt idx="0">
                  <c:v>Portfolio Bond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4 - EM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4 - EM Factors'!$D$2:$D$61</c:f>
              <c:numCache>
                <c:formatCode>General</c:formatCode>
                <c:ptCount val="60"/>
                <c:pt idx="0">
                  <c:v>-0.62806461503062827</c:v>
                </c:pt>
                <c:pt idx="1">
                  <c:v>-0.64979900297027493</c:v>
                </c:pt>
                <c:pt idx="2">
                  <c:v>-1.0334238681464483</c:v>
                </c:pt>
                <c:pt idx="3">
                  <c:v>-1.1105822823698619</c:v>
                </c:pt>
                <c:pt idx="4">
                  <c:v>-0.22637097871635684</c:v>
                </c:pt>
                <c:pt idx="5">
                  <c:v>-0.61356196964091037</c:v>
                </c:pt>
                <c:pt idx="6">
                  <c:v>-1.0887953024934538</c:v>
                </c:pt>
                <c:pt idx="7">
                  <c:v>-0.76973123659152176</c:v>
                </c:pt>
                <c:pt idx="8">
                  <c:v>-0.32863433749164139</c:v>
                </c:pt>
                <c:pt idx="9">
                  <c:v>-0.16741896402677445</c:v>
                </c:pt>
                <c:pt idx="10">
                  <c:v>-0.64403721098672495</c:v>
                </c:pt>
                <c:pt idx="11">
                  <c:v>-0.21284021848218748</c:v>
                </c:pt>
                <c:pt idx="12">
                  <c:v>0.66667169988231034</c:v>
                </c:pt>
                <c:pt idx="13">
                  <c:v>-0.66364103811008279</c:v>
                </c:pt>
                <c:pt idx="14">
                  <c:v>-5.8050018564703626E-2</c:v>
                </c:pt>
                <c:pt idx="15">
                  <c:v>-0.28534242711075042</c:v>
                </c:pt>
                <c:pt idx="16">
                  <c:v>0.64350890897278057</c:v>
                </c:pt>
                <c:pt idx="17">
                  <c:v>0.70180816624243958</c:v>
                </c:pt>
                <c:pt idx="18">
                  <c:v>-0.44161053998347305</c:v>
                </c:pt>
                <c:pt idx="19">
                  <c:v>-0.44874355676101069</c:v>
                </c:pt>
                <c:pt idx="20">
                  <c:v>1.827885404313317</c:v>
                </c:pt>
                <c:pt idx="21">
                  <c:v>-1.4723425278775484</c:v>
                </c:pt>
                <c:pt idx="22">
                  <c:v>0.14395113155115663</c:v>
                </c:pt>
                <c:pt idx="23">
                  <c:v>0.70256167740191777</c:v>
                </c:pt>
                <c:pt idx="24">
                  <c:v>0.40673355191371485</c:v>
                </c:pt>
                <c:pt idx="25">
                  <c:v>1.2792414935349599</c:v>
                </c:pt>
                <c:pt idx="26">
                  <c:v>-0.67013540709192954</c:v>
                </c:pt>
                <c:pt idx="27">
                  <c:v>-0.72488736137989029</c:v>
                </c:pt>
                <c:pt idx="28">
                  <c:v>-8.4444014929623539E-3</c:v>
                </c:pt>
                <c:pt idx="29">
                  <c:v>-4.4589310811729087E-2</c:v>
                </c:pt>
                <c:pt idx="30">
                  <c:v>-0.52619975029765031</c:v>
                </c:pt>
                <c:pt idx="31">
                  <c:v>-2.7565940744311677</c:v>
                </c:pt>
                <c:pt idx="32">
                  <c:v>-1.2427936840571632</c:v>
                </c:pt>
                <c:pt idx="33">
                  <c:v>-6.5059974780195901E-2</c:v>
                </c:pt>
                <c:pt idx="34">
                  <c:v>0.48545948367128433</c:v>
                </c:pt>
                <c:pt idx="35">
                  <c:v>0.50590123004929666</c:v>
                </c:pt>
                <c:pt idx="36">
                  <c:v>1.4749732345317685</c:v>
                </c:pt>
                <c:pt idx="37">
                  <c:v>0.23382725008873717</c:v>
                </c:pt>
                <c:pt idx="38">
                  <c:v>1.5237599741217982</c:v>
                </c:pt>
                <c:pt idx="39">
                  <c:v>0.74621319609402303</c:v>
                </c:pt>
                <c:pt idx="40">
                  <c:v>1.4749928199631193</c:v>
                </c:pt>
                <c:pt idx="41">
                  <c:v>0.89358510123276225</c:v>
                </c:pt>
                <c:pt idx="42">
                  <c:v>-0.40382695520580242</c:v>
                </c:pt>
                <c:pt idx="43">
                  <c:v>-0.52967562371221111</c:v>
                </c:pt>
                <c:pt idx="44">
                  <c:v>1.3231955321067301</c:v>
                </c:pt>
                <c:pt idx="45">
                  <c:v>0.13480656001785996</c:v>
                </c:pt>
                <c:pt idx="46">
                  <c:v>0.87412083288687115</c:v>
                </c:pt>
                <c:pt idx="47">
                  <c:v>0.9681028935665883</c:v>
                </c:pt>
                <c:pt idx="48">
                  <c:v>0.98649960172648121</c:v>
                </c:pt>
                <c:pt idx="49">
                  <c:v>0.39660480862771547</c:v>
                </c:pt>
                <c:pt idx="50">
                  <c:v>0.38630591299323502</c:v>
                </c:pt>
                <c:pt idx="51">
                  <c:v>0.18204707401394046</c:v>
                </c:pt>
                <c:pt idx="52">
                  <c:v>0.23871395010446642</c:v>
                </c:pt>
                <c:pt idx="53">
                  <c:v>1.1843324875140946</c:v>
                </c:pt>
                <c:pt idx="54">
                  <c:v>0.14746409137225641</c:v>
                </c:pt>
                <c:pt idx="55">
                  <c:v>-8.3825392008896826E-2</c:v>
                </c:pt>
                <c:pt idx="56">
                  <c:v>-4.8679059394872055E-2</c:v>
                </c:pt>
                <c:pt idx="57">
                  <c:v>-0.51609759621889473</c:v>
                </c:pt>
                <c:pt idx="58">
                  <c:v>-1.2421588148766627</c:v>
                </c:pt>
                <c:pt idx="59">
                  <c:v>-0.81142754167997511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A1-45A7-80E5-EDA6082A6D57}"/>
            </c:ext>
          </c:extLst>
        </c:ser>
        <c:ser>
          <c:idx val="3"/>
          <c:order val="3"/>
          <c:tx>
            <c:strRef>
              <c:f>'Figure 4 - EM Factors'!$E$1</c:f>
              <c:strCache>
                <c:ptCount val="1"/>
                <c:pt idx="0">
                  <c:v>OI-Bank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'Figure 4 - EM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4 - EM Factors'!$E$2:$E$61</c:f>
              <c:numCache>
                <c:formatCode>General</c:formatCode>
                <c:ptCount val="60"/>
                <c:pt idx="0">
                  <c:v>-0.6924398300252157</c:v>
                </c:pt>
                <c:pt idx="1">
                  <c:v>-0.7064561073916269</c:v>
                </c:pt>
                <c:pt idx="2">
                  <c:v>-1.8134118959222203</c:v>
                </c:pt>
                <c:pt idx="3">
                  <c:v>-1.7073098099508666</c:v>
                </c:pt>
                <c:pt idx="4">
                  <c:v>-1.230591947864182</c:v>
                </c:pt>
                <c:pt idx="5">
                  <c:v>-9.8995354012696671E-2</c:v>
                </c:pt>
                <c:pt idx="6">
                  <c:v>-1.0893180351508345</c:v>
                </c:pt>
                <c:pt idx="7">
                  <c:v>-0.9491843435834908</c:v>
                </c:pt>
                <c:pt idx="8">
                  <c:v>0.5403416742172743</c:v>
                </c:pt>
                <c:pt idx="9">
                  <c:v>-0.7541256628231362</c:v>
                </c:pt>
                <c:pt idx="10">
                  <c:v>-0.59697370627227142</c:v>
                </c:pt>
                <c:pt idx="11">
                  <c:v>0.25516274780213205</c:v>
                </c:pt>
                <c:pt idx="12">
                  <c:v>-0.11045668426812119</c:v>
                </c:pt>
                <c:pt idx="13">
                  <c:v>-9.592831262717047E-2</c:v>
                </c:pt>
                <c:pt idx="14">
                  <c:v>6.8272983132176737E-2</c:v>
                </c:pt>
                <c:pt idx="15">
                  <c:v>0.2420538676537701</c:v>
                </c:pt>
                <c:pt idx="16">
                  <c:v>0.79796321259198433</c:v>
                </c:pt>
                <c:pt idx="17">
                  <c:v>-0.82330072395850495</c:v>
                </c:pt>
                <c:pt idx="18">
                  <c:v>0.22822348244092713</c:v>
                </c:pt>
                <c:pt idx="19">
                  <c:v>-0.17055156585565748</c:v>
                </c:pt>
                <c:pt idx="20">
                  <c:v>0.23883814219692759</c:v>
                </c:pt>
                <c:pt idx="21">
                  <c:v>0.47985677121200981</c:v>
                </c:pt>
                <c:pt idx="22">
                  <c:v>0.60279685656655935</c:v>
                </c:pt>
                <c:pt idx="23">
                  <c:v>0.15393738134596846</c:v>
                </c:pt>
                <c:pt idx="24">
                  <c:v>1.1538642176365044</c:v>
                </c:pt>
                <c:pt idx="25">
                  <c:v>1.3665321339814553</c:v>
                </c:pt>
                <c:pt idx="26">
                  <c:v>0.68560881655188655</c:v>
                </c:pt>
                <c:pt idx="27">
                  <c:v>0.79941218792305901</c:v>
                </c:pt>
                <c:pt idx="28">
                  <c:v>1.4462495276190666</c:v>
                </c:pt>
                <c:pt idx="29">
                  <c:v>1.1392748857521229</c:v>
                </c:pt>
                <c:pt idx="30">
                  <c:v>0.39911401344751923</c:v>
                </c:pt>
                <c:pt idx="31">
                  <c:v>-3.6231977631993693</c:v>
                </c:pt>
                <c:pt idx="32">
                  <c:v>-1.7862449151358148</c:v>
                </c:pt>
                <c:pt idx="33">
                  <c:v>-0.46769121682920295</c:v>
                </c:pt>
                <c:pt idx="34">
                  <c:v>-0.18982128824204467</c:v>
                </c:pt>
                <c:pt idx="35">
                  <c:v>-0.12716979847210097</c:v>
                </c:pt>
                <c:pt idx="36">
                  <c:v>0.43034908618638501</c:v>
                </c:pt>
                <c:pt idx="37">
                  <c:v>0.57805533811361876</c:v>
                </c:pt>
                <c:pt idx="38">
                  <c:v>1.3527306698265456</c:v>
                </c:pt>
                <c:pt idx="39">
                  <c:v>1.0438389482796107</c:v>
                </c:pt>
                <c:pt idx="40">
                  <c:v>0.44241308578288618</c:v>
                </c:pt>
                <c:pt idx="41">
                  <c:v>1.0307400044546693</c:v>
                </c:pt>
                <c:pt idx="42">
                  <c:v>0.72431842519864154</c:v>
                </c:pt>
                <c:pt idx="43">
                  <c:v>-0.58637579675504314</c:v>
                </c:pt>
                <c:pt idx="44">
                  <c:v>0.32764724529631839</c:v>
                </c:pt>
                <c:pt idx="45">
                  <c:v>0.72910899090591197</c:v>
                </c:pt>
                <c:pt idx="46">
                  <c:v>-0.46916295268878166</c:v>
                </c:pt>
                <c:pt idx="47">
                  <c:v>1.0643971082141008</c:v>
                </c:pt>
                <c:pt idx="48">
                  <c:v>1.0653555289448882</c:v>
                </c:pt>
                <c:pt idx="49">
                  <c:v>-7.5450626942189791E-2</c:v>
                </c:pt>
                <c:pt idx="50">
                  <c:v>-0.34299595576677966</c:v>
                </c:pt>
                <c:pt idx="51">
                  <c:v>1.5686924641692157</c:v>
                </c:pt>
                <c:pt idx="52">
                  <c:v>-0.15791804374864277</c:v>
                </c:pt>
                <c:pt idx="53">
                  <c:v>0.46204558695167813</c:v>
                </c:pt>
                <c:pt idx="54">
                  <c:v>-0.19160043530276777</c:v>
                </c:pt>
                <c:pt idx="55">
                  <c:v>0.27021097783851322</c:v>
                </c:pt>
                <c:pt idx="56">
                  <c:v>-0.9717668057405181</c:v>
                </c:pt>
                <c:pt idx="57">
                  <c:v>-0.91751656695148553</c:v>
                </c:pt>
                <c:pt idx="58">
                  <c:v>-9.1046155808535881E-2</c:v>
                </c:pt>
                <c:pt idx="59">
                  <c:v>-1.2265289279991571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7A1-45A7-80E5-EDA6082A6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451344"/>
        <c:axId val="355451736"/>
      </c:lineChart>
      <c:dateAx>
        <c:axId val="355451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51736"/>
        <c:crosses val="autoZero"/>
        <c:auto val="1"/>
        <c:lblOffset val="100"/>
        <c:baseTimeUnit val="months"/>
      </c:dateAx>
      <c:valAx>
        <c:axId val="35545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4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5 - EM beta'!$A$2:$A$34</c:f>
              <c:strCache>
                <c:ptCount val="33"/>
                <c:pt idx="0">
                  <c:v>Hungary</c:v>
                </c:pt>
                <c:pt idx="1">
                  <c:v>Uruguay</c:v>
                </c:pt>
                <c:pt idx="2">
                  <c:v>Lithuania</c:v>
                </c:pt>
                <c:pt idx="3">
                  <c:v>Venezuela, Rep. Bol.</c:v>
                </c:pt>
                <c:pt idx="4">
                  <c:v>Belarus</c:v>
                </c:pt>
                <c:pt idx="5">
                  <c:v>Slovak Republic</c:v>
                </c:pt>
                <c:pt idx="6">
                  <c:v>Chile</c:v>
                </c:pt>
                <c:pt idx="7">
                  <c:v>Israel</c:v>
                </c:pt>
                <c:pt idx="8">
                  <c:v>Latvia</c:v>
                </c:pt>
                <c:pt idx="9">
                  <c:v>Ukraine</c:v>
                </c:pt>
                <c:pt idx="10">
                  <c:v>Colombia</c:v>
                </c:pt>
                <c:pt idx="11">
                  <c:v>Czech Republic</c:v>
                </c:pt>
                <c:pt idx="12">
                  <c:v>Croatia</c:v>
                </c:pt>
                <c:pt idx="13">
                  <c:v>Poland</c:v>
                </c:pt>
                <c:pt idx="14">
                  <c:v>Peru</c:v>
                </c:pt>
                <c:pt idx="15">
                  <c:v>Estonia</c:v>
                </c:pt>
                <c:pt idx="16">
                  <c:v>Russian Federation</c:v>
                </c:pt>
                <c:pt idx="17">
                  <c:v>Bulgaria</c:v>
                </c:pt>
                <c:pt idx="18">
                  <c:v>Mexico</c:v>
                </c:pt>
                <c:pt idx="19">
                  <c:v>Romania</c:v>
                </c:pt>
                <c:pt idx="20">
                  <c:v>Argentina</c:v>
                </c:pt>
                <c:pt idx="21">
                  <c:v>China,P.R.: Mainland</c:v>
                </c:pt>
                <c:pt idx="22">
                  <c:v>South Africa</c:v>
                </c:pt>
                <c:pt idx="23">
                  <c:v>Thailand</c:v>
                </c:pt>
                <c:pt idx="24">
                  <c:v>Indonesia</c:v>
                </c:pt>
                <c:pt idx="25">
                  <c:v>Korea, Republic of</c:v>
                </c:pt>
                <c:pt idx="26">
                  <c:v>Philippines</c:v>
                </c:pt>
                <c:pt idx="27">
                  <c:v>Slovenia</c:v>
                </c:pt>
                <c:pt idx="28">
                  <c:v>Turkey</c:v>
                </c:pt>
                <c:pt idx="29">
                  <c:v>Kazakhstan</c:v>
                </c:pt>
                <c:pt idx="30">
                  <c:v>Brazil</c:v>
                </c:pt>
                <c:pt idx="31">
                  <c:v>India</c:v>
                </c:pt>
                <c:pt idx="32">
                  <c:v>Pakistan</c:v>
                </c:pt>
              </c:strCache>
            </c:strRef>
          </c:cat>
          <c:val>
            <c:numRef>
              <c:f>'Figure 5 - EM beta'!$B$2:$B$34</c:f>
              <c:numCache>
                <c:formatCode>General</c:formatCode>
                <c:ptCount val="33"/>
                <c:pt idx="0">
                  <c:v>-0.11661815872679972</c:v>
                </c:pt>
                <c:pt idx="1">
                  <c:v>-9.8009741702257527E-2</c:v>
                </c:pt>
                <c:pt idx="2">
                  <c:v>-8.3475950667896176E-2</c:v>
                </c:pt>
                <c:pt idx="3">
                  <c:v>-6.437450566229215E-2</c:v>
                </c:pt>
                <c:pt idx="4">
                  <c:v>-5.4343021741076337E-2</c:v>
                </c:pt>
                <c:pt idx="5">
                  <c:v>-4.1357787353961797E-2</c:v>
                </c:pt>
                <c:pt idx="6">
                  <c:v>-1.6975855250146759E-2</c:v>
                </c:pt>
                <c:pt idx="7">
                  <c:v>9.8410713172547903E-2</c:v>
                </c:pt>
                <c:pt idx="8">
                  <c:v>0.10262864356695904</c:v>
                </c:pt>
                <c:pt idx="9">
                  <c:v>0.12525843526984853</c:v>
                </c:pt>
                <c:pt idx="10">
                  <c:v>0.1318669995414776</c:v>
                </c:pt>
                <c:pt idx="11">
                  <c:v>0.14320093991402558</c:v>
                </c:pt>
                <c:pt idx="12">
                  <c:v>0.22899477304460483</c:v>
                </c:pt>
                <c:pt idx="13">
                  <c:v>0.23789440765148898</c:v>
                </c:pt>
                <c:pt idx="14">
                  <c:v>0.2385784870333896</c:v>
                </c:pt>
                <c:pt idx="15">
                  <c:v>0.2550982909898391</c:v>
                </c:pt>
                <c:pt idx="16">
                  <c:v>0.26082096682330441</c:v>
                </c:pt>
                <c:pt idx="17">
                  <c:v>0.27655631642505796</c:v>
                </c:pt>
                <c:pt idx="18">
                  <c:v>0.3054335338328818</c:v>
                </c:pt>
                <c:pt idx="19">
                  <c:v>0.3604932515668598</c:v>
                </c:pt>
                <c:pt idx="20">
                  <c:v>0.36555935022353592</c:v>
                </c:pt>
                <c:pt idx="21">
                  <c:v>0.39139316533888757</c:v>
                </c:pt>
                <c:pt idx="22">
                  <c:v>0.40460587325539732</c:v>
                </c:pt>
                <c:pt idx="23">
                  <c:v>0.43456202554528511</c:v>
                </c:pt>
                <c:pt idx="24">
                  <c:v>0.44747273499313717</c:v>
                </c:pt>
                <c:pt idx="25">
                  <c:v>0.44957508041188238</c:v>
                </c:pt>
                <c:pt idx="26">
                  <c:v>0.51853745704044785</c:v>
                </c:pt>
                <c:pt idx="27">
                  <c:v>0.55862631823654352</c:v>
                </c:pt>
                <c:pt idx="28">
                  <c:v>0.58251830278070482</c:v>
                </c:pt>
                <c:pt idx="29">
                  <c:v>0.5917988824116921</c:v>
                </c:pt>
                <c:pt idx="30">
                  <c:v>0.59689488784533618</c:v>
                </c:pt>
                <c:pt idx="31">
                  <c:v>0.66052123548926744</c:v>
                </c:pt>
                <c:pt idx="32">
                  <c:v>0.86339778540702539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38-4A03-983C-5329B4ECC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452520"/>
        <c:axId val="355452912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5 - EM beta'!$A$2:$A$34</c:f>
              <c:strCache>
                <c:ptCount val="33"/>
                <c:pt idx="0">
                  <c:v>Hungary</c:v>
                </c:pt>
                <c:pt idx="1">
                  <c:v>Uruguay</c:v>
                </c:pt>
                <c:pt idx="2">
                  <c:v>Lithuania</c:v>
                </c:pt>
                <c:pt idx="3">
                  <c:v>Venezuela, Rep. Bol.</c:v>
                </c:pt>
                <c:pt idx="4">
                  <c:v>Belarus</c:v>
                </c:pt>
                <c:pt idx="5">
                  <c:v>Slovak Republic</c:v>
                </c:pt>
                <c:pt idx="6">
                  <c:v>Chile</c:v>
                </c:pt>
                <c:pt idx="7">
                  <c:v>Israel</c:v>
                </c:pt>
                <c:pt idx="8">
                  <c:v>Latvia</c:v>
                </c:pt>
                <c:pt idx="9">
                  <c:v>Ukraine</c:v>
                </c:pt>
                <c:pt idx="10">
                  <c:v>Colombia</c:v>
                </c:pt>
                <c:pt idx="11">
                  <c:v>Czech Republic</c:v>
                </c:pt>
                <c:pt idx="12">
                  <c:v>Croatia</c:v>
                </c:pt>
                <c:pt idx="13">
                  <c:v>Poland</c:v>
                </c:pt>
                <c:pt idx="14">
                  <c:v>Peru</c:v>
                </c:pt>
                <c:pt idx="15">
                  <c:v>Estonia</c:v>
                </c:pt>
                <c:pt idx="16">
                  <c:v>Russian Federation</c:v>
                </c:pt>
                <c:pt idx="17">
                  <c:v>Bulgaria</c:v>
                </c:pt>
                <c:pt idx="18">
                  <c:v>Mexico</c:v>
                </c:pt>
                <c:pt idx="19">
                  <c:v>Romania</c:v>
                </c:pt>
                <c:pt idx="20">
                  <c:v>Argentina</c:v>
                </c:pt>
                <c:pt idx="21">
                  <c:v>China,P.R.: Mainland</c:v>
                </c:pt>
                <c:pt idx="22">
                  <c:v>South Africa</c:v>
                </c:pt>
                <c:pt idx="23">
                  <c:v>Thailand</c:v>
                </c:pt>
                <c:pt idx="24">
                  <c:v>Indonesia</c:v>
                </c:pt>
                <c:pt idx="25">
                  <c:v>Korea, Republic of</c:v>
                </c:pt>
                <c:pt idx="26">
                  <c:v>Philippines</c:v>
                </c:pt>
                <c:pt idx="27">
                  <c:v>Slovenia</c:v>
                </c:pt>
                <c:pt idx="28">
                  <c:v>Turkey</c:v>
                </c:pt>
                <c:pt idx="29">
                  <c:v>Kazakhstan</c:v>
                </c:pt>
                <c:pt idx="30">
                  <c:v>Brazil</c:v>
                </c:pt>
                <c:pt idx="31">
                  <c:v>India</c:v>
                </c:pt>
                <c:pt idx="32">
                  <c:v>Pakistan</c:v>
                </c:pt>
              </c:strCache>
            </c:strRef>
          </c:xVal>
          <c:yVal>
            <c:numRef>
              <c:f>'Figure 5 - EM beta'!$C$2:$C$34</c:f>
              <c:numCache>
                <c:formatCode>General</c:formatCode>
                <c:ptCount val="33"/>
                <c:pt idx="0">
                  <c:v>0.13842337793120649</c:v>
                </c:pt>
                <c:pt idx="1">
                  <c:v>0.13032463813747858</c:v>
                </c:pt>
                <c:pt idx="2">
                  <c:v>0.15820932659408235</c:v>
                </c:pt>
                <c:pt idx="3">
                  <c:v>0.14097658396725038</c:v>
                </c:pt>
                <c:pt idx="4">
                  <c:v>0.19430113587764641</c:v>
                </c:pt>
                <c:pt idx="5">
                  <c:v>0.18825478052978764</c:v>
                </c:pt>
                <c:pt idx="6">
                  <c:v>0.22229513085817257</c:v>
                </c:pt>
                <c:pt idx="7">
                  <c:v>0.3491787816123989</c:v>
                </c:pt>
                <c:pt idx="8">
                  <c:v>0.35508072422460879</c:v>
                </c:pt>
                <c:pt idx="9">
                  <c:v>0.38819200751368355</c:v>
                </c:pt>
                <c:pt idx="10">
                  <c:v>0.36079563174037971</c:v>
                </c:pt>
                <c:pt idx="11">
                  <c:v>0.40990559102523449</c:v>
                </c:pt>
                <c:pt idx="12">
                  <c:v>0.48539541685243132</c:v>
                </c:pt>
                <c:pt idx="13">
                  <c:v>0.5079025762245557</c:v>
                </c:pt>
                <c:pt idx="14">
                  <c:v>0.48212893635418097</c:v>
                </c:pt>
                <c:pt idx="15">
                  <c:v>0.57529505409450721</c:v>
                </c:pt>
                <c:pt idx="16">
                  <c:v>0.53003038953790726</c:v>
                </c:pt>
                <c:pt idx="17">
                  <c:v>0.56595859917800484</c:v>
                </c:pt>
                <c:pt idx="18">
                  <c:v>0.57519286367666911</c:v>
                </c:pt>
                <c:pt idx="19">
                  <c:v>0.5933085276374781</c:v>
                </c:pt>
                <c:pt idx="20">
                  <c:v>0.64925075059044846</c:v>
                </c:pt>
                <c:pt idx="21">
                  <c:v>0.62190398989065432</c:v>
                </c:pt>
                <c:pt idx="22">
                  <c:v>0.69060419330117195</c:v>
                </c:pt>
                <c:pt idx="23">
                  <c:v>0.7119151713853844</c:v>
                </c:pt>
                <c:pt idx="24">
                  <c:v>0.71587643905162657</c:v>
                </c:pt>
                <c:pt idx="25">
                  <c:v>0.7149916195661784</c:v>
                </c:pt>
                <c:pt idx="26">
                  <c:v>0.8165019948277209</c:v>
                </c:pt>
                <c:pt idx="27">
                  <c:v>0.83989569339138492</c:v>
                </c:pt>
                <c:pt idx="28">
                  <c:v>0.8723717430882183</c:v>
                </c:pt>
                <c:pt idx="29">
                  <c:v>0.81823197338805054</c:v>
                </c:pt>
                <c:pt idx="30">
                  <c:v>0.8785368753817524</c:v>
                </c:pt>
                <c:pt idx="31">
                  <c:v>0.94961180119196242</c:v>
                </c:pt>
                <c:pt idx="32">
                  <c:v>1.1511791812267476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138-4A03-983C-5329B4ECC49E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5 - EM beta'!$A$2:$A$34</c:f>
              <c:strCache>
                <c:ptCount val="33"/>
                <c:pt idx="0">
                  <c:v>Hungary</c:v>
                </c:pt>
                <c:pt idx="1">
                  <c:v>Uruguay</c:v>
                </c:pt>
                <c:pt idx="2">
                  <c:v>Lithuania</c:v>
                </c:pt>
                <c:pt idx="3">
                  <c:v>Venezuela, Rep. Bol.</c:v>
                </c:pt>
                <c:pt idx="4">
                  <c:v>Belarus</c:v>
                </c:pt>
                <c:pt idx="5">
                  <c:v>Slovak Republic</c:v>
                </c:pt>
                <c:pt idx="6">
                  <c:v>Chile</c:v>
                </c:pt>
                <c:pt idx="7">
                  <c:v>Israel</c:v>
                </c:pt>
                <c:pt idx="8">
                  <c:v>Latvia</c:v>
                </c:pt>
                <c:pt idx="9">
                  <c:v>Ukraine</c:v>
                </c:pt>
                <c:pt idx="10">
                  <c:v>Colombia</c:v>
                </c:pt>
                <c:pt idx="11">
                  <c:v>Czech Republic</c:v>
                </c:pt>
                <c:pt idx="12">
                  <c:v>Croatia</c:v>
                </c:pt>
                <c:pt idx="13">
                  <c:v>Poland</c:v>
                </c:pt>
                <c:pt idx="14">
                  <c:v>Peru</c:v>
                </c:pt>
                <c:pt idx="15">
                  <c:v>Estonia</c:v>
                </c:pt>
                <c:pt idx="16">
                  <c:v>Russian Federation</c:v>
                </c:pt>
                <c:pt idx="17">
                  <c:v>Bulgaria</c:v>
                </c:pt>
                <c:pt idx="18">
                  <c:v>Mexico</c:v>
                </c:pt>
                <c:pt idx="19">
                  <c:v>Romania</c:v>
                </c:pt>
                <c:pt idx="20">
                  <c:v>Argentina</c:v>
                </c:pt>
                <c:pt idx="21">
                  <c:v>China,P.R.: Mainland</c:v>
                </c:pt>
                <c:pt idx="22">
                  <c:v>South Africa</c:v>
                </c:pt>
                <c:pt idx="23">
                  <c:v>Thailand</c:v>
                </c:pt>
                <c:pt idx="24">
                  <c:v>Indonesia</c:v>
                </c:pt>
                <c:pt idx="25">
                  <c:v>Korea, Republic of</c:v>
                </c:pt>
                <c:pt idx="26">
                  <c:v>Philippines</c:v>
                </c:pt>
                <c:pt idx="27">
                  <c:v>Slovenia</c:v>
                </c:pt>
                <c:pt idx="28">
                  <c:v>Turkey</c:v>
                </c:pt>
                <c:pt idx="29">
                  <c:v>Kazakhstan</c:v>
                </c:pt>
                <c:pt idx="30">
                  <c:v>Brazil</c:v>
                </c:pt>
                <c:pt idx="31">
                  <c:v>India</c:v>
                </c:pt>
                <c:pt idx="32">
                  <c:v>Pakistan</c:v>
                </c:pt>
              </c:strCache>
            </c:strRef>
          </c:xVal>
          <c:yVal>
            <c:numRef>
              <c:f>'Figure 5 - EM beta'!$D$2:$D$34</c:f>
              <c:numCache>
                <c:formatCode>General</c:formatCode>
                <c:ptCount val="33"/>
                <c:pt idx="0">
                  <c:v>-0.37001385636779355</c:v>
                </c:pt>
                <c:pt idx="1">
                  <c:v>-0.32286597872872203</c:v>
                </c:pt>
                <c:pt idx="2">
                  <c:v>-0.31976974720022477</c:v>
                </c:pt>
                <c:pt idx="3">
                  <c:v>-0.27681456399431525</c:v>
                </c:pt>
                <c:pt idx="4">
                  <c:v>-0.29925020952632275</c:v>
                </c:pt>
                <c:pt idx="5">
                  <c:v>-0.27097027608378144</c:v>
                </c:pt>
                <c:pt idx="6">
                  <c:v>-0.26143299436781881</c:v>
                </c:pt>
                <c:pt idx="7">
                  <c:v>-0.1434669177248567</c:v>
                </c:pt>
                <c:pt idx="8">
                  <c:v>-0.14110226510828633</c:v>
                </c:pt>
                <c:pt idx="9">
                  <c:v>-0.1318073570843063</c:v>
                </c:pt>
                <c:pt idx="10">
                  <c:v>-0.10808530863185983</c:v>
                </c:pt>
                <c:pt idx="11">
                  <c:v>-0.11263481879568243</c:v>
                </c:pt>
                <c:pt idx="12">
                  <c:v>-4.2964348324634249E-2</c:v>
                </c:pt>
                <c:pt idx="13">
                  <c:v>-3.0102416744136967E-2</c:v>
                </c:pt>
                <c:pt idx="14">
                  <c:v>-2.5856337187561348E-3</c:v>
                </c:pt>
                <c:pt idx="15">
                  <c:v>-6.7070463078956352E-2</c:v>
                </c:pt>
                <c:pt idx="16">
                  <c:v>-2.7096522024543018E-2</c:v>
                </c:pt>
                <c:pt idx="17">
                  <c:v>-1.1328836951574092E-2</c:v>
                </c:pt>
                <c:pt idx="18">
                  <c:v>6.1267294409621254E-2</c:v>
                </c:pt>
                <c:pt idx="19">
                  <c:v>0.13481998628322198</c:v>
                </c:pt>
                <c:pt idx="20">
                  <c:v>9.8220985675476852E-2</c:v>
                </c:pt>
                <c:pt idx="21">
                  <c:v>0.16714370203364487</c:v>
                </c:pt>
                <c:pt idx="22">
                  <c:v>0.11637994747905001</c:v>
                </c:pt>
                <c:pt idx="23">
                  <c:v>0.17678987979218341</c:v>
                </c:pt>
                <c:pt idx="24">
                  <c:v>0.18050407782738009</c:v>
                </c:pt>
                <c:pt idx="25">
                  <c:v>0.19696774922866853</c:v>
                </c:pt>
                <c:pt idx="26">
                  <c:v>0.2442323768918655</c:v>
                </c:pt>
                <c:pt idx="27">
                  <c:v>0.28493810242938117</c:v>
                </c:pt>
                <c:pt idx="28">
                  <c:v>0.31510877220237249</c:v>
                </c:pt>
                <c:pt idx="29">
                  <c:v>0.3634811549360098</c:v>
                </c:pt>
                <c:pt idx="30">
                  <c:v>0.32882103354885628</c:v>
                </c:pt>
                <c:pt idx="31">
                  <c:v>0.35358919098997388</c:v>
                </c:pt>
                <c:pt idx="32">
                  <c:v>0.54987430709918139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138-4A03-983C-5329B4ECC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452520"/>
        <c:axId val="355452912"/>
      </c:scatterChart>
      <c:catAx>
        <c:axId val="35545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52912"/>
        <c:crosses val="autoZero"/>
        <c:auto val="1"/>
        <c:lblAlgn val="ctr"/>
        <c:lblOffset val="100"/>
        <c:noMultiLvlLbl val="0"/>
      </c:catAx>
      <c:valAx>
        <c:axId val="355452912"/>
        <c:scaling>
          <c:orientation val="minMax"/>
          <c:max val="1.2"/>
          <c:min val="-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52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5 - EM beta'!$A$37:$A$68</c:f>
              <c:strCache>
                <c:ptCount val="32"/>
                <c:pt idx="0">
                  <c:v>Estonia</c:v>
                </c:pt>
                <c:pt idx="1">
                  <c:v>China,P.R.: Mainland</c:v>
                </c:pt>
                <c:pt idx="2">
                  <c:v>Colombia</c:v>
                </c:pt>
                <c:pt idx="3">
                  <c:v>Bulgaria</c:v>
                </c:pt>
                <c:pt idx="4">
                  <c:v>Croatia</c:v>
                </c:pt>
                <c:pt idx="5">
                  <c:v>Argentina</c:v>
                </c:pt>
                <c:pt idx="6">
                  <c:v>Czech Republic</c:v>
                </c:pt>
                <c:pt idx="7">
                  <c:v>Latvia</c:v>
                </c:pt>
                <c:pt idx="8">
                  <c:v>Chile</c:v>
                </c:pt>
                <c:pt idx="9">
                  <c:v>Korea, Republic of</c:v>
                </c:pt>
                <c:pt idx="10">
                  <c:v>Slovenia</c:v>
                </c:pt>
                <c:pt idx="11">
                  <c:v>Ukraine</c:v>
                </c:pt>
                <c:pt idx="12">
                  <c:v>Belarus</c:v>
                </c:pt>
                <c:pt idx="13">
                  <c:v>Peru</c:v>
                </c:pt>
                <c:pt idx="14">
                  <c:v>Thailand</c:v>
                </c:pt>
                <c:pt idx="15">
                  <c:v>Venezuela, Rep. Bol.</c:v>
                </c:pt>
                <c:pt idx="16">
                  <c:v>Lithuania</c:v>
                </c:pt>
                <c:pt idx="17">
                  <c:v>Romania</c:v>
                </c:pt>
                <c:pt idx="18">
                  <c:v>Russian Federation</c:v>
                </c:pt>
                <c:pt idx="19">
                  <c:v>Israel</c:v>
                </c:pt>
                <c:pt idx="20">
                  <c:v>Mexico</c:v>
                </c:pt>
                <c:pt idx="21">
                  <c:v>Pakistan</c:v>
                </c:pt>
                <c:pt idx="22">
                  <c:v>Kazakhstan</c:v>
                </c:pt>
                <c:pt idx="23">
                  <c:v>Philippines</c:v>
                </c:pt>
                <c:pt idx="24">
                  <c:v>Slovak Republic</c:v>
                </c:pt>
                <c:pt idx="25">
                  <c:v>Hungary</c:v>
                </c:pt>
                <c:pt idx="26">
                  <c:v>Uruguay</c:v>
                </c:pt>
                <c:pt idx="27">
                  <c:v>Poland</c:v>
                </c:pt>
                <c:pt idx="28">
                  <c:v>Turkey</c:v>
                </c:pt>
                <c:pt idx="29">
                  <c:v>Brazil</c:v>
                </c:pt>
                <c:pt idx="30">
                  <c:v>South Africa</c:v>
                </c:pt>
                <c:pt idx="31">
                  <c:v>Indonesia</c:v>
                </c:pt>
              </c:strCache>
            </c:strRef>
          </c:cat>
          <c:val>
            <c:numRef>
              <c:f>'Figure 5 - EM beta'!$B$37:$B$68</c:f>
              <c:numCache>
                <c:formatCode>General</c:formatCode>
                <c:ptCount val="32"/>
                <c:pt idx="0">
                  <c:v>-0.19953644945606069</c:v>
                </c:pt>
                <c:pt idx="1">
                  <c:v>1.1237910541703205E-2</c:v>
                </c:pt>
                <c:pt idx="2">
                  <c:v>3.4303485389378337E-2</c:v>
                </c:pt>
                <c:pt idx="3">
                  <c:v>3.7589142772378695E-2</c:v>
                </c:pt>
                <c:pt idx="4">
                  <c:v>8.6362132070187517E-2</c:v>
                </c:pt>
                <c:pt idx="5">
                  <c:v>0.10544041016713941</c:v>
                </c:pt>
                <c:pt idx="6">
                  <c:v>0.13894963205728003</c:v>
                </c:pt>
                <c:pt idx="7">
                  <c:v>0.16967018280776858</c:v>
                </c:pt>
                <c:pt idx="8">
                  <c:v>0.18503781873497172</c:v>
                </c:pt>
                <c:pt idx="9">
                  <c:v>0.20750317024988058</c:v>
                </c:pt>
                <c:pt idx="10">
                  <c:v>0.2125474453515345</c:v>
                </c:pt>
                <c:pt idx="11">
                  <c:v>0.23417769290980159</c:v>
                </c:pt>
                <c:pt idx="12">
                  <c:v>0.25986283194916554</c:v>
                </c:pt>
                <c:pt idx="13">
                  <c:v>0.26103374525089656</c:v>
                </c:pt>
                <c:pt idx="14">
                  <c:v>0.26959583935501991</c:v>
                </c:pt>
                <c:pt idx="15">
                  <c:v>0.29118206242516009</c:v>
                </c:pt>
                <c:pt idx="16">
                  <c:v>0.29657731394177844</c:v>
                </c:pt>
                <c:pt idx="17">
                  <c:v>0.32885448006342638</c:v>
                </c:pt>
                <c:pt idx="18">
                  <c:v>0.33012246415243546</c:v>
                </c:pt>
                <c:pt idx="19">
                  <c:v>0.38182426396573715</c:v>
                </c:pt>
                <c:pt idx="20">
                  <c:v>0.39962796370635123</c:v>
                </c:pt>
                <c:pt idx="21">
                  <c:v>0.39968055815912212</c:v>
                </c:pt>
                <c:pt idx="22">
                  <c:v>0.41956122177282795</c:v>
                </c:pt>
                <c:pt idx="23">
                  <c:v>0.42195501789087947</c:v>
                </c:pt>
                <c:pt idx="24">
                  <c:v>0.43903318725340285</c:v>
                </c:pt>
                <c:pt idx="25">
                  <c:v>0.45771921021516671</c:v>
                </c:pt>
                <c:pt idx="26">
                  <c:v>0.47234269561265763</c:v>
                </c:pt>
                <c:pt idx="27">
                  <c:v>0.4770499501653272</c:v>
                </c:pt>
                <c:pt idx="28">
                  <c:v>0.5107335650257615</c:v>
                </c:pt>
                <c:pt idx="29">
                  <c:v>0.5560826153298386</c:v>
                </c:pt>
                <c:pt idx="30">
                  <c:v>0.56256633204733664</c:v>
                </c:pt>
                <c:pt idx="31">
                  <c:v>0.63128459340398535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8D-4E08-9C38-46374BE4F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93176"/>
        <c:axId val="356893568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5 - EM beta'!$A$37:$A$68</c:f>
              <c:strCache>
                <c:ptCount val="32"/>
                <c:pt idx="0">
                  <c:v>Estonia</c:v>
                </c:pt>
                <c:pt idx="1">
                  <c:v>China,P.R.: Mainland</c:v>
                </c:pt>
                <c:pt idx="2">
                  <c:v>Colombia</c:v>
                </c:pt>
                <c:pt idx="3">
                  <c:v>Bulgaria</c:v>
                </c:pt>
                <c:pt idx="4">
                  <c:v>Croatia</c:v>
                </c:pt>
                <c:pt idx="5">
                  <c:v>Argentina</c:v>
                </c:pt>
                <c:pt idx="6">
                  <c:v>Czech Republic</c:v>
                </c:pt>
                <c:pt idx="7">
                  <c:v>Latvia</c:v>
                </c:pt>
                <c:pt idx="8">
                  <c:v>Chile</c:v>
                </c:pt>
                <c:pt idx="9">
                  <c:v>Korea, Republic of</c:v>
                </c:pt>
                <c:pt idx="10">
                  <c:v>Slovenia</c:v>
                </c:pt>
                <c:pt idx="11">
                  <c:v>Ukraine</c:v>
                </c:pt>
                <c:pt idx="12">
                  <c:v>Belarus</c:v>
                </c:pt>
                <c:pt idx="13">
                  <c:v>Peru</c:v>
                </c:pt>
                <c:pt idx="14">
                  <c:v>Thailand</c:v>
                </c:pt>
                <c:pt idx="15">
                  <c:v>Venezuela, Rep. Bol.</c:v>
                </c:pt>
                <c:pt idx="16">
                  <c:v>Lithuania</c:v>
                </c:pt>
                <c:pt idx="17">
                  <c:v>Romania</c:v>
                </c:pt>
                <c:pt idx="18">
                  <c:v>Russian Federation</c:v>
                </c:pt>
                <c:pt idx="19">
                  <c:v>Israel</c:v>
                </c:pt>
                <c:pt idx="20">
                  <c:v>Mexico</c:v>
                </c:pt>
                <c:pt idx="21">
                  <c:v>Pakistan</c:v>
                </c:pt>
                <c:pt idx="22">
                  <c:v>Kazakhstan</c:v>
                </c:pt>
                <c:pt idx="23">
                  <c:v>Philippines</c:v>
                </c:pt>
                <c:pt idx="24">
                  <c:v>Slovak Republic</c:v>
                </c:pt>
                <c:pt idx="25">
                  <c:v>Hungary</c:v>
                </c:pt>
                <c:pt idx="26">
                  <c:v>Uruguay</c:v>
                </c:pt>
                <c:pt idx="27">
                  <c:v>Poland</c:v>
                </c:pt>
                <c:pt idx="28">
                  <c:v>Turkey</c:v>
                </c:pt>
                <c:pt idx="29">
                  <c:v>Brazil</c:v>
                </c:pt>
                <c:pt idx="30">
                  <c:v>South Africa</c:v>
                </c:pt>
                <c:pt idx="31">
                  <c:v>Indonesia</c:v>
                </c:pt>
              </c:strCache>
            </c:strRef>
          </c:xVal>
          <c:yVal>
            <c:numRef>
              <c:f>'Figure 5 - EM beta'!$C$37:$C$68</c:f>
              <c:numCache>
                <c:formatCode>General</c:formatCode>
                <c:ptCount val="32"/>
                <c:pt idx="0">
                  <c:v>-0.44766146191263012</c:v>
                </c:pt>
                <c:pt idx="1">
                  <c:v>-0.20800550165419371</c:v>
                </c:pt>
                <c:pt idx="2">
                  <c:v>-0.25044540711783969</c:v>
                </c:pt>
                <c:pt idx="3">
                  <c:v>-0.18526308967198532</c:v>
                </c:pt>
                <c:pt idx="4">
                  <c:v>-0.18270525223343009</c:v>
                </c:pt>
                <c:pt idx="5">
                  <c:v>-0.12109973939780935</c:v>
                </c:pt>
                <c:pt idx="6">
                  <c:v>-0.10885168510339047</c:v>
                </c:pt>
                <c:pt idx="7">
                  <c:v>-7.091792243729983E-2</c:v>
                </c:pt>
                <c:pt idx="8">
                  <c:v>-6.9418719913626428E-2</c:v>
                </c:pt>
                <c:pt idx="9">
                  <c:v>-1.374943507069773E-2</c:v>
                </c:pt>
                <c:pt idx="10">
                  <c:v>-3.6842201526873786E-2</c:v>
                </c:pt>
                <c:pt idx="11">
                  <c:v>-1.6325806145654875E-2</c:v>
                </c:pt>
                <c:pt idx="12">
                  <c:v>1.9762424799147901E-2</c:v>
                </c:pt>
                <c:pt idx="13">
                  <c:v>1.5147986105200212E-2</c:v>
                </c:pt>
                <c:pt idx="14">
                  <c:v>1.8729773961750365E-2</c:v>
                </c:pt>
                <c:pt idx="15">
                  <c:v>5.1045712416591504E-2</c:v>
                </c:pt>
                <c:pt idx="16">
                  <c:v>4.6858881316736697E-2</c:v>
                </c:pt>
                <c:pt idx="17">
                  <c:v>0.10279458797871893</c:v>
                </c:pt>
                <c:pt idx="18">
                  <c:v>8.2370747509680348E-2</c:v>
                </c:pt>
                <c:pt idx="19">
                  <c:v>0.10882911822323356</c:v>
                </c:pt>
                <c:pt idx="20">
                  <c:v>0.19555373744915855</c:v>
                </c:pt>
                <c:pt idx="21">
                  <c:v>0.15956373690685011</c:v>
                </c:pt>
                <c:pt idx="22">
                  <c:v>0.17540939990280746</c:v>
                </c:pt>
                <c:pt idx="23">
                  <c:v>0.14691210525054058</c:v>
                </c:pt>
                <c:pt idx="24">
                  <c:v>0.18692688664468049</c:v>
                </c:pt>
                <c:pt idx="25">
                  <c:v>0.19548475863432105</c:v>
                </c:pt>
                <c:pt idx="26">
                  <c:v>0.2087838322657854</c:v>
                </c:pt>
                <c:pt idx="27">
                  <c:v>0.21938328215362046</c:v>
                </c:pt>
                <c:pt idx="28">
                  <c:v>0.25118054493285291</c:v>
                </c:pt>
                <c:pt idx="29">
                  <c:v>0.30824949454833334</c:v>
                </c:pt>
                <c:pt idx="30">
                  <c:v>0.31851079825446638</c:v>
                </c:pt>
                <c:pt idx="31">
                  <c:v>0.39060557162737658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8D-4E08-9C38-46374BE4F25C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5 - EM beta'!$A$37:$A$68</c:f>
              <c:strCache>
                <c:ptCount val="32"/>
                <c:pt idx="0">
                  <c:v>Estonia</c:v>
                </c:pt>
                <c:pt idx="1">
                  <c:v>China,P.R.: Mainland</c:v>
                </c:pt>
                <c:pt idx="2">
                  <c:v>Colombia</c:v>
                </c:pt>
                <c:pt idx="3">
                  <c:v>Bulgaria</c:v>
                </c:pt>
                <c:pt idx="4">
                  <c:v>Croatia</c:v>
                </c:pt>
                <c:pt idx="5">
                  <c:v>Argentina</c:v>
                </c:pt>
                <c:pt idx="6">
                  <c:v>Czech Republic</c:v>
                </c:pt>
                <c:pt idx="7">
                  <c:v>Latvia</c:v>
                </c:pt>
                <c:pt idx="8">
                  <c:v>Chile</c:v>
                </c:pt>
                <c:pt idx="9">
                  <c:v>Korea, Republic of</c:v>
                </c:pt>
                <c:pt idx="10">
                  <c:v>Slovenia</c:v>
                </c:pt>
                <c:pt idx="11">
                  <c:v>Ukraine</c:v>
                </c:pt>
                <c:pt idx="12">
                  <c:v>Belarus</c:v>
                </c:pt>
                <c:pt idx="13">
                  <c:v>Peru</c:v>
                </c:pt>
                <c:pt idx="14">
                  <c:v>Thailand</c:v>
                </c:pt>
                <c:pt idx="15">
                  <c:v>Venezuela, Rep. Bol.</c:v>
                </c:pt>
                <c:pt idx="16">
                  <c:v>Lithuania</c:v>
                </c:pt>
                <c:pt idx="17">
                  <c:v>Romania</c:v>
                </c:pt>
                <c:pt idx="18">
                  <c:v>Russian Federation</c:v>
                </c:pt>
                <c:pt idx="19">
                  <c:v>Israel</c:v>
                </c:pt>
                <c:pt idx="20">
                  <c:v>Mexico</c:v>
                </c:pt>
                <c:pt idx="21">
                  <c:v>Pakistan</c:v>
                </c:pt>
                <c:pt idx="22">
                  <c:v>Kazakhstan</c:v>
                </c:pt>
                <c:pt idx="23">
                  <c:v>Philippines</c:v>
                </c:pt>
                <c:pt idx="24">
                  <c:v>Slovak Republic</c:v>
                </c:pt>
                <c:pt idx="25">
                  <c:v>Hungary</c:v>
                </c:pt>
                <c:pt idx="26">
                  <c:v>Uruguay</c:v>
                </c:pt>
                <c:pt idx="27">
                  <c:v>Poland</c:v>
                </c:pt>
                <c:pt idx="28">
                  <c:v>Turkey</c:v>
                </c:pt>
                <c:pt idx="29">
                  <c:v>Brazil</c:v>
                </c:pt>
                <c:pt idx="30">
                  <c:v>South Africa</c:v>
                </c:pt>
                <c:pt idx="31">
                  <c:v>Indonesia</c:v>
                </c:pt>
              </c:strCache>
            </c:strRef>
          </c:xVal>
          <c:yVal>
            <c:numRef>
              <c:f>'Figure 5 - EM beta'!$D$37:$D$68</c:f>
              <c:numCache>
                <c:formatCode>General</c:formatCode>
                <c:ptCount val="32"/>
                <c:pt idx="0">
                  <c:v>4.2203408355727001E-2</c:v>
                </c:pt>
                <c:pt idx="1">
                  <c:v>0.23640420221144703</c:v>
                </c:pt>
                <c:pt idx="2">
                  <c:v>0.31461638594196573</c:v>
                </c:pt>
                <c:pt idx="3">
                  <c:v>0.26116055328634918</c:v>
                </c:pt>
                <c:pt idx="4">
                  <c:v>0.33740593806868918</c:v>
                </c:pt>
                <c:pt idx="5">
                  <c:v>0.34256698454941076</c:v>
                </c:pt>
                <c:pt idx="6">
                  <c:v>0.39134759831417537</c:v>
                </c:pt>
                <c:pt idx="7">
                  <c:v>0.41288751236490245</c:v>
                </c:pt>
                <c:pt idx="8">
                  <c:v>0.44801404456267935</c:v>
                </c:pt>
                <c:pt idx="9">
                  <c:v>0.43571891941209384</c:v>
                </c:pt>
                <c:pt idx="10">
                  <c:v>0.46787769970071214</c:v>
                </c:pt>
                <c:pt idx="11">
                  <c:v>0.48470517147180436</c:v>
                </c:pt>
                <c:pt idx="12">
                  <c:v>0.50707554385419362</c:v>
                </c:pt>
                <c:pt idx="13">
                  <c:v>0.51101377738905218</c:v>
                </c:pt>
                <c:pt idx="14">
                  <c:v>0.53846777456788053</c:v>
                </c:pt>
                <c:pt idx="15">
                  <c:v>0.53603611993606726</c:v>
                </c:pt>
                <c:pt idx="16">
                  <c:v>0.5574989450399801</c:v>
                </c:pt>
                <c:pt idx="17">
                  <c:v>0.56643273762245827</c:v>
                </c:pt>
                <c:pt idx="18">
                  <c:v>0.58676623428479047</c:v>
                </c:pt>
                <c:pt idx="19">
                  <c:v>0.68141838547645317</c:v>
                </c:pt>
                <c:pt idx="20">
                  <c:v>0.62225792145732706</c:v>
                </c:pt>
                <c:pt idx="21">
                  <c:v>0.65847613872668243</c:v>
                </c:pt>
                <c:pt idx="22">
                  <c:v>0.68351431827249798</c:v>
                </c:pt>
                <c:pt idx="23">
                  <c:v>0.72312071324903326</c:v>
                </c:pt>
                <c:pt idx="24">
                  <c:v>0.70189145580476686</c:v>
                </c:pt>
                <c:pt idx="25">
                  <c:v>0.74617056748292132</c:v>
                </c:pt>
                <c:pt idx="26">
                  <c:v>0.74179337571520432</c:v>
                </c:pt>
                <c:pt idx="27">
                  <c:v>0.75238424825817507</c:v>
                </c:pt>
                <c:pt idx="28">
                  <c:v>0.78373621291322504</c:v>
                </c:pt>
                <c:pt idx="29">
                  <c:v>0.81140139941589384</c:v>
                </c:pt>
                <c:pt idx="30">
                  <c:v>0.80458736880042436</c:v>
                </c:pt>
                <c:pt idx="31">
                  <c:v>0.88918431548656951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98D-4E08-9C38-46374BE4F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893176"/>
        <c:axId val="356893568"/>
      </c:scatterChart>
      <c:catAx>
        <c:axId val="356893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6893568"/>
        <c:crosses val="autoZero"/>
        <c:auto val="1"/>
        <c:lblAlgn val="ctr"/>
        <c:lblOffset val="100"/>
        <c:noMultiLvlLbl val="0"/>
      </c:catAx>
      <c:valAx>
        <c:axId val="35689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6893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5 - EM beta'!$A$71:$A$103</c:f>
              <c:strCache>
                <c:ptCount val="33"/>
                <c:pt idx="0">
                  <c:v>Croatia</c:v>
                </c:pt>
                <c:pt idx="1">
                  <c:v>Hungary</c:v>
                </c:pt>
                <c:pt idx="2">
                  <c:v>Lithuania</c:v>
                </c:pt>
                <c:pt idx="3">
                  <c:v>Estonia</c:v>
                </c:pt>
                <c:pt idx="4">
                  <c:v>Romania</c:v>
                </c:pt>
                <c:pt idx="5">
                  <c:v>Poland</c:v>
                </c:pt>
                <c:pt idx="6">
                  <c:v>Kazakhstan</c:v>
                </c:pt>
                <c:pt idx="7">
                  <c:v>Uruguay</c:v>
                </c:pt>
                <c:pt idx="8">
                  <c:v>Venezuela, Rep. Bol.</c:v>
                </c:pt>
                <c:pt idx="9">
                  <c:v>Pakistan</c:v>
                </c:pt>
                <c:pt idx="10">
                  <c:v>Slovenia</c:v>
                </c:pt>
                <c:pt idx="11">
                  <c:v>Israel</c:v>
                </c:pt>
                <c:pt idx="12">
                  <c:v>Latvia</c:v>
                </c:pt>
                <c:pt idx="13">
                  <c:v>Bulgaria</c:v>
                </c:pt>
                <c:pt idx="14">
                  <c:v>Ukraine</c:v>
                </c:pt>
                <c:pt idx="15">
                  <c:v>Slovak Republic</c:v>
                </c:pt>
                <c:pt idx="16">
                  <c:v>Colombia</c:v>
                </c:pt>
                <c:pt idx="17">
                  <c:v>Argentina</c:v>
                </c:pt>
                <c:pt idx="18">
                  <c:v>Chile</c:v>
                </c:pt>
                <c:pt idx="19">
                  <c:v>India</c:v>
                </c:pt>
                <c:pt idx="20">
                  <c:v>Belarus</c:v>
                </c:pt>
                <c:pt idx="21">
                  <c:v>Philippines</c:v>
                </c:pt>
                <c:pt idx="22">
                  <c:v>Thailand</c:v>
                </c:pt>
                <c:pt idx="23">
                  <c:v>Czech Republic</c:v>
                </c:pt>
                <c:pt idx="24">
                  <c:v>Indonesia</c:v>
                </c:pt>
                <c:pt idx="25">
                  <c:v>Russian Federation</c:v>
                </c:pt>
                <c:pt idx="26">
                  <c:v>Turkey</c:v>
                </c:pt>
                <c:pt idx="27">
                  <c:v>South Africa</c:v>
                </c:pt>
                <c:pt idx="28">
                  <c:v>Mexico</c:v>
                </c:pt>
                <c:pt idx="29">
                  <c:v>Peru</c:v>
                </c:pt>
                <c:pt idx="30">
                  <c:v>Korea, Republic of</c:v>
                </c:pt>
                <c:pt idx="31">
                  <c:v>Brazil</c:v>
                </c:pt>
                <c:pt idx="32">
                  <c:v>China,P.R.: Mainland</c:v>
                </c:pt>
              </c:strCache>
            </c:strRef>
          </c:cat>
          <c:val>
            <c:numRef>
              <c:f>'Figure 5 - EM beta'!$B$71:$B$103</c:f>
              <c:numCache>
                <c:formatCode>General</c:formatCode>
                <c:ptCount val="33"/>
                <c:pt idx="0">
                  <c:v>-0.29761083377535519</c:v>
                </c:pt>
                <c:pt idx="1">
                  <c:v>-0.18442635468408144</c:v>
                </c:pt>
                <c:pt idx="2">
                  <c:v>-0.16136276258474111</c:v>
                </c:pt>
                <c:pt idx="3">
                  <c:v>-0.11825970997055865</c:v>
                </c:pt>
                <c:pt idx="4">
                  <c:v>-0.10176080923948463</c:v>
                </c:pt>
                <c:pt idx="5">
                  <c:v>-9.8344924111845256E-2</c:v>
                </c:pt>
                <c:pt idx="6">
                  <c:v>-6.9975478496190652E-2</c:v>
                </c:pt>
                <c:pt idx="7">
                  <c:v>-3.2973777348312257E-2</c:v>
                </c:pt>
                <c:pt idx="8">
                  <c:v>-1.2331486969537935E-2</c:v>
                </c:pt>
                <c:pt idx="9">
                  <c:v>2.6750411951018759E-2</c:v>
                </c:pt>
                <c:pt idx="10">
                  <c:v>3.5056029289580064E-2</c:v>
                </c:pt>
                <c:pt idx="11">
                  <c:v>3.5276366075114529E-2</c:v>
                </c:pt>
                <c:pt idx="12">
                  <c:v>3.7091807680567204E-2</c:v>
                </c:pt>
                <c:pt idx="13">
                  <c:v>0.10268157407226911</c:v>
                </c:pt>
                <c:pt idx="14">
                  <c:v>0.13627649879504025</c:v>
                </c:pt>
                <c:pt idx="15">
                  <c:v>0.15198665749763318</c:v>
                </c:pt>
                <c:pt idx="16">
                  <c:v>0.16161423427342711</c:v>
                </c:pt>
                <c:pt idx="17">
                  <c:v>0.18181114034653148</c:v>
                </c:pt>
                <c:pt idx="18">
                  <c:v>0.18485893000435877</c:v>
                </c:pt>
                <c:pt idx="19">
                  <c:v>0.21017261629086897</c:v>
                </c:pt>
                <c:pt idx="20">
                  <c:v>0.21761210837685158</c:v>
                </c:pt>
                <c:pt idx="21">
                  <c:v>0.2204306549648837</c:v>
                </c:pt>
                <c:pt idx="22">
                  <c:v>0.31486987617790524</c:v>
                </c:pt>
                <c:pt idx="23">
                  <c:v>0.31494963780071605</c:v>
                </c:pt>
                <c:pt idx="24">
                  <c:v>0.31858192867844193</c:v>
                </c:pt>
                <c:pt idx="25">
                  <c:v>0.32003336771017871</c:v>
                </c:pt>
                <c:pt idx="26">
                  <c:v>0.32831149644429997</c:v>
                </c:pt>
                <c:pt idx="27">
                  <c:v>0.34040387747149486</c:v>
                </c:pt>
                <c:pt idx="28">
                  <c:v>0.35268729341964417</c:v>
                </c:pt>
                <c:pt idx="29">
                  <c:v>0.37958374089315072</c:v>
                </c:pt>
                <c:pt idx="30">
                  <c:v>0.47578568544394118</c:v>
                </c:pt>
                <c:pt idx="31">
                  <c:v>0.51027829379144118</c:v>
                </c:pt>
                <c:pt idx="32">
                  <c:v>0.53352435733180437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9D-475D-89E7-71720F7EC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93960"/>
        <c:axId val="356894352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5 - EM beta'!$A$71:$A$103</c:f>
              <c:strCache>
                <c:ptCount val="33"/>
                <c:pt idx="0">
                  <c:v>Croatia</c:v>
                </c:pt>
                <c:pt idx="1">
                  <c:v>Hungary</c:v>
                </c:pt>
                <c:pt idx="2">
                  <c:v>Lithuania</c:v>
                </c:pt>
                <c:pt idx="3">
                  <c:v>Estonia</c:v>
                </c:pt>
                <c:pt idx="4">
                  <c:v>Romania</c:v>
                </c:pt>
                <c:pt idx="5">
                  <c:v>Poland</c:v>
                </c:pt>
                <c:pt idx="6">
                  <c:v>Kazakhstan</c:v>
                </c:pt>
                <c:pt idx="7">
                  <c:v>Uruguay</c:v>
                </c:pt>
                <c:pt idx="8">
                  <c:v>Venezuela, Rep. Bol.</c:v>
                </c:pt>
                <c:pt idx="9">
                  <c:v>Pakistan</c:v>
                </c:pt>
                <c:pt idx="10">
                  <c:v>Slovenia</c:v>
                </c:pt>
                <c:pt idx="11">
                  <c:v>Israel</c:v>
                </c:pt>
                <c:pt idx="12">
                  <c:v>Latvia</c:v>
                </c:pt>
                <c:pt idx="13">
                  <c:v>Bulgaria</c:v>
                </c:pt>
                <c:pt idx="14">
                  <c:v>Ukraine</c:v>
                </c:pt>
                <c:pt idx="15">
                  <c:v>Slovak Republic</c:v>
                </c:pt>
                <c:pt idx="16">
                  <c:v>Colombia</c:v>
                </c:pt>
                <c:pt idx="17">
                  <c:v>Argentina</c:v>
                </c:pt>
                <c:pt idx="18">
                  <c:v>Chile</c:v>
                </c:pt>
                <c:pt idx="19">
                  <c:v>India</c:v>
                </c:pt>
                <c:pt idx="20">
                  <c:v>Belarus</c:v>
                </c:pt>
                <c:pt idx="21">
                  <c:v>Philippines</c:v>
                </c:pt>
                <c:pt idx="22">
                  <c:v>Thailand</c:v>
                </c:pt>
                <c:pt idx="23">
                  <c:v>Czech Republic</c:v>
                </c:pt>
                <c:pt idx="24">
                  <c:v>Indonesia</c:v>
                </c:pt>
                <c:pt idx="25">
                  <c:v>Russian Federation</c:v>
                </c:pt>
                <c:pt idx="26">
                  <c:v>Turkey</c:v>
                </c:pt>
                <c:pt idx="27">
                  <c:v>South Africa</c:v>
                </c:pt>
                <c:pt idx="28">
                  <c:v>Mexico</c:v>
                </c:pt>
                <c:pt idx="29">
                  <c:v>Peru</c:v>
                </c:pt>
                <c:pt idx="30">
                  <c:v>Korea, Republic of</c:v>
                </c:pt>
                <c:pt idx="31">
                  <c:v>Brazil</c:v>
                </c:pt>
                <c:pt idx="32">
                  <c:v>China,P.R.: Mainland</c:v>
                </c:pt>
              </c:strCache>
            </c:strRef>
          </c:xVal>
          <c:yVal>
            <c:numRef>
              <c:f>'Figure 5 - EM beta'!$C$71:$C$103</c:f>
              <c:numCache>
                <c:formatCode>General</c:formatCode>
                <c:ptCount val="33"/>
                <c:pt idx="0">
                  <c:v>-8.7441077447485652E-2</c:v>
                </c:pt>
                <c:pt idx="1">
                  <c:v>5.1172880809073895E-2</c:v>
                </c:pt>
                <c:pt idx="2">
                  <c:v>4.3989767809902519E-2</c:v>
                </c:pt>
                <c:pt idx="3">
                  <c:v>8.9057007770909274E-2</c:v>
                </c:pt>
                <c:pt idx="4">
                  <c:v>0.1004710872464445</c:v>
                </c:pt>
                <c:pt idx="5">
                  <c:v>0.12216318082332361</c:v>
                </c:pt>
                <c:pt idx="6">
                  <c:v>0.11385821154597288</c:v>
                </c:pt>
                <c:pt idx="7">
                  <c:v>0.19572077773526689</c:v>
                </c:pt>
                <c:pt idx="8">
                  <c:v>0.26351515088641908</c:v>
                </c:pt>
                <c:pt idx="9">
                  <c:v>0.2750950278976913</c:v>
                </c:pt>
                <c:pt idx="10">
                  <c:v>0.23656518397238668</c:v>
                </c:pt>
                <c:pt idx="11">
                  <c:v>0.27686674365810471</c:v>
                </c:pt>
                <c:pt idx="12">
                  <c:v>0.24345354286455084</c:v>
                </c:pt>
                <c:pt idx="13">
                  <c:v>0.33370126631705133</c:v>
                </c:pt>
                <c:pt idx="14">
                  <c:v>0.30017342394171498</c:v>
                </c:pt>
                <c:pt idx="15">
                  <c:v>0.37515227381291572</c:v>
                </c:pt>
                <c:pt idx="16">
                  <c:v>0.40233582238502524</c:v>
                </c:pt>
                <c:pt idx="17">
                  <c:v>0.3819567472116383</c:v>
                </c:pt>
                <c:pt idx="18">
                  <c:v>0.44994298362934082</c:v>
                </c:pt>
                <c:pt idx="19">
                  <c:v>0.42361522596272505</c:v>
                </c:pt>
                <c:pt idx="20">
                  <c:v>0.45304666156838003</c:v>
                </c:pt>
                <c:pt idx="21">
                  <c:v>0.42670285067213165</c:v>
                </c:pt>
                <c:pt idx="22">
                  <c:v>0.58228108462053729</c:v>
                </c:pt>
                <c:pt idx="23">
                  <c:v>0.48784667248812752</c:v>
                </c:pt>
                <c:pt idx="24">
                  <c:v>0.56455569994724319</c:v>
                </c:pt>
                <c:pt idx="25">
                  <c:v>0.53500032743258508</c:v>
                </c:pt>
                <c:pt idx="26">
                  <c:v>0.529038256665325</c:v>
                </c:pt>
                <c:pt idx="27">
                  <c:v>0.56071269759830156</c:v>
                </c:pt>
                <c:pt idx="28">
                  <c:v>0.55742273208092463</c:v>
                </c:pt>
                <c:pt idx="29">
                  <c:v>0.60910836146219105</c:v>
                </c:pt>
                <c:pt idx="30">
                  <c:v>0.72860907737411729</c:v>
                </c:pt>
                <c:pt idx="31">
                  <c:v>0.76125682682776485</c:v>
                </c:pt>
                <c:pt idx="32">
                  <c:v>0.74272567435475112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9D-475D-89E7-71720F7EC71E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5 - EM beta'!$A$71:$A$103</c:f>
              <c:strCache>
                <c:ptCount val="33"/>
                <c:pt idx="0">
                  <c:v>Croatia</c:v>
                </c:pt>
                <c:pt idx="1">
                  <c:v>Hungary</c:v>
                </c:pt>
                <c:pt idx="2">
                  <c:v>Lithuania</c:v>
                </c:pt>
                <c:pt idx="3">
                  <c:v>Estonia</c:v>
                </c:pt>
                <c:pt idx="4">
                  <c:v>Romania</c:v>
                </c:pt>
                <c:pt idx="5">
                  <c:v>Poland</c:v>
                </c:pt>
                <c:pt idx="6">
                  <c:v>Kazakhstan</c:v>
                </c:pt>
                <c:pt idx="7">
                  <c:v>Uruguay</c:v>
                </c:pt>
                <c:pt idx="8">
                  <c:v>Venezuela, Rep. Bol.</c:v>
                </c:pt>
                <c:pt idx="9">
                  <c:v>Pakistan</c:v>
                </c:pt>
                <c:pt idx="10">
                  <c:v>Slovenia</c:v>
                </c:pt>
                <c:pt idx="11">
                  <c:v>Israel</c:v>
                </c:pt>
                <c:pt idx="12">
                  <c:v>Latvia</c:v>
                </c:pt>
                <c:pt idx="13">
                  <c:v>Bulgaria</c:v>
                </c:pt>
                <c:pt idx="14">
                  <c:v>Ukraine</c:v>
                </c:pt>
                <c:pt idx="15">
                  <c:v>Slovak Republic</c:v>
                </c:pt>
                <c:pt idx="16">
                  <c:v>Colombia</c:v>
                </c:pt>
                <c:pt idx="17">
                  <c:v>Argentina</c:v>
                </c:pt>
                <c:pt idx="18">
                  <c:v>Chile</c:v>
                </c:pt>
                <c:pt idx="19">
                  <c:v>India</c:v>
                </c:pt>
                <c:pt idx="20">
                  <c:v>Belarus</c:v>
                </c:pt>
                <c:pt idx="21">
                  <c:v>Philippines</c:v>
                </c:pt>
                <c:pt idx="22">
                  <c:v>Thailand</c:v>
                </c:pt>
                <c:pt idx="23">
                  <c:v>Czech Republic</c:v>
                </c:pt>
                <c:pt idx="24">
                  <c:v>Indonesia</c:v>
                </c:pt>
                <c:pt idx="25">
                  <c:v>Russian Federation</c:v>
                </c:pt>
                <c:pt idx="26">
                  <c:v>Turkey</c:v>
                </c:pt>
                <c:pt idx="27">
                  <c:v>South Africa</c:v>
                </c:pt>
                <c:pt idx="28">
                  <c:v>Mexico</c:v>
                </c:pt>
                <c:pt idx="29">
                  <c:v>Peru</c:v>
                </c:pt>
                <c:pt idx="30">
                  <c:v>Korea, Republic of</c:v>
                </c:pt>
                <c:pt idx="31">
                  <c:v>Brazil</c:v>
                </c:pt>
                <c:pt idx="32">
                  <c:v>China,P.R.: Mainland</c:v>
                </c:pt>
              </c:strCache>
            </c:strRef>
          </c:xVal>
          <c:yVal>
            <c:numRef>
              <c:f>'Figure 5 - EM beta'!$D$71:$D$103</c:f>
              <c:numCache>
                <c:formatCode>General</c:formatCode>
                <c:ptCount val="33"/>
                <c:pt idx="0">
                  <c:v>-0.52084125896462963</c:v>
                </c:pt>
                <c:pt idx="1">
                  <c:v>-0.42725912516707848</c:v>
                </c:pt>
                <c:pt idx="2">
                  <c:v>-0.37979290842779323</c:v>
                </c:pt>
                <c:pt idx="3">
                  <c:v>-0.3350276178076867</c:v>
                </c:pt>
                <c:pt idx="4">
                  <c:v>-0.31734549793753619</c:v>
                </c:pt>
                <c:pt idx="5">
                  <c:v>-0.3308726697915686</c:v>
                </c:pt>
                <c:pt idx="6">
                  <c:v>-0.26181190945923893</c:v>
                </c:pt>
                <c:pt idx="7">
                  <c:v>-0.2657493784494393</c:v>
                </c:pt>
                <c:pt idx="8">
                  <c:v>-0.26802093717019071</c:v>
                </c:pt>
                <c:pt idx="9">
                  <c:v>-0.2211829766657869</c:v>
                </c:pt>
                <c:pt idx="10">
                  <c:v>-0.17615292516673864</c:v>
                </c:pt>
                <c:pt idx="11">
                  <c:v>-0.21253060259186735</c:v>
                </c:pt>
                <c:pt idx="12">
                  <c:v>-0.17373002501001095</c:v>
                </c:pt>
                <c:pt idx="13">
                  <c:v>-0.12589211068753289</c:v>
                </c:pt>
                <c:pt idx="14">
                  <c:v>-3.1163501632783114E-2</c:v>
                </c:pt>
                <c:pt idx="15">
                  <c:v>-8.0241832562449211E-2</c:v>
                </c:pt>
                <c:pt idx="16">
                  <c:v>-8.3422457292042895E-2</c:v>
                </c:pt>
                <c:pt idx="17">
                  <c:v>-2.2315455810084594E-3</c:v>
                </c:pt>
                <c:pt idx="18">
                  <c:v>-5.749623037790233E-2</c:v>
                </c:pt>
                <c:pt idx="19">
                  <c:v>7.6138130972402962E-3</c:v>
                </c:pt>
                <c:pt idx="20">
                  <c:v>-7.8233435274968621E-3</c:v>
                </c:pt>
                <c:pt idx="21">
                  <c:v>1.6984371346157601E-2</c:v>
                </c:pt>
                <c:pt idx="22">
                  <c:v>6.6309558237331145E-2</c:v>
                </c:pt>
                <c:pt idx="23">
                  <c:v>0.14759053281180345</c:v>
                </c:pt>
                <c:pt idx="24">
                  <c:v>8.44235571123165E-2</c:v>
                </c:pt>
                <c:pt idx="25">
                  <c:v>0.10058551401545576</c:v>
                </c:pt>
                <c:pt idx="26">
                  <c:v>0.1372559620306455</c:v>
                </c:pt>
                <c:pt idx="27">
                  <c:v>0.1312998095019583</c:v>
                </c:pt>
                <c:pt idx="28">
                  <c:v>0.14420730137753168</c:v>
                </c:pt>
                <c:pt idx="29">
                  <c:v>0.15879024510911122</c:v>
                </c:pt>
                <c:pt idx="30">
                  <c:v>0.21856193875116398</c:v>
                </c:pt>
                <c:pt idx="31">
                  <c:v>0.28035457171193506</c:v>
                </c:pt>
                <c:pt idx="32">
                  <c:v>0.33404347456761257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89D-475D-89E7-71720F7EC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893960"/>
        <c:axId val="356894352"/>
      </c:scatterChart>
      <c:catAx>
        <c:axId val="35689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6894352"/>
        <c:crosses val="autoZero"/>
        <c:auto val="1"/>
        <c:lblAlgn val="ctr"/>
        <c:lblOffset val="100"/>
        <c:noMultiLvlLbl val="0"/>
      </c:catAx>
      <c:valAx>
        <c:axId val="35689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6893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82565585098963E-2"/>
          <c:y val="1.8587845853390378E-2"/>
          <c:w val="0.94286089973999021"/>
          <c:h val="0.8787683236742353"/>
        </c:manualLayout>
      </c:layout>
      <c:lineChart>
        <c:grouping val="standard"/>
        <c:varyColors val="0"/>
        <c:ser>
          <c:idx val="0"/>
          <c:order val="0"/>
          <c:tx>
            <c:v>AC (Median)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EM_med!$A$2:$A$61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AC_med!$B$2:$B$61</c:f>
              <c:numCache>
                <c:formatCode>General</c:formatCode>
                <c:ptCount val="60"/>
                <c:pt idx="0">
                  <c:v>5.1592340469360352</c:v>
                </c:pt>
                <c:pt idx="1">
                  <c:v>2.0043375492095947</c:v>
                </c:pt>
                <c:pt idx="2">
                  <c:v>2.1862051486968994</c:v>
                </c:pt>
                <c:pt idx="3">
                  <c:v>2.9471640586853027</c:v>
                </c:pt>
                <c:pt idx="4">
                  <c:v>4.0142226219177246</c:v>
                </c:pt>
                <c:pt idx="5">
                  <c:v>2.4075057506561279</c:v>
                </c:pt>
                <c:pt idx="6">
                  <c:v>2.2252857685089111</c:v>
                </c:pt>
                <c:pt idx="7">
                  <c:v>2.1036601066589355</c:v>
                </c:pt>
                <c:pt idx="8">
                  <c:v>4.6336407661437988</c:v>
                </c:pt>
                <c:pt idx="9">
                  <c:v>4.0196771621704102</c:v>
                </c:pt>
                <c:pt idx="10">
                  <c:v>1.1653028726577759</c:v>
                </c:pt>
                <c:pt idx="11">
                  <c:v>2.6385750770568848</c:v>
                </c:pt>
                <c:pt idx="12">
                  <c:v>4.0774664878845215</c:v>
                </c:pt>
                <c:pt idx="13">
                  <c:v>4.4014477729797363</c:v>
                </c:pt>
                <c:pt idx="14">
                  <c:v>2.2166404724121094</c:v>
                </c:pt>
                <c:pt idx="15">
                  <c:v>2.0218319892883301</c:v>
                </c:pt>
                <c:pt idx="16">
                  <c:v>5.688502311706543</c:v>
                </c:pt>
                <c:pt idx="17">
                  <c:v>4.7701272964477539</c:v>
                </c:pt>
                <c:pt idx="18">
                  <c:v>3.8520140647888184</c:v>
                </c:pt>
                <c:pt idx="19">
                  <c:v>2.3475100994110107</c:v>
                </c:pt>
                <c:pt idx="20">
                  <c:v>9.536585807800293</c:v>
                </c:pt>
                <c:pt idx="21">
                  <c:v>3.8092353343963623</c:v>
                </c:pt>
                <c:pt idx="22">
                  <c:v>4.9136524200439453</c:v>
                </c:pt>
                <c:pt idx="23">
                  <c:v>4.9306163787841797</c:v>
                </c:pt>
                <c:pt idx="24">
                  <c:v>9.696782112121582</c:v>
                </c:pt>
                <c:pt idx="25">
                  <c:v>5.3402705192565918</c:v>
                </c:pt>
                <c:pt idx="26">
                  <c:v>4.092597484588623</c:v>
                </c:pt>
                <c:pt idx="27">
                  <c:v>4.7051749229431152</c:v>
                </c:pt>
                <c:pt idx="28">
                  <c:v>4.7860956192016602</c:v>
                </c:pt>
                <c:pt idx="29">
                  <c:v>3.8748335838317871</c:v>
                </c:pt>
                <c:pt idx="30">
                  <c:v>1.7518520355224609</c:v>
                </c:pt>
                <c:pt idx="31">
                  <c:v>-1.8891744613647461</c:v>
                </c:pt>
                <c:pt idx="32">
                  <c:v>0.6177477240562439</c:v>
                </c:pt>
                <c:pt idx="33">
                  <c:v>1.563913106918335</c:v>
                </c:pt>
                <c:pt idx="34">
                  <c:v>2.4204866886138916</c:v>
                </c:pt>
                <c:pt idx="35">
                  <c:v>-1.078169584274292</c:v>
                </c:pt>
                <c:pt idx="36">
                  <c:v>3.1491889953613281</c:v>
                </c:pt>
                <c:pt idx="37">
                  <c:v>2.6437375545501709</c:v>
                </c:pt>
                <c:pt idx="38">
                  <c:v>1.556409478187561</c:v>
                </c:pt>
                <c:pt idx="39">
                  <c:v>1.3940761089324951</c:v>
                </c:pt>
                <c:pt idx="40">
                  <c:v>2.6108641624450684</c:v>
                </c:pt>
                <c:pt idx="41">
                  <c:v>1.8388793468475342</c:v>
                </c:pt>
                <c:pt idx="42">
                  <c:v>3.815098762512207</c:v>
                </c:pt>
                <c:pt idx="43">
                  <c:v>-1.3797436952590942</c:v>
                </c:pt>
                <c:pt idx="44">
                  <c:v>2.7234876155853271</c:v>
                </c:pt>
                <c:pt idx="45">
                  <c:v>1.0327649116516113</c:v>
                </c:pt>
                <c:pt idx="46">
                  <c:v>-0.16414879262447357</c:v>
                </c:pt>
                <c:pt idx="47">
                  <c:v>-0.71632272005081177</c:v>
                </c:pt>
                <c:pt idx="48">
                  <c:v>0.63237988948822021</c:v>
                </c:pt>
                <c:pt idx="49">
                  <c:v>-0.37884867191314697</c:v>
                </c:pt>
                <c:pt idx="50">
                  <c:v>0.32145452499389648</c:v>
                </c:pt>
                <c:pt idx="51">
                  <c:v>1.3348534107208252</c:v>
                </c:pt>
                <c:pt idx="52">
                  <c:v>1.6358597278594971</c:v>
                </c:pt>
                <c:pt idx="53">
                  <c:v>2.1655464172363281</c:v>
                </c:pt>
                <c:pt idx="54">
                  <c:v>1.5386291742324829</c:v>
                </c:pt>
                <c:pt idx="55">
                  <c:v>0.27854588627815247</c:v>
                </c:pt>
                <c:pt idx="56">
                  <c:v>4.9516944885253906</c:v>
                </c:pt>
                <c:pt idx="57">
                  <c:v>0.91398590803146362</c:v>
                </c:pt>
                <c:pt idx="58">
                  <c:v>0.17443652451038361</c:v>
                </c:pt>
                <c:pt idx="59">
                  <c:v>-0.89379608631134033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DB-4E3D-B755-5AAA773AF42E}"/>
            </c:ext>
          </c:extLst>
        </c:ser>
        <c:ser>
          <c:idx val="1"/>
          <c:order val="1"/>
          <c:tx>
            <c:v>AC (25 pct)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EM_med!$A$2:$A$61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AC_med!$C$2:$C$61</c:f>
              <c:numCache>
                <c:formatCode>General</c:formatCode>
                <c:ptCount val="60"/>
                <c:pt idx="0">
                  <c:v>3.249481201171875</c:v>
                </c:pt>
                <c:pt idx="1">
                  <c:v>0.43375122547149658</c:v>
                </c:pt>
                <c:pt idx="2">
                  <c:v>0.26217830181121826</c:v>
                </c:pt>
                <c:pt idx="3">
                  <c:v>0.81361848115921021</c:v>
                </c:pt>
                <c:pt idx="4">
                  <c:v>2.6849493980407715</c:v>
                </c:pt>
                <c:pt idx="5">
                  <c:v>1.080700159072876</c:v>
                </c:pt>
                <c:pt idx="6">
                  <c:v>0.7601352334022522</c:v>
                </c:pt>
                <c:pt idx="7">
                  <c:v>0.85313951969146729</c:v>
                </c:pt>
                <c:pt idx="8">
                  <c:v>2.2178573608398437</c:v>
                </c:pt>
                <c:pt idx="9">
                  <c:v>2.4742887020111084</c:v>
                </c:pt>
                <c:pt idx="10">
                  <c:v>-0.23054839670658112</c:v>
                </c:pt>
                <c:pt idx="11">
                  <c:v>1.8462378978729248</c:v>
                </c:pt>
                <c:pt idx="12">
                  <c:v>3.102975606918335</c:v>
                </c:pt>
                <c:pt idx="13">
                  <c:v>2.1603162288665771</c:v>
                </c:pt>
                <c:pt idx="14">
                  <c:v>0.77736830711364746</c:v>
                </c:pt>
                <c:pt idx="15">
                  <c:v>1.1109822988510132</c:v>
                </c:pt>
                <c:pt idx="16">
                  <c:v>2.3821680545806885</c:v>
                </c:pt>
                <c:pt idx="17">
                  <c:v>2.4670407772064209</c:v>
                </c:pt>
                <c:pt idx="18">
                  <c:v>2.6021749973297119</c:v>
                </c:pt>
                <c:pt idx="19">
                  <c:v>0.80732482671737671</c:v>
                </c:pt>
                <c:pt idx="20">
                  <c:v>4.5684456825256348</c:v>
                </c:pt>
                <c:pt idx="21">
                  <c:v>1.768740177154541</c:v>
                </c:pt>
                <c:pt idx="22">
                  <c:v>2.2055339813232422</c:v>
                </c:pt>
                <c:pt idx="23">
                  <c:v>2.8025918006896973</c:v>
                </c:pt>
                <c:pt idx="24">
                  <c:v>4.9762415885925293</c:v>
                </c:pt>
                <c:pt idx="25">
                  <c:v>2.9803102016448975</c:v>
                </c:pt>
                <c:pt idx="26">
                  <c:v>1.9273873567581177</c:v>
                </c:pt>
                <c:pt idx="27">
                  <c:v>2.3408794403076172</c:v>
                </c:pt>
                <c:pt idx="28">
                  <c:v>3.0812630653381348</c:v>
                </c:pt>
                <c:pt idx="29">
                  <c:v>0.38853159546852112</c:v>
                </c:pt>
                <c:pt idx="30">
                  <c:v>0.60751545429229736</c:v>
                </c:pt>
                <c:pt idx="31">
                  <c:v>-5.8701186180114746</c:v>
                </c:pt>
                <c:pt idx="32">
                  <c:v>-1.7756187915802002</c:v>
                </c:pt>
                <c:pt idx="33">
                  <c:v>0.69505929946899414</c:v>
                </c:pt>
                <c:pt idx="34">
                  <c:v>-0.32433542609214783</c:v>
                </c:pt>
                <c:pt idx="35">
                  <c:v>-2.3415522575378418</c:v>
                </c:pt>
                <c:pt idx="36">
                  <c:v>2.2640736103057861</c:v>
                </c:pt>
                <c:pt idx="37">
                  <c:v>1.303072452545166</c:v>
                </c:pt>
                <c:pt idx="38">
                  <c:v>-2.1318676471710205</c:v>
                </c:pt>
                <c:pt idx="39">
                  <c:v>-4.374079704284668</c:v>
                </c:pt>
                <c:pt idx="40">
                  <c:v>0.26424896717071533</c:v>
                </c:pt>
                <c:pt idx="41">
                  <c:v>4.877617210149765E-2</c:v>
                </c:pt>
                <c:pt idx="42">
                  <c:v>1.6096785068511963</c:v>
                </c:pt>
                <c:pt idx="43">
                  <c:v>-4.5875616073608398</c:v>
                </c:pt>
                <c:pt idx="44">
                  <c:v>1.2806614637374878</c:v>
                </c:pt>
                <c:pt idx="45">
                  <c:v>-1.0144495964050293</c:v>
                </c:pt>
                <c:pt idx="46">
                  <c:v>-2.0156073570251465</c:v>
                </c:pt>
                <c:pt idx="47">
                  <c:v>-4.2981200218200684</c:v>
                </c:pt>
                <c:pt idx="48">
                  <c:v>-3.748646005988121E-2</c:v>
                </c:pt>
                <c:pt idx="49">
                  <c:v>-1.2468280792236328</c:v>
                </c:pt>
                <c:pt idx="50">
                  <c:v>-3.0360622406005859</c:v>
                </c:pt>
                <c:pt idx="51">
                  <c:v>-2.5115599632263184</c:v>
                </c:pt>
                <c:pt idx="52">
                  <c:v>0.51864486932754517</c:v>
                </c:pt>
                <c:pt idx="53">
                  <c:v>1.1748635768890381</c:v>
                </c:pt>
                <c:pt idx="54">
                  <c:v>0.54627430438995361</c:v>
                </c:pt>
                <c:pt idx="55">
                  <c:v>-2.051469087600708</c:v>
                </c:pt>
                <c:pt idx="56">
                  <c:v>2.7546603679656982</c:v>
                </c:pt>
                <c:pt idx="57">
                  <c:v>-1.282271146774292</c:v>
                </c:pt>
                <c:pt idx="58">
                  <c:v>-1.0614922046661377</c:v>
                </c:pt>
                <c:pt idx="59">
                  <c:v>-6.0415678024291992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8DB-4E3D-B755-5AAA773AF42E}"/>
            </c:ext>
          </c:extLst>
        </c:ser>
        <c:ser>
          <c:idx val="2"/>
          <c:order val="2"/>
          <c:tx>
            <c:v>AC (75 pct)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EM_med!$A$2:$A$61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AC_med!$D$2:$D$61</c:f>
              <c:numCache>
                <c:formatCode>General</c:formatCode>
                <c:ptCount val="60"/>
                <c:pt idx="0">
                  <c:v>8.9182090759277344</c:v>
                </c:pt>
                <c:pt idx="1">
                  <c:v>3.4985072612762451</c:v>
                </c:pt>
                <c:pt idx="2">
                  <c:v>3.2672183513641357</c:v>
                </c:pt>
                <c:pt idx="3">
                  <c:v>6.0247020721435547</c:v>
                </c:pt>
                <c:pt idx="4">
                  <c:v>5.8862786293029785</c:v>
                </c:pt>
                <c:pt idx="5">
                  <c:v>3.5498573780059814</c:v>
                </c:pt>
                <c:pt idx="6">
                  <c:v>3.4761619567871094</c:v>
                </c:pt>
                <c:pt idx="7">
                  <c:v>4.8265447616577148</c:v>
                </c:pt>
                <c:pt idx="8">
                  <c:v>5.1117997169494629</c:v>
                </c:pt>
                <c:pt idx="9">
                  <c:v>5.3706974983215332</c:v>
                </c:pt>
                <c:pt idx="10">
                  <c:v>2.7113921642303467</c:v>
                </c:pt>
                <c:pt idx="11">
                  <c:v>4.2690219879150391</c:v>
                </c:pt>
                <c:pt idx="12">
                  <c:v>10.213683128356934</c:v>
                </c:pt>
                <c:pt idx="13">
                  <c:v>6.2639265060424805</c:v>
                </c:pt>
                <c:pt idx="14">
                  <c:v>5.9174466133117676</c:v>
                </c:pt>
                <c:pt idx="15">
                  <c:v>5.5554599761962891</c:v>
                </c:pt>
                <c:pt idx="16">
                  <c:v>12.194088935852051</c:v>
                </c:pt>
                <c:pt idx="17">
                  <c:v>7.0672154426574707</c:v>
                </c:pt>
                <c:pt idx="18">
                  <c:v>7.0726127624511719</c:v>
                </c:pt>
                <c:pt idx="19">
                  <c:v>6.1824231147766113</c:v>
                </c:pt>
                <c:pt idx="20">
                  <c:v>16.124179840087891</c:v>
                </c:pt>
                <c:pt idx="21">
                  <c:v>5.7168831825256348</c:v>
                </c:pt>
                <c:pt idx="22">
                  <c:v>7.0487813949584961</c:v>
                </c:pt>
                <c:pt idx="23">
                  <c:v>8.6732683181762695</c:v>
                </c:pt>
                <c:pt idx="24">
                  <c:v>18.064708709716797</c:v>
                </c:pt>
                <c:pt idx="25">
                  <c:v>8.3225250244140625</c:v>
                </c:pt>
                <c:pt idx="26">
                  <c:v>6.1977267265319824</c:v>
                </c:pt>
                <c:pt idx="27">
                  <c:v>7.01861572265625</c:v>
                </c:pt>
                <c:pt idx="28">
                  <c:v>7.4274601936340332</c:v>
                </c:pt>
                <c:pt idx="29">
                  <c:v>8.0857563018798828</c:v>
                </c:pt>
                <c:pt idx="30">
                  <c:v>3.3881149291992187</c:v>
                </c:pt>
                <c:pt idx="31">
                  <c:v>1.0860140323638916</c:v>
                </c:pt>
                <c:pt idx="32">
                  <c:v>4.4152288436889648</c:v>
                </c:pt>
                <c:pt idx="33">
                  <c:v>3.4168202877044678</c:v>
                </c:pt>
                <c:pt idx="34">
                  <c:v>3.610795259475708</c:v>
                </c:pt>
                <c:pt idx="35">
                  <c:v>2.5617706775665283</c:v>
                </c:pt>
                <c:pt idx="36">
                  <c:v>5.7701282501220703</c:v>
                </c:pt>
                <c:pt idx="37">
                  <c:v>4.8937234878540039</c:v>
                </c:pt>
                <c:pt idx="38">
                  <c:v>3.1998965740203857</c:v>
                </c:pt>
                <c:pt idx="39">
                  <c:v>2.5281422138214111</c:v>
                </c:pt>
                <c:pt idx="40">
                  <c:v>5.293095588684082</c:v>
                </c:pt>
                <c:pt idx="41">
                  <c:v>3.1617133617401123</c:v>
                </c:pt>
                <c:pt idx="42">
                  <c:v>6.9507694244384766</c:v>
                </c:pt>
                <c:pt idx="43">
                  <c:v>0.35174122452735901</c:v>
                </c:pt>
                <c:pt idx="44">
                  <c:v>5.9365739822387695</c:v>
                </c:pt>
                <c:pt idx="45">
                  <c:v>2.5063157081604004</c:v>
                </c:pt>
                <c:pt idx="46">
                  <c:v>2.8071632385253906</c:v>
                </c:pt>
                <c:pt idx="47">
                  <c:v>1.5213766098022461</c:v>
                </c:pt>
                <c:pt idx="48">
                  <c:v>1.6182806491851807</c:v>
                </c:pt>
                <c:pt idx="49">
                  <c:v>1.384607195854187</c:v>
                </c:pt>
                <c:pt idx="50">
                  <c:v>1.8929568529129028</c:v>
                </c:pt>
                <c:pt idx="51">
                  <c:v>2.4021353721618652</c:v>
                </c:pt>
                <c:pt idx="52">
                  <c:v>4.0422639846801758</c:v>
                </c:pt>
                <c:pt idx="53">
                  <c:v>3.3200809955596924</c:v>
                </c:pt>
                <c:pt idx="54">
                  <c:v>1.9943513870239258</c:v>
                </c:pt>
                <c:pt idx="55">
                  <c:v>1.687530517578125</c:v>
                </c:pt>
                <c:pt idx="56">
                  <c:v>8.9970760345458984</c:v>
                </c:pt>
                <c:pt idx="57">
                  <c:v>2.4574451446533203</c:v>
                </c:pt>
                <c:pt idx="58">
                  <c:v>2.2956075668334961</c:v>
                </c:pt>
                <c:pt idx="59">
                  <c:v>1.2014905214309692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8DB-4E3D-B755-5AAA773AF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536904"/>
        <c:axId val="353142400"/>
      </c:lineChart>
      <c:lineChart>
        <c:grouping val="standard"/>
        <c:varyColors val="0"/>
        <c:ser>
          <c:idx val="3"/>
          <c:order val="3"/>
          <c:tx>
            <c:v>EM (Median, RHS)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EM_med!$A$2:$A$61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EM_med!$B$2:$B$61</c:f>
              <c:numCache>
                <c:formatCode>General</c:formatCode>
                <c:ptCount val="60"/>
                <c:pt idx="0">
                  <c:v>0.94027417898178101</c:v>
                </c:pt>
                <c:pt idx="1">
                  <c:v>0.82945924997329712</c:v>
                </c:pt>
                <c:pt idx="2">
                  <c:v>0.72878283262252808</c:v>
                </c:pt>
                <c:pt idx="3">
                  <c:v>1.6334906816482544</c:v>
                </c:pt>
                <c:pt idx="4">
                  <c:v>0.60157495737075806</c:v>
                </c:pt>
                <c:pt idx="5">
                  <c:v>0.98817801475524902</c:v>
                </c:pt>
                <c:pt idx="6">
                  <c:v>0.66655784845352173</c:v>
                </c:pt>
                <c:pt idx="7">
                  <c:v>1.2704149484634399</c:v>
                </c:pt>
                <c:pt idx="8">
                  <c:v>1.1520752906799316</c:v>
                </c:pt>
                <c:pt idx="9">
                  <c:v>1.0450500249862671</c:v>
                </c:pt>
                <c:pt idx="10">
                  <c:v>0.95999717712402344</c:v>
                </c:pt>
                <c:pt idx="11">
                  <c:v>1.6315368413925171</c:v>
                </c:pt>
                <c:pt idx="12">
                  <c:v>1.4099330902099609</c:v>
                </c:pt>
                <c:pt idx="13">
                  <c:v>1.5931336879730225</c:v>
                </c:pt>
                <c:pt idx="14">
                  <c:v>1.1808187961578369</c:v>
                </c:pt>
                <c:pt idx="15">
                  <c:v>1.521618127822876</c:v>
                </c:pt>
                <c:pt idx="16">
                  <c:v>1.7791398763656616</c:v>
                </c:pt>
                <c:pt idx="17">
                  <c:v>2.1558816432952881</c:v>
                </c:pt>
                <c:pt idx="18">
                  <c:v>1.6698218584060669</c:v>
                </c:pt>
                <c:pt idx="19">
                  <c:v>2.2164182662963867</c:v>
                </c:pt>
                <c:pt idx="20">
                  <c:v>2.5778677463531494</c:v>
                </c:pt>
                <c:pt idx="21">
                  <c:v>1.9607707262039185</c:v>
                </c:pt>
                <c:pt idx="22">
                  <c:v>1.8037868738174438</c:v>
                </c:pt>
                <c:pt idx="23">
                  <c:v>2.6514782905578613</c:v>
                </c:pt>
                <c:pt idx="24">
                  <c:v>2.6847004890441895</c:v>
                </c:pt>
                <c:pt idx="25">
                  <c:v>3.6934099197387695</c:v>
                </c:pt>
                <c:pt idx="26">
                  <c:v>2.2546966075897217</c:v>
                </c:pt>
                <c:pt idx="27">
                  <c:v>2.5188424587249756</c:v>
                </c:pt>
                <c:pt idx="28">
                  <c:v>2.4231014251708984</c:v>
                </c:pt>
                <c:pt idx="29">
                  <c:v>2.3895165920257568</c:v>
                </c:pt>
                <c:pt idx="30">
                  <c:v>1.4869047403335571</c:v>
                </c:pt>
                <c:pt idx="31">
                  <c:v>-0.1392969936132431</c:v>
                </c:pt>
                <c:pt idx="32">
                  <c:v>0.34989571571350098</c:v>
                </c:pt>
                <c:pt idx="33">
                  <c:v>1.0047379732131958</c:v>
                </c:pt>
                <c:pt idx="34">
                  <c:v>2.3767681121826172</c:v>
                </c:pt>
                <c:pt idx="35">
                  <c:v>1.2916162014007568</c:v>
                </c:pt>
                <c:pt idx="36">
                  <c:v>1.470777153968811</c:v>
                </c:pt>
                <c:pt idx="37">
                  <c:v>1.4117155075073242</c:v>
                </c:pt>
                <c:pt idx="38">
                  <c:v>2.0317697525024414</c:v>
                </c:pt>
                <c:pt idx="39">
                  <c:v>1.97084641456604</c:v>
                </c:pt>
                <c:pt idx="40">
                  <c:v>1.90717613697052</c:v>
                </c:pt>
                <c:pt idx="41">
                  <c:v>1.9693795442581177</c:v>
                </c:pt>
                <c:pt idx="42">
                  <c:v>1.2193487882614136</c:v>
                </c:pt>
                <c:pt idx="43">
                  <c:v>0.90945339202880859</c:v>
                </c:pt>
                <c:pt idx="44">
                  <c:v>1.5378085374832153</c:v>
                </c:pt>
                <c:pt idx="45">
                  <c:v>1.1319317817687988</c:v>
                </c:pt>
                <c:pt idx="46">
                  <c:v>1.2676689624786377</c:v>
                </c:pt>
                <c:pt idx="47">
                  <c:v>1.9322192668914795</c:v>
                </c:pt>
                <c:pt idx="48">
                  <c:v>1.271274209022522</c:v>
                </c:pt>
                <c:pt idx="49">
                  <c:v>0.80922472476959229</c:v>
                </c:pt>
                <c:pt idx="50">
                  <c:v>0.7840607762336731</c:v>
                </c:pt>
                <c:pt idx="51">
                  <c:v>1.524554967880249</c:v>
                </c:pt>
                <c:pt idx="52">
                  <c:v>1.388677716255188</c:v>
                </c:pt>
                <c:pt idx="53">
                  <c:v>1.5103341341018677</c:v>
                </c:pt>
                <c:pt idx="54">
                  <c:v>1.2619127035140991</c:v>
                </c:pt>
                <c:pt idx="55">
                  <c:v>0.93023061752319336</c:v>
                </c:pt>
                <c:pt idx="56">
                  <c:v>1.2328591346740723</c:v>
                </c:pt>
                <c:pt idx="57">
                  <c:v>0.41075336933135986</c:v>
                </c:pt>
                <c:pt idx="58">
                  <c:v>0.61850243806838989</c:v>
                </c:pt>
                <c:pt idx="59">
                  <c:v>0.24879039824008942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8DB-4E3D-B755-5AAA773AF42E}"/>
            </c:ext>
          </c:extLst>
        </c:ser>
        <c:ser>
          <c:idx val="4"/>
          <c:order val="4"/>
          <c:tx>
            <c:v>EM (25 pct, RHS)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EM_med!$A$2:$A$61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EM_med!$C$2:$C$61</c:f>
              <c:numCache>
                <c:formatCode>General</c:formatCode>
                <c:ptCount val="60"/>
                <c:pt idx="0">
                  <c:v>-0.12990771234035492</c:v>
                </c:pt>
                <c:pt idx="1">
                  <c:v>0.28862026333808899</c:v>
                </c:pt>
                <c:pt idx="2">
                  <c:v>-0.14838188886642456</c:v>
                </c:pt>
                <c:pt idx="3">
                  <c:v>0.46357861161231995</c:v>
                </c:pt>
                <c:pt idx="4">
                  <c:v>-5.7185092009603977E-3</c:v>
                </c:pt>
                <c:pt idx="5">
                  <c:v>0.24795748293399811</c:v>
                </c:pt>
                <c:pt idx="6">
                  <c:v>5.8827340602874756E-2</c:v>
                </c:pt>
                <c:pt idx="7">
                  <c:v>0.37833622097969055</c:v>
                </c:pt>
                <c:pt idx="8">
                  <c:v>0.13883493840694427</c:v>
                </c:pt>
                <c:pt idx="9">
                  <c:v>0.49557021260261536</c:v>
                </c:pt>
                <c:pt idx="10">
                  <c:v>-0.19119417667388916</c:v>
                </c:pt>
                <c:pt idx="11">
                  <c:v>0.68083524703979492</c:v>
                </c:pt>
                <c:pt idx="12">
                  <c:v>0.49627560377120972</c:v>
                </c:pt>
                <c:pt idx="13">
                  <c:v>0.69892752170562744</c:v>
                </c:pt>
                <c:pt idx="14">
                  <c:v>0.46026071906089783</c:v>
                </c:pt>
                <c:pt idx="15">
                  <c:v>0.88192945718765259</c:v>
                </c:pt>
                <c:pt idx="16">
                  <c:v>1.1603180170059204</c:v>
                </c:pt>
                <c:pt idx="17">
                  <c:v>0.68293052911758423</c:v>
                </c:pt>
                <c:pt idx="18">
                  <c:v>0.57507979869842529</c:v>
                </c:pt>
                <c:pt idx="19">
                  <c:v>1.0459021329879761</c:v>
                </c:pt>
                <c:pt idx="20">
                  <c:v>1.2438775300979614</c:v>
                </c:pt>
                <c:pt idx="21">
                  <c:v>1.163049578666687</c:v>
                </c:pt>
                <c:pt idx="22">
                  <c:v>0.89956647157669067</c:v>
                </c:pt>
                <c:pt idx="23">
                  <c:v>0.99763327836990356</c:v>
                </c:pt>
                <c:pt idx="24">
                  <c:v>1.9429925680160522</c:v>
                </c:pt>
                <c:pt idx="25">
                  <c:v>2.4662284851074219</c:v>
                </c:pt>
                <c:pt idx="26">
                  <c:v>1.432421088218689</c:v>
                </c:pt>
                <c:pt idx="27">
                  <c:v>1.4821946620941162</c:v>
                </c:pt>
                <c:pt idx="28">
                  <c:v>1.3824619054794312</c:v>
                </c:pt>
                <c:pt idx="29">
                  <c:v>1.1317179203033447</c:v>
                </c:pt>
                <c:pt idx="30">
                  <c:v>0.68430459499359131</c:v>
                </c:pt>
                <c:pt idx="31">
                  <c:v>-1.6243244409561157</c:v>
                </c:pt>
                <c:pt idx="32">
                  <c:v>-0.75415581464767456</c:v>
                </c:pt>
                <c:pt idx="33">
                  <c:v>0.46470725536346436</c:v>
                </c:pt>
                <c:pt idx="34">
                  <c:v>1.0972664356231689</c:v>
                </c:pt>
                <c:pt idx="35">
                  <c:v>0.4477497935295105</c:v>
                </c:pt>
                <c:pt idx="36">
                  <c:v>0.37207135558128357</c:v>
                </c:pt>
                <c:pt idx="37">
                  <c:v>0.72243183851242065</c:v>
                </c:pt>
                <c:pt idx="38">
                  <c:v>1.2021647691726685</c:v>
                </c:pt>
                <c:pt idx="39">
                  <c:v>0.48897320032119751</c:v>
                </c:pt>
                <c:pt idx="40">
                  <c:v>0.91872525215148926</c:v>
                </c:pt>
                <c:pt idx="41">
                  <c:v>1.5562679767608643</c:v>
                </c:pt>
                <c:pt idx="42">
                  <c:v>0.10532919317483902</c:v>
                </c:pt>
                <c:pt idx="43">
                  <c:v>2.0037055015563965E-2</c:v>
                </c:pt>
                <c:pt idx="44">
                  <c:v>0.96077746152877808</c:v>
                </c:pt>
                <c:pt idx="45">
                  <c:v>0.21454338729381561</c:v>
                </c:pt>
                <c:pt idx="46">
                  <c:v>0.18701815605163574</c:v>
                </c:pt>
                <c:pt idx="47">
                  <c:v>0.95468711853027344</c:v>
                </c:pt>
                <c:pt idx="48">
                  <c:v>0.55843782424926758</c:v>
                </c:pt>
                <c:pt idx="49">
                  <c:v>0.11220288276672363</c:v>
                </c:pt>
                <c:pt idx="50">
                  <c:v>0.16866691410541534</c:v>
                </c:pt>
                <c:pt idx="51">
                  <c:v>0.51352798938751221</c:v>
                </c:pt>
                <c:pt idx="52">
                  <c:v>0.45126459002494812</c:v>
                </c:pt>
                <c:pt idx="53">
                  <c:v>0.62792819738388062</c:v>
                </c:pt>
                <c:pt idx="54">
                  <c:v>0.31834033131599426</c:v>
                </c:pt>
                <c:pt idx="55">
                  <c:v>6.3469976186752319E-2</c:v>
                </c:pt>
                <c:pt idx="56">
                  <c:v>0.19512355327606201</c:v>
                </c:pt>
                <c:pt idx="57">
                  <c:v>-0.28278428316116333</c:v>
                </c:pt>
                <c:pt idx="58">
                  <c:v>-0.52171522378921509</c:v>
                </c:pt>
                <c:pt idx="59">
                  <c:v>-0.80808264017105103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8DB-4E3D-B755-5AAA773AF42E}"/>
            </c:ext>
          </c:extLst>
        </c:ser>
        <c:ser>
          <c:idx val="5"/>
          <c:order val="5"/>
          <c:tx>
            <c:v>EM (75 pct, RHS)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EM_med!$A$2:$A$61</c:f>
              <c:numCache>
                <c:formatCode>[$-409]mmm\-yy;@</c:formatCode>
                <c:ptCount val="60"/>
                <c:pt idx="0">
                  <c:v>36892</c:v>
                </c:pt>
                <c:pt idx="1">
                  <c:v>36982</c:v>
                </c:pt>
                <c:pt idx="2">
                  <c:v>37073</c:v>
                </c:pt>
                <c:pt idx="3">
                  <c:v>37165</c:v>
                </c:pt>
                <c:pt idx="4">
                  <c:v>37257</c:v>
                </c:pt>
                <c:pt idx="5">
                  <c:v>37347</c:v>
                </c:pt>
                <c:pt idx="6">
                  <c:v>37438</c:v>
                </c:pt>
                <c:pt idx="7">
                  <c:v>37530</c:v>
                </c:pt>
                <c:pt idx="8">
                  <c:v>37622</c:v>
                </c:pt>
                <c:pt idx="9">
                  <c:v>37712</c:v>
                </c:pt>
                <c:pt idx="10">
                  <c:v>37803</c:v>
                </c:pt>
                <c:pt idx="11">
                  <c:v>37895</c:v>
                </c:pt>
                <c:pt idx="12">
                  <c:v>37987</c:v>
                </c:pt>
                <c:pt idx="13">
                  <c:v>38078</c:v>
                </c:pt>
                <c:pt idx="14">
                  <c:v>38169</c:v>
                </c:pt>
                <c:pt idx="15">
                  <c:v>38261</c:v>
                </c:pt>
                <c:pt idx="16">
                  <c:v>38353</c:v>
                </c:pt>
                <c:pt idx="17">
                  <c:v>38443</c:v>
                </c:pt>
                <c:pt idx="18">
                  <c:v>38534</c:v>
                </c:pt>
                <c:pt idx="19">
                  <c:v>38626</c:v>
                </c:pt>
                <c:pt idx="20">
                  <c:v>38718</c:v>
                </c:pt>
                <c:pt idx="21">
                  <c:v>38808</c:v>
                </c:pt>
                <c:pt idx="22">
                  <c:v>38899</c:v>
                </c:pt>
                <c:pt idx="23">
                  <c:v>38991</c:v>
                </c:pt>
                <c:pt idx="24">
                  <c:v>39083</c:v>
                </c:pt>
                <c:pt idx="25">
                  <c:v>39173</c:v>
                </c:pt>
                <c:pt idx="26">
                  <c:v>39264</c:v>
                </c:pt>
                <c:pt idx="27">
                  <c:v>39356</c:v>
                </c:pt>
                <c:pt idx="28">
                  <c:v>39448</c:v>
                </c:pt>
                <c:pt idx="29">
                  <c:v>39539</c:v>
                </c:pt>
                <c:pt idx="30">
                  <c:v>39630</c:v>
                </c:pt>
                <c:pt idx="31">
                  <c:v>39722</c:v>
                </c:pt>
                <c:pt idx="32">
                  <c:v>39814</c:v>
                </c:pt>
                <c:pt idx="33">
                  <c:v>39904</c:v>
                </c:pt>
                <c:pt idx="34">
                  <c:v>39995</c:v>
                </c:pt>
                <c:pt idx="35">
                  <c:v>40087</c:v>
                </c:pt>
                <c:pt idx="36">
                  <c:v>40179</c:v>
                </c:pt>
                <c:pt idx="37">
                  <c:v>40269</c:v>
                </c:pt>
                <c:pt idx="38">
                  <c:v>40360</c:v>
                </c:pt>
                <c:pt idx="39">
                  <c:v>40452</c:v>
                </c:pt>
                <c:pt idx="40">
                  <c:v>40544</c:v>
                </c:pt>
                <c:pt idx="41">
                  <c:v>40634</c:v>
                </c:pt>
                <c:pt idx="42">
                  <c:v>40725</c:v>
                </c:pt>
                <c:pt idx="43">
                  <c:v>40817</c:v>
                </c:pt>
                <c:pt idx="44">
                  <c:v>40909</c:v>
                </c:pt>
                <c:pt idx="45">
                  <c:v>41000</c:v>
                </c:pt>
                <c:pt idx="46">
                  <c:v>41091</c:v>
                </c:pt>
                <c:pt idx="47">
                  <c:v>41183</c:v>
                </c:pt>
                <c:pt idx="48">
                  <c:v>41275</c:v>
                </c:pt>
                <c:pt idx="49">
                  <c:v>41365</c:v>
                </c:pt>
                <c:pt idx="50">
                  <c:v>41456</c:v>
                </c:pt>
                <c:pt idx="51">
                  <c:v>41548</c:v>
                </c:pt>
                <c:pt idx="52">
                  <c:v>41640</c:v>
                </c:pt>
                <c:pt idx="53">
                  <c:v>41730</c:v>
                </c:pt>
                <c:pt idx="54">
                  <c:v>41821</c:v>
                </c:pt>
                <c:pt idx="55">
                  <c:v>41913</c:v>
                </c:pt>
                <c:pt idx="56">
                  <c:v>42005</c:v>
                </c:pt>
                <c:pt idx="57">
                  <c:v>42095</c:v>
                </c:pt>
                <c:pt idx="58">
                  <c:v>42186</c:v>
                </c:pt>
                <c:pt idx="59">
                  <c:v>42278</c:v>
                </c:pt>
              </c:numCache>
            </c:numRef>
          </c:cat>
          <c:val>
            <c:numRef>
              <c:f>EM_med!$D$2:$D$61</c:f>
              <c:numCache>
                <c:formatCode>General</c:formatCode>
                <c:ptCount val="60"/>
                <c:pt idx="0">
                  <c:v>2.1685554981231689</c:v>
                </c:pt>
                <c:pt idx="1">
                  <c:v>2.396467924118042</c:v>
                </c:pt>
                <c:pt idx="2">
                  <c:v>1.5955079793930054</c:v>
                </c:pt>
                <c:pt idx="3">
                  <c:v>2.412287712097168</c:v>
                </c:pt>
                <c:pt idx="4">
                  <c:v>1.5928049087524414</c:v>
                </c:pt>
                <c:pt idx="5">
                  <c:v>2.2943115234375</c:v>
                </c:pt>
                <c:pt idx="6">
                  <c:v>1.7803642749786377</c:v>
                </c:pt>
                <c:pt idx="7">
                  <c:v>2.8515772819519043</c:v>
                </c:pt>
                <c:pt idx="8">
                  <c:v>2.0916204452514648</c:v>
                </c:pt>
                <c:pt idx="9">
                  <c:v>1.8031610250473022</c:v>
                </c:pt>
                <c:pt idx="10">
                  <c:v>2.6710679531097412</c:v>
                </c:pt>
                <c:pt idx="11">
                  <c:v>3.3080196380615234</c:v>
                </c:pt>
                <c:pt idx="12">
                  <c:v>2.97176194190979</c:v>
                </c:pt>
                <c:pt idx="13">
                  <c:v>4.0805583000183105</c:v>
                </c:pt>
                <c:pt idx="14">
                  <c:v>2.6181397438049316</c:v>
                </c:pt>
                <c:pt idx="15">
                  <c:v>3.9092402458190918</c:v>
                </c:pt>
                <c:pt idx="16">
                  <c:v>3.5813894271850586</c:v>
                </c:pt>
                <c:pt idx="17">
                  <c:v>3.2921655178070068</c:v>
                </c:pt>
                <c:pt idx="18">
                  <c:v>3.8335633277893066</c:v>
                </c:pt>
                <c:pt idx="19">
                  <c:v>4.7465658187866211</c:v>
                </c:pt>
                <c:pt idx="20">
                  <c:v>3.987163782119751</c:v>
                </c:pt>
                <c:pt idx="21">
                  <c:v>4.0292797088623047</c:v>
                </c:pt>
                <c:pt idx="22">
                  <c:v>3.4095265865325928</c:v>
                </c:pt>
                <c:pt idx="23">
                  <c:v>6.9991421699523926</c:v>
                </c:pt>
                <c:pt idx="24">
                  <c:v>5.4660153388977051</c:v>
                </c:pt>
                <c:pt idx="25">
                  <c:v>6.0581779479980469</c:v>
                </c:pt>
                <c:pt idx="26">
                  <c:v>3.7879862785339355</c:v>
                </c:pt>
                <c:pt idx="27">
                  <c:v>5.2599468231201172</c:v>
                </c:pt>
                <c:pt idx="28">
                  <c:v>3.8506195545196533</c:v>
                </c:pt>
                <c:pt idx="29">
                  <c:v>4.4582414627075195</c:v>
                </c:pt>
                <c:pt idx="30">
                  <c:v>2.4845480918884277</c:v>
                </c:pt>
                <c:pt idx="31">
                  <c:v>1.8851048946380615</c:v>
                </c:pt>
                <c:pt idx="32">
                  <c:v>0.71862906217575073</c:v>
                </c:pt>
                <c:pt idx="33">
                  <c:v>1.6801960468292236</c:v>
                </c:pt>
                <c:pt idx="34">
                  <c:v>3.9075860977172852</c:v>
                </c:pt>
                <c:pt idx="35">
                  <c:v>1.9284673929214478</c:v>
                </c:pt>
                <c:pt idx="36">
                  <c:v>2.1110262870788574</c:v>
                </c:pt>
                <c:pt idx="37">
                  <c:v>2.0480451583862305</c:v>
                </c:pt>
                <c:pt idx="38">
                  <c:v>2.5559241771697998</c:v>
                </c:pt>
                <c:pt idx="39">
                  <c:v>2.7986049652099609</c:v>
                </c:pt>
                <c:pt idx="40">
                  <c:v>2.4817605018615723</c:v>
                </c:pt>
                <c:pt idx="41">
                  <c:v>2.5785543918609619</c:v>
                </c:pt>
                <c:pt idx="42">
                  <c:v>1.6458125114440918</c:v>
                </c:pt>
                <c:pt idx="43">
                  <c:v>1.3935167789459229</c:v>
                </c:pt>
                <c:pt idx="44">
                  <c:v>2.4936842918395996</c:v>
                </c:pt>
                <c:pt idx="45">
                  <c:v>1.7521466016769409</c:v>
                </c:pt>
                <c:pt idx="46">
                  <c:v>1.8794692754745483</c:v>
                </c:pt>
                <c:pt idx="47">
                  <c:v>2.439211368560791</c:v>
                </c:pt>
                <c:pt idx="48">
                  <c:v>2.4534542560577393</c:v>
                </c:pt>
                <c:pt idx="49">
                  <c:v>2.1246001720428467</c:v>
                </c:pt>
                <c:pt idx="50">
                  <c:v>1.7303478717803955</c:v>
                </c:pt>
                <c:pt idx="51">
                  <c:v>2.1381239891052246</c:v>
                </c:pt>
                <c:pt idx="52">
                  <c:v>1.7433196306228638</c:v>
                </c:pt>
                <c:pt idx="53">
                  <c:v>2.4334549903869629</c:v>
                </c:pt>
                <c:pt idx="54">
                  <c:v>1.8574454784393311</c:v>
                </c:pt>
                <c:pt idx="55">
                  <c:v>1.7909932136535645</c:v>
                </c:pt>
                <c:pt idx="56">
                  <c:v>1.6926898956298828</c:v>
                </c:pt>
                <c:pt idx="57">
                  <c:v>1.1287432909011841</c:v>
                </c:pt>
                <c:pt idx="58">
                  <c:v>1.9196239709854126</c:v>
                </c:pt>
                <c:pt idx="59">
                  <c:v>1.1338778734207153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8DB-4E3D-B755-5AAA773AF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143184"/>
        <c:axId val="353142792"/>
      </c:lineChart>
      <c:dateAx>
        <c:axId val="35453690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42400"/>
        <c:crossesAt val="-10"/>
        <c:auto val="1"/>
        <c:lblOffset val="100"/>
        <c:baseTimeUnit val="months"/>
      </c:dateAx>
      <c:valAx>
        <c:axId val="353142400"/>
        <c:scaling>
          <c:orientation val="minMax"/>
          <c:max val="2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536904"/>
        <c:crosses val="autoZero"/>
        <c:crossBetween val="between"/>
      </c:valAx>
      <c:valAx>
        <c:axId val="353142792"/>
        <c:scaling>
          <c:orientation val="minMax"/>
          <c:min val="-4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43184"/>
        <c:crosses val="max"/>
        <c:crossBetween val="between"/>
      </c:valAx>
      <c:dateAx>
        <c:axId val="35314318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35314279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00090149169821"/>
          <c:y val="4.7242008656202733E-2"/>
          <c:w val="0.51277266380417241"/>
          <c:h val="0.2572824453535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Bank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2 - World Factors'!$AB$1</c:f>
              <c:strCache>
                <c:ptCount val="1"/>
                <c:pt idx="0">
                  <c:v>Bank_World Factor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Factors'!$AA$2:$AA$61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Factors'!$AB$2:$AB$61</c:f>
              <c:numCache>
                <c:formatCode>General</c:formatCode>
                <c:ptCount val="60"/>
                <c:pt idx="0">
                  <c:v>0.18985698334183701</c:v>
                </c:pt>
                <c:pt idx="1">
                  <c:v>-2.3506446144305363E-2</c:v>
                </c:pt>
                <c:pt idx="2">
                  <c:v>-0.12529523270910856</c:v>
                </c:pt>
                <c:pt idx="3">
                  <c:v>-0.30399056093438537</c:v>
                </c:pt>
                <c:pt idx="4">
                  <c:v>-3.4664891370994683E-2</c:v>
                </c:pt>
                <c:pt idx="5">
                  <c:v>8.2173078699870422E-2</c:v>
                </c:pt>
                <c:pt idx="6">
                  <c:v>-3.5916379330087497E-2</c:v>
                </c:pt>
                <c:pt idx="7">
                  <c:v>-0.18101966906895561</c:v>
                </c:pt>
                <c:pt idx="8">
                  <c:v>0.40502472873582662</c:v>
                </c:pt>
                <c:pt idx="9">
                  <c:v>2.8708054771871615E-2</c:v>
                </c:pt>
                <c:pt idx="10">
                  <c:v>-5.5848703282338229E-2</c:v>
                </c:pt>
                <c:pt idx="11">
                  <c:v>-1.7367707261236688E-2</c:v>
                </c:pt>
                <c:pt idx="12">
                  <c:v>5.8225104110478584E-2</c:v>
                </c:pt>
                <c:pt idx="13">
                  <c:v>-6.9832090143883807E-2</c:v>
                </c:pt>
                <c:pt idx="14">
                  <c:v>3.6726957265603231E-2</c:v>
                </c:pt>
                <c:pt idx="15">
                  <c:v>-2.0669148633942983E-2</c:v>
                </c:pt>
                <c:pt idx="16">
                  <c:v>0.27478641780755764</c:v>
                </c:pt>
                <c:pt idx="17">
                  <c:v>-3.8572026633670251E-2</c:v>
                </c:pt>
                <c:pt idx="18">
                  <c:v>0.12169133851776703</c:v>
                </c:pt>
                <c:pt idx="19">
                  <c:v>-8.6470666803454041E-2</c:v>
                </c:pt>
                <c:pt idx="20">
                  <c:v>0.26871054421928336</c:v>
                </c:pt>
                <c:pt idx="21">
                  <c:v>5.3183296191605951E-2</c:v>
                </c:pt>
                <c:pt idx="22">
                  <c:v>0.32275721867774204</c:v>
                </c:pt>
                <c:pt idx="23">
                  <c:v>0.13062354155843561</c:v>
                </c:pt>
                <c:pt idx="24">
                  <c:v>0.14771808806698963</c:v>
                </c:pt>
                <c:pt idx="25">
                  <c:v>0.47358684649684346</c:v>
                </c:pt>
                <c:pt idx="26">
                  <c:v>0.21286572041377677</c:v>
                </c:pt>
                <c:pt idx="27">
                  <c:v>0.10249564286061409</c:v>
                </c:pt>
                <c:pt idx="28">
                  <c:v>0.48291206751672261</c:v>
                </c:pt>
                <c:pt idx="29">
                  <c:v>0.41167544323906557</c:v>
                </c:pt>
                <c:pt idx="30">
                  <c:v>1.8711268503279824E-2</c:v>
                </c:pt>
                <c:pt idx="31">
                  <c:v>-1.477192150299689</c:v>
                </c:pt>
                <c:pt idx="32">
                  <c:v>5.082071208775716E-2</c:v>
                </c:pt>
                <c:pt idx="33">
                  <c:v>-1.7498111549353802E-2</c:v>
                </c:pt>
                <c:pt idx="34">
                  <c:v>-3.6151535634379041E-2</c:v>
                </c:pt>
                <c:pt idx="35">
                  <c:v>-0.15347823807008529</c:v>
                </c:pt>
                <c:pt idx="36">
                  <c:v>0.26374639516145437</c:v>
                </c:pt>
                <c:pt idx="37">
                  <c:v>1.6212192572913439E-2</c:v>
                </c:pt>
                <c:pt idx="38">
                  <c:v>0.29958620729681484</c:v>
                </c:pt>
                <c:pt idx="39">
                  <c:v>-0.15464332146977575</c:v>
                </c:pt>
                <c:pt idx="40">
                  <c:v>0.26467252193964114</c:v>
                </c:pt>
                <c:pt idx="41">
                  <c:v>8.5539240689133184E-2</c:v>
                </c:pt>
                <c:pt idx="42">
                  <c:v>-2.6451583531279777E-3</c:v>
                </c:pt>
                <c:pt idx="43">
                  <c:v>-0.31152786264952603</c:v>
                </c:pt>
                <c:pt idx="44">
                  <c:v>7.3563373836919854E-2</c:v>
                </c:pt>
                <c:pt idx="45">
                  <c:v>6.3864350037582632E-2</c:v>
                </c:pt>
                <c:pt idx="46">
                  <c:v>-0.22047296590083096</c:v>
                </c:pt>
                <c:pt idx="47">
                  <c:v>-7.2490545091111955E-2</c:v>
                </c:pt>
                <c:pt idx="48">
                  <c:v>0.17939219950691668</c:v>
                </c:pt>
                <c:pt idx="49">
                  <c:v>-0.1007392527706273</c:v>
                </c:pt>
                <c:pt idx="50">
                  <c:v>-0.24806319514497568</c:v>
                </c:pt>
                <c:pt idx="51">
                  <c:v>-0.1246819036515556</c:v>
                </c:pt>
                <c:pt idx="52">
                  <c:v>4.7826279352521775E-2</c:v>
                </c:pt>
                <c:pt idx="53">
                  <c:v>2.6620186855702884E-2</c:v>
                </c:pt>
                <c:pt idx="54">
                  <c:v>-0.15710572581763144</c:v>
                </c:pt>
                <c:pt idx="55">
                  <c:v>-0.22128649719771237</c:v>
                </c:pt>
                <c:pt idx="56">
                  <c:v>-0.15762217860897534</c:v>
                </c:pt>
                <c:pt idx="57">
                  <c:v>-0.2746271738287952</c:v>
                </c:pt>
                <c:pt idx="58">
                  <c:v>-0.22300781841901957</c:v>
                </c:pt>
                <c:pt idx="59">
                  <c:v>-0.3321902236710832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4A-47B2-9913-CDF9D438AA79}"/>
            </c:ext>
          </c:extLst>
        </c:ser>
        <c:ser>
          <c:idx val="1"/>
          <c:order val="1"/>
          <c:tx>
            <c:strRef>
              <c:f>'Figure 2 - World Factors'!$AC$1</c:f>
              <c:strCache>
                <c:ptCount val="1"/>
                <c:pt idx="0">
                  <c:v>Bank_AC Factor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Factors'!$AA$2:$AA$61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Factors'!$AC$2:$AC$61</c:f>
              <c:numCache>
                <c:formatCode>General</c:formatCode>
                <c:ptCount val="60"/>
                <c:pt idx="0">
                  <c:v>-4.5142335279717546E-2</c:v>
                </c:pt>
                <c:pt idx="1">
                  <c:v>1.8288743968414567E-2</c:v>
                </c:pt>
                <c:pt idx="2">
                  <c:v>-4.5758182707778694E-4</c:v>
                </c:pt>
                <c:pt idx="3">
                  <c:v>-3.6501191560946865E-3</c:v>
                </c:pt>
                <c:pt idx="4">
                  <c:v>-1.0146055428634808E-2</c:v>
                </c:pt>
                <c:pt idx="5">
                  <c:v>4.6232770387030307E-3</c:v>
                </c:pt>
                <c:pt idx="6">
                  <c:v>6.7698095080100688E-3</c:v>
                </c:pt>
                <c:pt idx="7">
                  <c:v>1.6170996136126416E-2</c:v>
                </c:pt>
                <c:pt idx="8">
                  <c:v>-2.5758589963153184E-2</c:v>
                </c:pt>
                <c:pt idx="9">
                  <c:v>-8.4318969341972087E-3</c:v>
                </c:pt>
                <c:pt idx="10">
                  <c:v>3.5061684326332765E-3</c:v>
                </c:pt>
                <c:pt idx="11">
                  <c:v>-1.5197342068366962E-3</c:v>
                </c:pt>
                <c:pt idx="12">
                  <c:v>-3.6922507823805517E-2</c:v>
                </c:pt>
                <c:pt idx="13">
                  <c:v>4.1731095300072763E-3</c:v>
                </c:pt>
                <c:pt idx="14">
                  <c:v>1.6105891518024453E-3</c:v>
                </c:pt>
                <c:pt idx="15">
                  <c:v>-3.628059685800219E-3</c:v>
                </c:pt>
                <c:pt idx="16">
                  <c:v>-2.6496387768837434E-2</c:v>
                </c:pt>
                <c:pt idx="17">
                  <c:v>-1.0917821748918649E-2</c:v>
                </c:pt>
                <c:pt idx="18">
                  <c:v>-2.1640015594377508E-2</c:v>
                </c:pt>
                <c:pt idx="19">
                  <c:v>2.0944910503373489E-2</c:v>
                </c:pt>
                <c:pt idx="20">
                  <c:v>-3.249875136122312E-2</c:v>
                </c:pt>
                <c:pt idx="21">
                  <c:v>-1.2733292720519415E-2</c:v>
                </c:pt>
                <c:pt idx="22">
                  <c:v>2.52236698119778E-3</c:v>
                </c:pt>
                <c:pt idx="23">
                  <c:v>-1.0474821071490292E-2</c:v>
                </c:pt>
                <c:pt idx="24">
                  <c:v>-5.6314750697139926E-2</c:v>
                </c:pt>
                <c:pt idx="25">
                  <c:v>1.913161862232066E-2</c:v>
                </c:pt>
                <c:pt idx="26">
                  <c:v>-2.6997243778381836E-3</c:v>
                </c:pt>
                <c:pt idx="27">
                  <c:v>1.6228959889225941E-3</c:v>
                </c:pt>
                <c:pt idx="28">
                  <c:v>-1.7355857809423371E-2</c:v>
                </c:pt>
                <c:pt idx="29">
                  <c:v>3.9751904280943953E-2</c:v>
                </c:pt>
                <c:pt idx="30">
                  <c:v>1.7002625340156688E-2</c:v>
                </c:pt>
                <c:pt idx="31">
                  <c:v>6.5581427554165503E-2</c:v>
                </c:pt>
                <c:pt idx="32">
                  <c:v>1.3847532910188375E-2</c:v>
                </c:pt>
                <c:pt idx="33">
                  <c:v>9.6754259719811272E-3</c:v>
                </c:pt>
                <c:pt idx="34">
                  <c:v>3.409324122641897E-2</c:v>
                </c:pt>
                <c:pt idx="35">
                  <c:v>-3.023708816567361E-3</c:v>
                </c:pt>
                <c:pt idx="36">
                  <c:v>-2.7996721731620654E-3</c:v>
                </c:pt>
                <c:pt idx="37">
                  <c:v>-8.9934080603405256E-3</c:v>
                </c:pt>
                <c:pt idx="38">
                  <c:v>1.9715636385897479E-2</c:v>
                </c:pt>
                <c:pt idx="39">
                  <c:v>-1.5764276321533047E-2</c:v>
                </c:pt>
                <c:pt idx="40">
                  <c:v>-4.063449628688885E-3</c:v>
                </c:pt>
                <c:pt idx="41">
                  <c:v>2.2565706870061831E-3</c:v>
                </c:pt>
                <c:pt idx="42">
                  <c:v>-4.6098048103151157E-2</c:v>
                </c:pt>
                <c:pt idx="43">
                  <c:v>1.3684322731329602E-2</c:v>
                </c:pt>
                <c:pt idx="44">
                  <c:v>-1.8877468149959241E-2</c:v>
                </c:pt>
                <c:pt idx="45">
                  <c:v>2.182123210050119E-2</c:v>
                </c:pt>
                <c:pt idx="46">
                  <c:v>-1.3259773542061795E-3</c:v>
                </c:pt>
                <c:pt idx="47">
                  <c:v>3.8379997665494457E-2</c:v>
                </c:pt>
                <c:pt idx="48">
                  <c:v>1.577716775176936E-2</c:v>
                </c:pt>
                <c:pt idx="49">
                  <c:v>1.5567077065725332E-2</c:v>
                </c:pt>
                <c:pt idx="50">
                  <c:v>2.8934931458375331E-2</c:v>
                </c:pt>
                <c:pt idx="51">
                  <c:v>-4.9523046121116706E-3</c:v>
                </c:pt>
                <c:pt idx="52">
                  <c:v>7.1295546482115753E-3</c:v>
                </c:pt>
                <c:pt idx="53">
                  <c:v>8.3853064625804101E-3</c:v>
                </c:pt>
                <c:pt idx="54">
                  <c:v>-1.0594298124983298E-2</c:v>
                </c:pt>
                <c:pt idx="55">
                  <c:v>5.6285242451849984E-3</c:v>
                </c:pt>
                <c:pt idx="56">
                  <c:v>-3.714835789512283E-2</c:v>
                </c:pt>
                <c:pt idx="57">
                  <c:v>8.8265292955657043E-5</c:v>
                </c:pt>
                <c:pt idx="58">
                  <c:v>3.893640723981049E-3</c:v>
                </c:pt>
                <c:pt idx="59">
                  <c:v>3.5739482968483754E-2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4A-47B2-9913-CDF9D438AA79}"/>
            </c:ext>
          </c:extLst>
        </c:ser>
        <c:ser>
          <c:idx val="2"/>
          <c:order val="2"/>
          <c:tx>
            <c:strRef>
              <c:f>'Figure 2 - World Factors'!$AD$1</c:f>
              <c:strCache>
                <c:ptCount val="1"/>
                <c:pt idx="0">
                  <c:v>Bank_EM Factor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Factors'!$AA$2:$AA$61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Factors'!$AD$2:$AD$61</c:f>
              <c:numCache>
                <c:formatCode>General</c:formatCode>
                <c:ptCount val="60"/>
                <c:pt idx="0">
                  <c:v>-0.32604035647141039</c:v>
                </c:pt>
                <c:pt idx="1">
                  <c:v>-8.1646099958494728E-2</c:v>
                </c:pt>
                <c:pt idx="2">
                  <c:v>-0.42938972073456405</c:v>
                </c:pt>
                <c:pt idx="3">
                  <c:v>-0.13082832782216877</c:v>
                </c:pt>
                <c:pt idx="4">
                  <c:v>-0.32750499277763551</c:v>
                </c:pt>
                <c:pt idx="5">
                  <c:v>-7.9578158910543068E-3</c:v>
                </c:pt>
                <c:pt idx="6">
                  <c:v>-0.31597962080522135</c:v>
                </c:pt>
                <c:pt idx="7">
                  <c:v>0.29262910116682694</c:v>
                </c:pt>
                <c:pt idx="8">
                  <c:v>-0.2194781269406125</c:v>
                </c:pt>
                <c:pt idx="9">
                  <c:v>0.18718810152410661</c:v>
                </c:pt>
                <c:pt idx="10">
                  <c:v>0.55324262052896223</c:v>
                </c:pt>
                <c:pt idx="11">
                  <c:v>0.83040675019793597</c:v>
                </c:pt>
                <c:pt idx="12">
                  <c:v>0.10985623027544029</c:v>
                </c:pt>
                <c:pt idx="13">
                  <c:v>0.35378534932216055</c:v>
                </c:pt>
                <c:pt idx="14">
                  <c:v>0.41423796978073424</c:v>
                </c:pt>
                <c:pt idx="15">
                  <c:v>0.74794712361032667</c:v>
                </c:pt>
                <c:pt idx="16">
                  <c:v>0.96690986675199186</c:v>
                </c:pt>
                <c:pt idx="17">
                  <c:v>0.11998321641927878</c:v>
                </c:pt>
                <c:pt idx="18">
                  <c:v>0.82903578605721817</c:v>
                </c:pt>
                <c:pt idx="19">
                  <c:v>1.7065751016417856</c:v>
                </c:pt>
                <c:pt idx="20">
                  <c:v>0.95376043582932091</c:v>
                </c:pt>
                <c:pt idx="21">
                  <c:v>1.0437335641536158</c:v>
                </c:pt>
                <c:pt idx="22">
                  <c:v>0.32245533519111153</c:v>
                </c:pt>
                <c:pt idx="23">
                  <c:v>2.3002218826425973</c:v>
                </c:pt>
                <c:pt idx="24">
                  <c:v>0.9697981163076278</c:v>
                </c:pt>
                <c:pt idx="25">
                  <c:v>1.7923049587046866</c:v>
                </c:pt>
                <c:pt idx="26">
                  <c:v>2.0166592859038417</c:v>
                </c:pt>
                <c:pt idx="27">
                  <c:v>2.285349161128909</c:v>
                </c:pt>
                <c:pt idx="28">
                  <c:v>0.46394845464752843</c:v>
                </c:pt>
                <c:pt idx="29">
                  <c:v>1.8596331571981812</c:v>
                </c:pt>
                <c:pt idx="30">
                  <c:v>0.85161667744171476</c:v>
                </c:pt>
                <c:pt idx="31">
                  <c:v>-0.51861374599867172</c:v>
                </c:pt>
                <c:pt idx="32">
                  <c:v>-1.9605447362271127</c:v>
                </c:pt>
                <c:pt idx="33">
                  <c:v>-1.3272444794125586</c:v>
                </c:pt>
                <c:pt idx="34">
                  <c:v>-0.78990705468240996</c:v>
                </c:pt>
                <c:pt idx="35">
                  <c:v>-1.0978826479145583</c:v>
                </c:pt>
                <c:pt idx="36">
                  <c:v>-1.508538354028482</c:v>
                </c:pt>
                <c:pt idx="37">
                  <c:v>-0.48863586438733053</c:v>
                </c:pt>
                <c:pt idx="38">
                  <c:v>-0.2081511759413425</c:v>
                </c:pt>
                <c:pt idx="39">
                  <c:v>-0.31347518479322911</c:v>
                </c:pt>
                <c:pt idx="40">
                  <c:v>-0.72379594691775329</c:v>
                </c:pt>
                <c:pt idx="41">
                  <c:v>7.5022907412805401E-2</c:v>
                </c:pt>
                <c:pt idx="42">
                  <c:v>-0.54615027981145026</c:v>
                </c:pt>
                <c:pt idx="43">
                  <c:v>-0.92265406905666514</c:v>
                </c:pt>
                <c:pt idx="44">
                  <c:v>-0.49595867272885319</c:v>
                </c:pt>
                <c:pt idx="45">
                  <c:v>-0.54376279415388895</c:v>
                </c:pt>
                <c:pt idx="46">
                  <c:v>-0.61072702588436822</c:v>
                </c:pt>
                <c:pt idx="47">
                  <c:v>-0.28227655133508794</c:v>
                </c:pt>
                <c:pt idx="48">
                  <c:v>-0.48834576465985102</c:v>
                </c:pt>
                <c:pt idx="49">
                  <c:v>-0.46102759000111609</c:v>
                </c:pt>
                <c:pt idx="50">
                  <c:v>-0.49377808709293952</c:v>
                </c:pt>
                <c:pt idx="51">
                  <c:v>-0.14466853379391195</c:v>
                </c:pt>
                <c:pt idx="52">
                  <c:v>-0.31563645631862691</c:v>
                </c:pt>
                <c:pt idx="53">
                  <c:v>-0.61661386538032259</c:v>
                </c:pt>
                <c:pt idx="54">
                  <c:v>-0.57605060342127712</c:v>
                </c:pt>
                <c:pt idx="55">
                  <c:v>-0.44673102057841513</c:v>
                </c:pt>
                <c:pt idx="56">
                  <c:v>-1.1756917741506099</c:v>
                </c:pt>
                <c:pt idx="57">
                  <c:v>-0.96776434950706081</c:v>
                </c:pt>
                <c:pt idx="58">
                  <c:v>-1.1134362286083106</c:v>
                </c:pt>
                <c:pt idx="59">
                  <c:v>-0.94590183955387241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4A-47B2-9913-CDF9D438A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143968"/>
        <c:axId val="353144360"/>
      </c:lineChart>
      <c:dateAx>
        <c:axId val="35314396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4360"/>
        <c:crosses val="autoZero"/>
        <c:auto val="1"/>
        <c:lblOffset val="100"/>
        <c:baseTimeUnit val="months"/>
      </c:dateAx>
      <c:valAx>
        <c:axId val="35314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39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0184164479440082E-2"/>
          <c:y val="0.89745209749973065"/>
          <c:w val="0.8585203412073491"/>
          <c:h val="7.4541299998860625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Equity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2 - World Factors'!$B$1</c:f>
              <c:strCache>
                <c:ptCount val="1"/>
                <c:pt idx="0">
                  <c:v>Equity_World Factor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Factors'!$B$2:$B$61</c:f>
              <c:numCache>
                <c:formatCode>General</c:formatCode>
                <c:ptCount val="60"/>
                <c:pt idx="0">
                  <c:v>5.2178190037269262E-3</c:v>
                </c:pt>
                <c:pt idx="1">
                  <c:v>1.3914274704903605E-2</c:v>
                </c:pt>
                <c:pt idx="2">
                  <c:v>-1.5443692592857727E-2</c:v>
                </c:pt>
                <c:pt idx="3">
                  <c:v>3.3849674373081248E-4</c:v>
                </c:pt>
                <c:pt idx="4">
                  <c:v>-3.0036411706929E-3</c:v>
                </c:pt>
                <c:pt idx="5">
                  <c:v>1.5818813137776725E-3</c:v>
                </c:pt>
                <c:pt idx="6">
                  <c:v>-1.8980000410150053E-2</c:v>
                </c:pt>
                <c:pt idx="7">
                  <c:v>-4.679858111058326E-3</c:v>
                </c:pt>
                <c:pt idx="8">
                  <c:v>-9.6925301684554262E-3</c:v>
                </c:pt>
                <c:pt idx="9">
                  <c:v>9.7759888606290639E-3</c:v>
                </c:pt>
                <c:pt idx="10">
                  <c:v>-8.2196964568021537E-3</c:v>
                </c:pt>
                <c:pt idx="11">
                  <c:v>4.573209575650208E-3</c:v>
                </c:pt>
                <c:pt idx="12">
                  <c:v>1.2605009038564473E-3</c:v>
                </c:pt>
                <c:pt idx="13">
                  <c:v>4.4712948479057133E-3</c:v>
                </c:pt>
                <c:pt idx="14">
                  <c:v>-6.8575345665951261E-3</c:v>
                </c:pt>
                <c:pt idx="15">
                  <c:v>-1.4381690455422324E-2</c:v>
                </c:pt>
                <c:pt idx="16">
                  <c:v>8.0580054489874792E-2</c:v>
                </c:pt>
                <c:pt idx="17">
                  <c:v>3.8838270369768751E-2</c:v>
                </c:pt>
                <c:pt idx="18">
                  <c:v>1.2671949400766618E-3</c:v>
                </c:pt>
                <c:pt idx="19">
                  <c:v>3.4389066142766992E-3</c:v>
                </c:pt>
                <c:pt idx="20">
                  <c:v>2.1062094329319488E-2</c:v>
                </c:pt>
                <c:pt idx="21">
                  <c:v>-5.7624629610406831E-3</c:v>
                </c:pt>
                <c:pt idx="22">
                  <c:v>9.1614073876297546E-3</c:v>
                </c:pt>
                <c:pt idx="23">
                  <c:v>1.4947162894599259E-2</c:v>
                </c:pt>
                <c:pt idx="24">
                  <c:v>1.2250201138425169E-2</c:v>
                </c:pt>
                <c:pt idx="25">
                  <c:v>3.3696905630665248E-2</c:v>
                </c:pt>
                <c:pt idx="26">
                  <c:v>4.801895242563638E-3</c:v>
                </c:pt>
                <c:pt idx="27">
                  <c:v>-1.1077053317536887E-2</c:v>
                </c:pt>
                <c:pt idx="28">
                  <c:v>-1.3300226297338878E-2</c:v>
                </c:pt>
                <c:pt idx="29">
                  <c:v>7.5948586309845345E-4</c:v>
                </c:pt>
                <c:pt idx="30">
                  <c:v>-1.246277440937957E-2</c:v>
                </c:pt>
                <c:pt idx="31">
                  <c:v>-6.5214226990625047E-3</c:v>
                </c:pt>
                <c:pt idx="32">
                  <c:v>-7.8533545669465746E-3</c:v>
                </c:pt>
                <c:pt idx="33">
                  <c:v>1.2292566029226634E-3</c:v>
                </c:pt>
                <c:pt idx="34">
                  <c:v>7.6643687826850812E-3</c:v>
                </c:pt>
                <c:pt idx="35">
                  <c:v>6.6389780550057096E-4</c:v>
                </c:pt>
                <c:pt idx="36">
                  <c:v>-8.9052236251852043E-3</c:v>
                </c:pt>
                <c:pt idx="37">
                  <c:v>-2.23871099162401E-3</c:v>
                </c:pt>
                <c:pt idx="38">
                  <c:v>6.2524867174839887E-3</c:v>
                </c:pt>
                <c:pt idx="39">
                  <c:v>-4.8475835087062575E-4</c:v>
                </c:pt>
                <c:pt idx="40">
                  <c:v>-1.4842342773131957E-2</c:v>
                </c:pt>
                <c:pt idx="41">
                  <c:v>8.8840980901046598E-4</c:v>
                </c:pt>
                <c:pt idx="42">
                  <c:v>-9.8873750952722002E-3</c:v>
                </c:pt>
                <c:pt idx="43">
                  <c:v>-1.2901216253482121E-2</c:v>
                </c:pt>
                <c:pt idx="44">
                  <c:v>-3.0002045323690792E-3</c:v>
                </c:pt>
                <c:pt idx="45">
                  <c:v>-9.0066446736968096E-3</c:v>
                </c:pt>
                <c:pt idx="46">
                  <c:v>-4.906692034512149E-3</c:v>
                </c:pt>
                <c:pt idx="47">
                  <c:v>5.7998256169575248E-3</c:v>
                </c:pt>
                <c:pt idx="48">
                  <c:v>-2.847261697866782E-3</c:v>
                </c:pt>
                <c:pt idx="49">
                  <c:v>5.2263398558141027E-3</c:v>
                </c:pt>
                <c:pt idx="50">
                  <c:v>-8.6687684983826757E-3</c:v>
                </c:pt>
                <c:pt idx="51">
                  <c:v>-6.2931232721772905E-3</c:v>
                </c:pt>
                <c:pt idx="52">
                  <c:v>-7.8551080995870447E-3</c:v>
                </c:pt>
                <c:pt idx="53">
                  <c:v>-5.473949267125745E-4</c:v>
                </c:pt>
                <c:pt idx="54">
                  <c:v>-8.7742642894275656E-3</c:v>
                </c:pt>
                <c:pt idx="55">
                  <c:v>-6.8054439096150955E-3</c:v>
                </c:pt>
                <c:pt idx="56">
                  <c:v>-1.2538857070150324E-2</c:v>
                </c:pt>
                <c:pt idx="57">
                  <c:v>-9.1283390502763847E-3</c:v>
                </c:pt>
                <c:pt idx="58">
                  <c:v>-1.6260048135379956E-2</c:v>
                </c:pt>
                <c:pt idx="59">
                  <c:v>-6.368816369277999E-3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CB-45A4-8B2C-E9F07BADB0C1}"/>
            </c:ext>
          </c:extLst>
        </c:ser>
        <c:ser>
          <c:idx val="1"/>
          <c:order val="1"/>
          <c:tx>
            <c:strRef>
              <c:f>'Figure 2 - World Factors'!$C$1</c:f>
              <c:strCache>
                <c:ptCount val="1"/>
                <c:pt idx="0">
                  <c:v>Equity_AC Factor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Factors'!$C$2:$C$61</c:f>
              <c:numCache>
                <c:formatCode>General</c:formatCode>
                <c:ptCount val="60"/>
                <c:pt idx="0">
                  <c:v>-8.5643072488156436E-3</c:v>
                </c:pt>
                <c:pt idx="1">
                  <c:v>6.1552992301014457E-2</c:v>
                </c:pt>
                <c:pt idx="2">
                  <c:v>2.6480588399885794E-2</c:v>
                </c:pt>
                <c:pt idx="3">
                  <c:v>1.8492437294070171E-2</c:v>
                </c:pt>
                <c:pt idx="4">
                  <c:v>-0.12034148546636722</c:v>
                </c:pt>
                <c:pt idx="5">
                  <c:v>6.325247698869955E-3</c:v>
                </c:pt>
                <c:pt idx="6">
                  <c:v>-7.2865767728221995E-2</c:v>
                </c:pt>
                <c:pt idx="7">
                  <c:v>2.0390310381606734E-2</c:v>
                </c:pt>
                <c:pt idx="8">
                  <c:v>-7.2303717283253494E-2</c:v>
                </c:pt>
                <c:pt idx="9">
                  <c:v>5.7249879331266644E-3</c:v>
                </c:pt>
                <c:pt idx="10">
                  <c:v>0.17718482242974873</c:v>
                </c:pt>
                <c:pt idx="11">
                  <c:v>7.0863583403139002E-2</c:v>
                </c:pt>
                <c:pt idx="12">
                  <c:v>8.2116333975572452E-3</c:v>
                </c:pt>
                <c:pt idx="13">
                  <c:v>1.9075895563536244E-2</c:v>
                </c:pt>
                <c:pt idx="14">
                  <c:v>0.14344916598994706</c:v>
                </c:pt>
                <c:pt idx="15">
                  <c:v>0.34678025078338837</c:v>
                </c:pt>
                <c:pt idx="16">
                  <c:v>-1.0901194326653976E-2</c:v>
                </c:pt>
                <c:pt idx="17">
                  <c:v>-9.5501060717389924E-2</c:v>
                </c:pt>
                <c:pt idx="18">
                  <c:v>0.27833631828409472</c:v>
                </c:pt>
                <c:pt idx="19">
                  <c:v>0.27790569557797068</c:v>
                </c:pt>
                <c:pt idx="20">
                  <c:v>2.1396032033848135E-2</c:v>
                </c:pt>
                <c:pt idx="21">
                  <c:v>1.0632875067168607E-2</c:v>
                </c:pt>
                <c:pt idx="22">
                  <c:v>4.0895509797288905E-2</c:v>
                </c:pt>
                <c:pt idx="23">
                  <c:v>0.44635274249609774</c:v>
                </c:pt>
                <c:pt idx="24">
                  <c:v>-4.3920304363517099E-2</c:v>
                </c:pt>
                <c:pt idx="25">
                  <c:v>-0.16207579172157896</c:v>
                </c:pt>
                <c:pt idx="26">
                  <c:v>4.8590398499650272E-2</c:v>
                </c:pt>
                <c:pt idx="27">
                  <c:v>-0.27138802974810455</c:v>
                </c:pt>
                <c:pt idx="28">
                  <c:v>-0.24590969290740172</c:v>
                </c:pt>
                <c:pt idx="29">
                  <c:v>-0.16727813966623412</c:v>
                </c:pt>
                <c:pt idx="30">
                  <c:v>-0.63875186561629749</c:v>
                </c:pt>
                <c:pt idx="31">
                  <c:v>-0.22495114220693557</c:v>
                </c:pt>
                <c:pt idx="32">
                  <c:v>-0.15634689943236352</c:v>
                </c:pt>
                <c:pt idx="33">
                  <c:v>3.1406440691324001E-3</c:v>
                </c:pt>
                <c:pt idx="34">
                  <c:v>-6.9917297887114871E-2</c:v>
                </c:pt>
                <c:pt idx="35">
                  <c:v>4.5941068131799753E-2</c:v>
                </c:pt>
                <c:pt idx="36">
                  <c:v>-0.14210983611747563</c:v>
                </c:pt>
                <c:pt idx="37">
                  <c:v>-7.7445679008955867E-2</c:v>
                </c:pt>
                <c:pt idx="38">
                  <c:v>-0.14011030209662007</c:v>
                </c:pt>
                <c:pt idx="39">
                  <c:v>9.4154503799758774E-2</c:v>
                </c:pt>
                <c:pt idx="40">
                  <c:v>0.10584207959594315</c:v>
                </c:pt>
                <c:pt idx="41">
                  <c:v>-2.9894525981148206E-2</c:v>
                </c:pt>
                <c:pt idx="42">
                  <c:v>-0.16682808564015517</c:v>
                </c:pt>
                <c:pt idx="43">
                  <c:v>-1.4415085781885335E-2</c:v>
                </c:pt>
                <c:pt idx="44">
                  <c:v>-0.1024212408572981</c:v>
                </c:pt>
                <c:pt idx="45">
                  <c:v>-6.7163325579679911E-2</c:v>
                </c:pt>
                <c:pt idx="46">
                  <c:v>-9.5436635876299136E-2</c:v>
                </c:pt>
                <c:pt idx="47">
                  <c:v>-7.5365898488921924E-3</c:v>
                </c:pt>
                <c:pt idx="48">
                  <c:v>-7.2098240133308428E-4</c:v>
                </c:pt>
                <c:pt idx="49">
                  <c:v>0.12706187110926512</c:v>
                </c:pt>
                <c:pt idx="50">
                  <c:v>-0.11678580753507131</c:v>
                </c:pt>
                <c:pt idx="51">
                  <c:v>0.34722974614295576</c:v>
                </c:pt>
                <c:pt idx="52">
                  <c:v>-9.7867627366378607E-2</c:v>
                </c:pt>
                <c:pt idx="53">
                  <c:v>0.30928724758470655</c:v>
                </c:pt>
                <c:pt idx="54">
                  <c:v>-0.10081448392578135</c:v>
                </c:pt>
                <c:pt idx="55">
                  <c:v>8.4775989150240858E-4</c:v>
                </c:pt>
                <c:pt idx="56">
                  <c:v>0.12391179479227042</c:v>
                </c:pt>
                <c:pt idx="57">
                  <c:v>9.5873934671798194E-2</c:v>
                </c:pt>
                <c:pt idx="58">
                  <c:v>-8.8762287746982499E-2</c:v>
                </c:pt>
                <c:pt idx="59">
                  <c:v>0.31031329147602893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CB-45A4-8B2C-E9F07BADB0C1}"/>
            </c:ext>
          </c:extLst>
        </c:ser>
        <c:ser>
          <c:idx val="2"/>
          <c:order val="2"/>
          <c:tx>
            <c:strRef>
              <c:f>'Figure 2 - World Factors'!$D$1</c:f>
              <c:strCache>
                <c:ptCount val="1"/>
                <c:pt idx="0">
                  <c:v>Equity_EM Factor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Factors'!$A$2:$A$61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Factors'!$D$2:$D$61</c:f>
              <c:numCache>
                <c:formatCode>General</c:formatCode>
                <c:ptCount val="60"/>
                <c:pt idx="0">
                  <c:v>-0.31736168754979338</c:v>
                </c:pt>
                <c:pt idx="1">
                  <c:v>-0.31890874466885233</c:v>
                </c:pt>
                <c:pt idx="2">
                  <c:v>-0.2185543807736883</c:v>
                </c:pt>
                <c:pt idx="3">
                  <c:v>-0.28865167617533916</c:v>
                </c:pt>
                <c:pt idx="4">
                  <c:v>-0.10574869504670414</c:v>
                </c:pt>
                <c:pt idx="5">
                  <c:v>-0.28764800085800496</c:v>
                </c:pt>
                <c:pt idx="6">
                  <c:v>-0.50445862203125869</c:v>
                </c:pt>
                <c:pt idx="7">
                  <c:v>-0.23357059542580969</c:v>
                </c:pt>
                <c:pt idx="8">
                  <c:v>-0.30186137643936389</c:v>
                </c:pt>
                <c:pt idx="9">
                  <c:v>-8.539331056380127E-2</c:v>
                </c:pt>
                <c:pt idx="10">
                  <c:v>-0.12378121260099335</c:v>
                </c:pt>
                <c:pt idx="11">
                  <c:v>0.41814559586966299</c:v>
                </c:pt>
                <c:pt idx="12">
                  <c:v>7.5438892652507611E-2</c:v>
                </c:pt>
                <c:pt idx="13">
                  <c:v>-5.5789953504189381E-2</c:v>
                </c:pt>
                <c:pt idx="14">
                  <c:v>-0.21819111896207091</c:v>
                </c:pt>
                <c:pt idx="15">
                  <c:v>0.29800554805048846</c:v>
                </c:pt>
                <c:pt idx="16">
                  <c:v>2.2019569929516529</c:v>
                </c:pt>
                <c:pt idx="17">
                  <c:v>0.66796138154613716</c:v>
                </c:pt>
                <c:pt idx="18">
                  <c:v>0.60803508134225248</c:v>
                </c:pt>
                <c:pt idx="19">
                  <c:v>0.35768217471123559</c:v>
                </c:pt>
                <c:pt idx="20">
                  <c:v>0.96006339372173477</c:v>
                </c:pt>
                <c:pt idx="21">
                  <c:v>-0.1549637372754209</c:v>
                </c:pt>
                <c:pt idx="22">
                  <c:v>0.25561290715314239</c:v>
                </c:pt>
                <c:pt idx="23">
                  <c:v>1.7067000771067578</c:v>
                </c:pt>
                <c:pt idx="24">
                  <c:v>0.60805233070058051</c:v>
                </c:pt>
                <c:pt idx="25">
                  <c:v>1.6044226436310318</c:v>
                </c:pt>
                <c:pt idx="26">
                  <c:v>0.81614436673935675</c:v>
                </c:pt>
                <c:pt idx="27">
                  <c:v>-4.4576355158772084E-2</c:v>
                </c:pt>
                <c:pt idx="28">
                  <c:v>-1.1275075663243987</c:v>
                </c:pt>
                <c:pt idx="29">
                  <c:v>-0.14832613307891857</c:v>
                </c:pt>
                <c:pt idx="30">
                  <c:v>-1.3659437681989843</c:v>
                </c:pt>
                <c:pt idx="31">
                  <c:v>-1.3249132675160211</c:v>
                </c:pt>
                <c:pt idx="32">
                  <c:v>-0.81325300923740862</c:v>
                </c:pt>
                <c:pt idx="33">
                  <c:v>5.5756885505793163E-2</c:v>
                </c:pt>
                <c:pt idx="34">
                  <c:v>0.37530488011458418</c:v>
                </c:pt>
                <c:pt idx="35">
                  <c:v>0.28887814652787608</c:v>
                </c:pt>
                <c:pt idx="36">
                  <c:v>-2.4042946466463641E-2</c:v>
                </c:pt>
                <c:pt idx="37">
                  <c:v>-0.10954872160462614</c:v>
                </c:pt>
                <c:pt idx="38">
                  <c:v>0.55161600939945044</c:v>
                </c:pt>
                <c:pt idx="39">
                  <c:v>0.4589549431318361</c:v>
                </c:pt>
                <c:pt idx="40">
                  <c:v>-0.38693960707850722</c:v>
                </c:pt>
                <c:pt idx="41">
                  <c:v>-8.6868840357279778E-2</c:v>
                </c:pt>
                <c:pt idx="42">
                  <c:v>-0.52829515457803711</c:v>
                </c:pt>
                <c:pt idx="43">
                  <c:v>-0.30627829223110514</c:v>
                </c:pt>
                <c:pt idx="44">
                  <c:v>0.31441895110342494</c:v>
                </c:pt>
                <c:pt idx="45">
                  <c:v>-0.48845172076161841</c:v>
                </c:pt>
                <c:pt idx="46">
                  <c:v>0.10354545952767547</c:v>
                </c:pt>
                <c:pt idx="47">
                  <c:v>0.15400873771618043</c:v>
                </c:pt>
                <c:pt idx="48">
                  <c:v>8.8690712885447776E-2</c:v>
                </c:pt>
                <c:pt idx="49">
                  <c:v>-0.56017412412612944</c:v>
                </c:pt>
                <c:pt idx="50">
                  <c:v>-0.22018819834084902</c:v>
                </c:pt>
                <c:pt idx="51">
                  <c:v>-0.21860530317912599</c:v>
                </c:pt>
                <c:pt idx="52">
                  <c:v>-0.4218270499840327</c:v>
                </c:pt>
                <c:pt idx="53">
                  <c:v>0.18025728284496698</c:v>
                </c:pt>
                <c:pt idx="54">
                  <c:v>-6.3601142748760012E-2</c:v>
                </c:pt>
                <c:pt idx="55">
                  <c:v>-0.42660674743592181</c:v>
                </c:pt>
                <c:pt idx="56">
                  <c:v>-0.22505181501024107</c:v>
                </c:pt>
                <c:pt idx="57">
                  <c:v>-3.4355447213436599E-2</c:v>
                </c:pt>
                <c:pt idx="58">
                  <c:v>-0.70208625819789472</c:v>
                </c:pt>
                <c:pt idx="59">
                  <c:v>-0.63684666972888115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CB-45A4-8B2C-E9F07BADB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145144"/>
        <c:axId val="353145536"/>
      </c:lineChart>
      <c:dateAx>
        <c:axId val="3531451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5536"/>
        <c:crosses val="autoZero"/>
        <c:auto val="1"/>
        <c:lblOffset val="100"/>
        <c:baseTimeUnit val="months"/>
      </c:dateAx>
      <c:valAx>
        <c:axId val="35314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5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 Bond Inflows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326464680168505E-2"/>
          <c:y val="0.16390739906509799"/>
          <c:w val="0.87062823661846511"/>
          <c:h val="0.51384431170421685"/>
        </c:manualLayout>
      </c:layout>
      <c:lineChart>
        <c:grouping val="standard"/>
        <c:varyColors val="0"/>
        <c:ser>
          <c:idx val="0"/>
          <c:order val="0"/>
          <c:tx>
            <c:strRef>
              <c:f>'Figure 2 - World Factors'!$O$1</c:f>
              <c:strCache>
                <c:ptCount val="1"/>
                <c:pt idx="0">
                  <c:v>Bond_Global Factor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Factors'!$N$2:$N$61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Factors'!$O$2:$O$61</c:f>
              <c:numCache>
                <c:formatCode>General</c:formatCode>
                <c:ptCount val="60"/>
                <c:pt idx="0">
                  <c:v>2.2781515295764318E-2</c:v>
                </c:pt>
                <c:pt idx="1">
                  <c:v>5.2453106503228535E-2</c:v>
                </c:pt>
                <c:pt idx="2">
                  <c:v>9.8166016493019273E-2</c:v>
                </c:pt>
                <c:pt idx="3">
                  <c:v>3.3976075229616959E-2</c:v>
                </c:pt>
                <c:pt idx="4">
                  <c:v>5.0125750715405502E-2</c:v>
                </c:pt>
                <c:pt idx="5">
                  <c:v>3.854694992853834E-2</c:v>
                </c:pt>
                <c:pt idx="6">
                  <c:v>4.4983167202782184E-2</c:v>
                </c:pt>
                <c:pt idx="7">
                  <c:v>5.8094187852093082E-2</c:v>
                </c:pt>
                <c:pt idx="8">
                  <c:v>3.1327392900203553E-2</c:v>
                </c:pt>
                <c:pt idx="9">
                  <c:v>3.6029793739997845E-2</c:v>
                </c:pt>
                <c:pt idx="10">
                  <c:v>8.2915847070440821E-2</c:v>
                </c:pt>
                <c:pt idx="11">
                  <c:v>-1.542545341886516E-2</c:v>
                </c:pt>
                <c:pt idx="12">
                  <c:v>-4.3830286497614175E-2</c:v>
                </c:pt>
                <c:pt idx="13">
                  <c:v>5.8594371941037594E-2</c:v>
                </c:pt>
                <c:pt idx="14">
                  <c:v>-4.5857313885410041E-2</c:v>
                </c:pt>
                <c:pt idx="15">
                  <c:v>-3.4066586316060861E-2</c:v>
                </c:pt>
                <c:pt idx="16">
                  <c:v>5.1550018919244461E-2</c:v>
                </c:pt>
                <c:pt idx="17">
                  <c:v>-1.4198164468815199E-2</c:v>
                </c:pt>
                <c:pt idx="18">
                  <c:v>2.7043846940452539E-2</c:v>
                </c:pt>
                <c:pt idx="19">
                  <c:v>-2.025209591066171E-2</c:v>
                </c:pt>
                <c:pt idx="20">
                  <c:v>-2.7029288381592038E-3</c:v>
                </c:pt>
                <c:pt idx="21">
                  <c:v>7.0642844372858463E-2</c:v>
                </c:pt>
                <c:pt idx="22">
                  <c:v>-3.8592167327977427E-2</c:v>
                </c:pt>
                <c:pt idx="23">
                  <c:v>-4.5835756658412316E-2</c:v>
                </c:pt>
                <c:pt idx="24">
                  <c:v>-3.8231245335580262E-2</c:v>
                </c:pt>
                <c:pt idx="25">
                  <c:v>-3.3044839768285074E-2</c:v>
                </c:pt>
                <c:pt idx="26">
                  <c:v>-7.9057941949118887E-2</c:v>
                </c:pt>
                <c:pt idx="27">
                  <c:v>-0.16341568262147751</c:v>
                </c:pt>
                <c:pt idx="28">
                  <c:v>-4.8053128944658803E-2</c:v>
                </c:pt>
                <c:pt idx="29">
                  <c:v>-4.3790093041222694E-2</c:v>
                </c:pt>
                <c:pt idx="30">
                  <c:v>8.1821875666545418E-2</c:v>
                </c:pt>
                <c:pt idx="31">
                  <c:v>0.32607057105487469</c:v>
                </c:pt>
                <c:pt idx="32">
                  <c:v>0.11868149319238021</c:v>
                </c:pt>
                <c:pt idx="33">
                  <c:v>-5.6400290742617383E-2</c:v>
                </c:pt>
                <c:pt idx="34">
                  <c:v>-3.4233573587338774E-3</c:v>
                </c:pt>
                <c:pt idx="35">
                  <c:v>-0.10689238239800081</c:v>
                </c:pt>
                <c:pt idx="36">
                  <c:v>-2.9135644924229775E-2</c:v>
                </c:pt>
                <c:pt idx="37">
                  <c:v>-3.474193431939427E-2</c:v>
                </c:pt>
                <c:pt idx="38">
                  <c:v>-0.10622387955577631</c:v>
                </c:pt>
                <c:pt idx="39">
                  <c:v>8.290221677758404E-2</c:v>
                </c:pt>
                <c:pt idx="40">
                  <c:v>1.4711583976830752E-2</c:v>
                </c:pt>
                <c:pt idx="41">
                  <c:v>-4.4273801441894169E-2</c:v>
                </c:pt>
                <c:pt idx="42">
                  <c:v>-0.15028618910007424</c:v>
                </c:pt>
                <c:pt idx="43">
                  <c:v>-7.7156082517828989E-3</c:v>
                </c:pt>
                <c:pt idx="44">
                  <c:v>-0.14681676243224209</c:v>
                </c:pt>
                <c:pt idx="45">
                  <c:v>-5.1474082021921615E-2</c:v>
                </c:pt>
                <c:pt idx="46">
                  <c:v>-8.5894278448949452E-2</c:v>
                </c:pt>
                <c:pt idx="47">
                  <c:v>-2.2133646439251718E-2</c:v>
                </c:pt>
                <c:pt idx="48">
                  <c:v>-7.1703478662938719E-2</c:v>
                </c:pt>
                <c:pt idx="49">
                  <c:v>5.7672521963849428E-2</c:v>
                </c:pt>
                <c:pt idx="50">
                  <c:v>-2.5192097878597809E-2</c:v>
                </c:pt>
                <c:pt idx="51">
                  <c:v>-3.5710493950017276E-2</c:v>
                </c:pt>
                <c:pt idx="52">
                  <c:v>4.4617010577031595E-2</c:v>
                </c:pt>
                <c:pt idx="53">
                  <c:v>1.983603636814844E-2</c:v>
                </c:pt>
                <c:pt idx="54">
                  <c:v>-9.9944530476401301E-3</c:v>
                </c:pt>
                <c:pt idx="55">
                  <c:v>3.3205591010602831E-2</c:v>
                </c:pt>
                <c:pt idx="56">
                  <c:v>-1.3366821962239109E-2</c:v>
                </c:pt>
                <c:pt idx="57">
                  <c:v>3.5598909985886523E-2</c:v>
                </c:pt>
                <c:pt idx="58">
                  <c:v>8.1287303945317274E-2</c:v>
                </c:pt>
                <c:pt idx="59">
                  <c:v>-5.7431604182564787E-3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38-4C09-97A1-53F6D409907B}"/>
            </c:ext>
          </c:extLst>
        </c:ser>
        <c:ser>
          <c:idx val="1"/>
          <c:order val="1"/>
          <c:tx>
            <c:strRef>
              <c:f>'Figure 2 - World Factors'!$P$1</c:f>
              <c:strCache>
                <c:ptCount val="1"/>
                <c:pt idx="0">
                  <c:v>Bond_AC Factor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Factors'!$N$2:$N$61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Factors'!$P$2:$P$61</c:f>
              <c:numCache>
                <c:formatCode>General</c:formatCode>
                <c:ptCount val="60"/>
                <c:pt idx="0">
                  <c:v>0.69291151062078638</c:v>
                </c:pt>
                <c:pt idx="1">
                  <c:v>0.30161472069504786</c:v>
                </c:pt>
                <c:pt idx="2">
                  <c:v>-0.37640998879068299</c:v>
                </c:pt>
                <c:pt idx="3">
                  <c:v>0.16254527933336313</c:v>
                </c:pt>
                <c:pt idx="4">
                  <c:v>6.0089018818373405E-2</c:v>
                </c:pt>
                <c:pt idx="5">
                  <c:v>0.53352675539229699</c:v>
                </c:pt>
                <c:pt idx="6">
                  <c:v>0.24009957430554399</c:v>
                </c:pt>
                <c:pt idx="7">
                  <c:v>-0.38407592720227351</c:v>
                </c:pt>
                <c:pt idx="8">
                  <c:v>0.80250951417102956</c:v>
                </c:pt>
                <c:pt idx="9">
                  <c:v>1.4230537363688889</c:v>
                </c:pt>
                <c:pt idx="10">
                  <c:v>-0.18388352212165857</c:v>
                </c:pt>
                <c:pt idx="11">
                  <c:v>0.27203723364904192</c:v>
                </c:pt>
                <c:pt idx="12">
                  <c:v>2.2288796211943964</c:v>
                </c:pt>
                <c:pt idx="13">
                  <c:v>1.0795610183690696</c:v>
                </c:pt>
                <c:pt idx="14">
                  <c:v>0.7757406338799413</c:v>
                </c:pt>
                <c:pt idx="15">
                  <c:v>0.47832063085036386</c:v>
                </c:pt>
                <c:pt idx="16">
                  <c:v>2.1326395705918784</c:v>
                </c:pt>
                <c:pt idx="17">
                  <c:v>2.3388066100723881</c:v>
                </c:pt>
                <c:pt idx="18">
                  <c:v>0.42791628343892935</c:v>
                </c:pt>
                <c:pt idx="19">
                  <c:v>1.1363467077589824</c:v>
                </c:pt>
                <c:pt idx="20">
                  <c:v>2.1127095614526761</c:v>
                </c:pt>
                <c:pt idx="21">
                  <c:v>1.2778926402435322</c:v>
                </c:pt>
                <c:pt idx="22">
                  <c:v>1.078276442996009</c:v>
                </c:pt>
                <c:pt idx="23">
                  <c:v>1.2167145740666769</c:v>
                </c:pt>
                <c:pt idx="24">
                  <c:v>2.4399035428882594</c:v>
                </c:pt>
                <c:pt idx="25">
                  <c:v>2.0272363555254604</c:v>
                </c:pt>
                <c:pt idx="26">
                  <c:v>-0.18297691243541575</c:v>
                </c:pt>
                <c:pt idx="27">
                  <c:v>-0.38277770584614218</c:v>
                </c:pt>
                <c:pt idx="28">
                  <c:v>0.7808814470204819</c:v>
                </c:pt>
                <c:pt idx="29">
                  <c:v>1.3179821264586273</c:v>
                </c:pt>
                <c:pt idx="30">
                  <c:v>-0.95829056351707587</c:v>
                </c:pt>
                <c:pt idx="31">
                  <c:v>-1.9237590423032667</c:v>
                </c:pt>
                <c:pt idx="32">
                  <c:v>-0.16604027785983413</c:v>
                </c:pt>
                <c:pt idx="33">
                  <c:v>0.29395916662341948</c:v>
                </c:pt>
                <c:pt idx="34">
                  <c:v>-2.359667845787268E-2</c:v>
                </c:pt>
                <c:pt idx="35">
                  <c:v>-0.870266253360376</c:v>
                </c:pt>
                <c:pt idx="36">
                  <c:v>0.15467846418972145</c:v>
                </c:pt>
                <c:pt idx="37">
                  <c:v>-1.7863833790543464</c:v>
                </c:pt>
                <c:pt idx="38">
                  <c:v>-0.21512865315561994</c:v>
                </c:pt>
                <c:pt idx="39">
                  <c:v>-1.5155659608658429</c:v>
                </c:pt>
                <c:pt idx="40">
                  <c:v>-2.1451414591226275E-2</c:v>
                </c:pt>
                <c:pt idx="41">
                  <c:v>-0.69596078358511981</c:v>
                </c:pt>
                <c:pt idx="42">
                  <c:v>-1.78393683255608</c:v>
                </c:pt>
                <c:pt idx="43">
                  <c:v>-2.6290845383925916</c:v>
                </c:pt>
                <c:pt idx="44">
                  <c:v>-1.40848196289422</c:v>
                </c:pt>
                <c:pt idx="45">
                  <c:v>-2.1754888712830645</c:v>
                </c:pt>
                <c:pt idx="46">
                  <c:v>-0.98026419518420449</c:v>
                </c:pt>
                <c:pt idx="47">
                  <c:v>-0.41799198983029867</c:v>
                </c:pt>
                <c:pt idx="48">
                  <c:v>-0.43701000614537577</c:v>
                </c:pt>
                <c:pt idx="49">
                  <c:v>-1.4766949910530109</c:v>
                </c:pt>
                <c:pt idx="50">
                  <c:v>-0.89292986517082862</c:v>
                </c:pt>
                <c:pt idx="51">
                  <c:v>-0.3579168480554944</c:v>
                </c:pt>
                <c:pt idx="52">
                  <c:v>-0.3307828710735255</c:v>
                </c:pt>
                <c:pt idx="53">
                  <c:v>0.21779189878595193</c:v>
                </c:pt>
                <c:pt idx="54">
                  <c:v>-1.0705687315762977</c:v>
                </c:pt>
                <c:pt idx="55">
                  <c:v>-0.64117319164362807</c:v>
                </c:pt>
                <c:pt idx="56">
                  <c:v>0.31597846130099888</c:v>
                </c:pt>
                <c:pt idx="57">
                  <c:v>-0.7380773721922439</c:v>
                </c:pt>
                <c:pt idx="58">
                  <c:v>-1.5151738752574333</c:v>
                </c:pt>
                <c:pt idx="59">
                  <c:v>-1.4555173217066244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38-4C09-97A1-53F6D409907B}"/>
            </c:ext>
          </c:extLst>
        </c:ser>
        <c:ser>
          <c:idx val="2"/>
          <c:order val="2"/>
          <c:tx>
            <c:strRef>
              <c:f>'Figure 2 - World Factors'!$Q$1</c:f>
              <c:strCache>
                <c:ptCount val="1"/>
                <c:pt idx="0">
                  <c:v>Bond_EM Factor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Factors'!$N$2:$N$61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Factors'!$Q$2:$Q$61</c:f>
              <c:numCache>
                <c:formatCode>General</c:formatCode>
                <c:ptCount val="60"/>
                <c:pt idx="0">
                  <c:v>-0.41610051551458421</c:v>
                </c:pt>
                <c:pt idx="1">
                  <c:v>-0.51277385637095063</c:v>
                </c:pt>
                <c:pt idx="2">
                  <c:v>-0.66191160293401685</c:v>
                </c:pt>
                <c:pt idx="3">
                  <c:v>-0.93305704498506425</c:v>
                </c:pt>
                <c:pt idx="4">
                  <c:v>-0.21863709156362501</c:v>
                </c:pt>
                <c:pt idx="5">
                  <c:v>-0.56974006330134275</c:v>
                </c:pt>
                <c:pt idx="6">
                  <c:v>-0.90713961770014084</c:v>
                </c:pt>
                <c:pt idx="7">
                  <c:v>-0.67594565152041508</c:v>
                </c:pt>
                <c:pt idx="8">
                  <c:v>-0.26430149277802983</c:v>
                </c:pt>
                <c:pt idx="9">
                  <c:v>-0.36254915017704803</c:v>
                </c:pt>
                <c:pt idx="10">
                  <c:v>-0.41333860506311082</c:v>
                </c:pt>
                <c:pt idx="11">
                  <c:v>-0.15092518450849676</c:v>
                </c:pt>
                <c:pt idx="12">
                  <c:v>0.55314558080868992</c:v>
                </c:pt>
                <c:pt idx="13">
                  <c:v>-0.54466917723422459</c:v>
                </c:pt>
                <c:pt idx="14">
                  <c:v>-9.8728745463737055E-2</c:v>
                </c:pt>
                <c:pt idx="15">
                  <c:v>-0.22121742151927815</c:v>
                </c:pt>
                <c:pt idx="16">
                  <c:v>0.64372026827197726</c:v>
                </c:pt>
                <c:pt idx="17">
                  <c:v>0.43032939804868436</c:v>
                </c:pt>
                <c:pt idx="18">
                  <c:v>-0.30476995509926658</c:v>
                </c:pt>
                <c:pt idx="19">
                  <c:v>-0.38856680710505409</c:v>
                </c:pt>
                <c:pt idx="20">
                  <c:v>1.5532440917085799</c:v>
                </c:pt>
                <c:pt idx="21">
                  <c:v>-1.2627953180608325</c:v>
                </c:pt>
                <c:pt idx="22">
                  <c:v>5.6581459628052347E-2</c:v>
                </c:pt>
                <c:pt idx="23">
                  <c:v>0.60048556145313448</c:v>
                </c:pt>
                <c:pt idx="24">
                  <c:v>0.27328216829279245</c:v>
                </c:pt>
                <c:pt idx="25">
                  <c:v>1.0462031637462443</c:v>
                </c:pt>
                <c:pt idx="26">
                  <c:v>-0.99132088986990163</c:v>
                </c:pt>
                <c:pt idx="27">
                  <c:v>-1.1273875688528376</c:v>
                </c:pt>
                <c:pt idx="28">
                  <c:v>-0.20673027451169829</c:v>
                </c:pt>
                <c:pt idx="29">
                  <c:v>-0.18463119303556616</c:v>
                </c:pt>
                <c:pt idx="30">
                  <c:v>-0.26314056467801605</c:v>
                </c:pt>
                <c:pt idx="31">
                  <c:v>-1.8246939761981187</c:v>
                </c:pt>
                <c:pt idx="32">
                  <c:v>-0.91405891959736163</c:v>
                </c:pt>
                <c:pt idx="33">
                  <c:v>-0.14841700400526275</c:v>
                </c:pt>
                <c:pt idx="34">
                  <c:v>0.36261592234891599</c:v>
                </c:pt>
                <c:pt idx="35">
                  <c:v>0.3136142399352117</c:v>
                </c:pt>
                <c:pt idx="36">
                  <c:v>1.4130637551133878</c:v>
                </c:pt>
                <c:pt idx="37">
                  <c:v>0.16398889843105452</c:v>
                </c:pt>
                <c:pt idx="38">
                  <c:v>1.2266165649682474</c:v>
                </c:pt>
                <c:pt idx="39">
                  <c:v>1.1976946719315618</c:v>
                </c:pt>
                <c:pt idx="40">
                  <c:v>1.3964062387581031</c:v>
                </c:pt>
                <c:pt idx="41">
                  <c:v>0.58030452260924636</c:v>
                </c:pt>
                <c:pt idx="42">
                  <c:v>-0.61403472304973983</c:v>
                </c:pt>
                <c:pt idx="43">
                  <c:v>-0.40411042840663536</c:v>
                </c:pt>
                <c:pt idx="44">
                  <c:v>0.80686886244453326</c:v>
                </c:pt>
                <c:pt idx="45">
                  <c:v>5.5421479320972925E-2</c:v>
                </c:pt>
                <c:pt idx="46">
                  <c:v>0.60143443922405138</c:v>
                </c:pt>
                <c:pt idx="47">
                  <c:v>0.72599573184171284</c:v>
                </c:pt>
                <c:pt idx="48">
                  <c:v>0.70303146429618213</c:v>
                </c:pt>
                <c:pt idx="49">
                  <c:v>0.65208658025342459</c:v>
                </c:pt>
                <c:pt idx="50">
                  <c:v>0.15798714788587306</c:v>
                </c:pt>
                <c:pt idx="51">
                  <c:v>0.1637929501624433</c:v>
                </c:pt>
                <c:pt idx="52">
                  <c:v>0.29850350241779194</c:v>
                </c:pt>
                <c:pt idx="53">
                  <c:v>1.2115668890629054</c:v>
                </c:pt>
                <c:pt idx="54">
                  <c:v>0.10898504642343652</c:v>
                </c:pt>
                <c:pt idx="55">
                  <c:v>0.1835717348322668</c:v>
                </c:pt>
                <c:pt idx="56">
                  <c:v>-0.12031799763093934</c:v>
                </c:pt>
                <c:pt idx="57">
                  <c:v>-0.32736350430846228</c:v>
                </c:pt>
                <c:pt idx="58">
                  <c:v>-0.92132596193371152</c:v>
                </c:pt>
                <c:pt idx="59">
                  <c:v>-0.66324467810157461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38-4C09-97A1-53F6D4099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146320"/>
        <c:axId val="353146712"/>
      </c:lineChart>
      <c:dateAx>
        <c:axId val="3531463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6712"/>
        <c:crosses val="autoZero"/>
        <c:auto val="1"/>
        <c:lblOffset val="100"/>
        <c:baseTimeUnit val="months"/>
      </c:dateAx>
      <c:valAx>
        <c:axId val="35314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6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0184164479440082E-2"/>
          <c:y val="0.89745209749973065"/>
          <c:w val="0.8585203412073491"/>
          <c:h val="7.4541299998860625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FDI Inflows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2 - World Factors'!$AO$1</c:f>
              <c:strCache>
                <c:ptCount val="1"/>
                <c:pt idx="0">
                  <c:v>FDI_Global Factor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Factors'!$AA$2:$AA$61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Factors'!$AO$2:$AO$61</c:f>
              <c:numCache>
                <c:formatCode>General</c:formatCode>
                <c:ptCount val="60"/>
                <c:pt idx="0">
                  <c:v>-4.1494546277685375E-2</c:v>
                </c:pt>
                <c:pt idx="1">
                  <c:v>2.0230801697890713E-3</c:v>
                </c:pt>
                <c:pt idx="2">
                  <c:v>-0.2217446609368405</c:v>
                </c:pt>
                <c:pt idx="3">
                  <c:v>-4.8283901200915781E-2</c:v>
                </c:pt>
                <c:pt idx="4">
                  <c:v>-5.3520190257545508E-2</c:v>
                </c:pt>
                <c:pt idx="5">
                  <c:v>-6.5003795446034532E-2</c:v>
                </c:pt>
                <c:pt idx="6">
                  <c:v>-0.16108554706779368</c:v>
                </c:pt>
                <c:pt idx="7">
                  <c:v>-1.889019450845696E-2</c:v>
                </c:pt>
                <c:pt idx="8">
                  <c:v>-0.11567708639524275</c:v>
                </c:pt>
                <c:pt idx="9">
                  <c:v>-0.12301957495383026</c:v>
                </c:pt>
                <c:pt idx="10">
                  <c:v>-0.16994277834887944</c:v>
                </c:pt>
                <c:pt idx="11">
                  <c:v>-8.3352482049276921E-2</c:v>
                </c:pt>
                <c:pt idx="12">
                  <c:v>-0.11270003098114974</c:v>
                </c:pt>
                <c:pt idx="13">
                  <c:v>-3.8826102631623234E-3</c:v>
                </c:pt>
                <c:pt idx="14">
                  <c:v>-7.5616689486549468E-2</c:v>
                </c:pt>
                <c:pt idx="15">
                  <c:v>-7.3715101366781E-2</c:v>
                </c:pt>
                <c:pt idx="16">
                  <c:v>-0.10728450727521649</c:v>
                </c:pt>
                <c:pt idx="17">
                  <c:v>2.0600227180872972E-2</c:v>
                </c:pt>
                <c:pt idx="18">
                  <c:v>-2.3673027469433838E-2</c:v>
                </c:pt>
                <c:pt idx="19">
                  <c:v>0.7794180905975453</c:v>
                </c:pt>
                <c:pt idx="20">
                  <c:v>4.3968988101032593E-2</c:v>
                </c:pt>
                <c:pt idx="21">
                  <c:v>0.16285605600665737</c:v>
                </c:pt>
                <c:pt idx="22">
                  <c:v>0.1263538716272235</c:v>
                </c:pt>
                <c:pt idx="23">
                  <c:v>0.5078909311762847</c:v>
                </c:pt>
                <c:pt idx="24">
                  <c:v>0.14506547254902524</c:v>
                </c:pt>
                <c:pt idx="25">
                  <c:v>0.2362804565049445</c:v>
                </c:pt>
                <c:pt idx="26">
                  <c:v>0.21486508627517237</c:v>
                </c:pt>
                <c:pt idx="27">
                  <c:v>0.22951337065774932</c:v>
                </c:pt>
                <c:pt idx="28">
                  <c:v>0.12170294995135898</c:v>
                </c:pt>
                <c:pt idx="29">
                  <c:v>0.24533446559136446</c:v>
                </c:pt>
                <c:pt idx="30">
                  <c:v>1.1211195318225469E-2</c:v>
                </c:pt>
                <c:pt idx="31">
                  <c:v>6.1848891603676313E-2</c:v>
                </c:pt>
                <c:pt idx="32">
                  <c:v>-1.8781103079771346E-2</c:v>
                </c:pt>
                <c:pt idx="33">
                  <c:v>3.2555771549310202E-3</c:v>
                </c:pt>
                <c:pt idx="34">
                  <c:v>-0.14620368415990406</c:v>
                </c:pt>
                <c:pt idx="35">
                  <c:v>-0.14477042539948964</c:v>
                </c:pt>
                <c:pt idx="36">
                  <c:v>-2.9338982034358384E-2</c:v>
                </c:pt>
                <c:pt idx="37">
                  <c:v>-0.14304709876682367</c:v>
                </c:pt>
                <c:pt idx="38">
                  <c:v>-3.1074789651103208E-2</c:v>
                </c:pt>
                <c:pt idx="39">
                  <c:v>2.5119594795956515E-2</c:v>
                </c:pt>
                <c:pt idx="40">
                  <c:v>9.0631269409754394E-3</c:v>
                </c:pt>
                <c:pt idx="41">
                  <c:v>-9.8068164816891533E-3</c:v>
                </c:pt>
                <c:pt idx="42">
                  <c:v>3.3225208104049629E-2</c:v>
                </c:pt>
                <c:pt idx="43">
                  <c:v>0.11545758694968486</c:v>
                </c:pt>
                <c:pt idx="44">
                  <c:v>-4.6681700529061683E-2</c:v>
                </c:pt>
                <c:pt idx="45">
                  <c:v>-2.9461035330466744E-2</c:v>
                </c:pt>
                <c:pt idx="46">
                  <c:v>-0.10416920550577792</c:v>
                </c:pt>
                <c:pt idx="47">
                  <c:v>-1.7804382956063246E-2</c:v>
                </c:pt>
                <c:pt idx="48">
                  <c:v>-0.1248113586994453</c:v>
                </c:pt>
                <c:pt idx="49">
                  <c:v>-0.1418623862610906</c:v>
                </c:pt>
                <c:pt idx="50">
                  <c:v>-2.2426622122981358E-2</c:v>
                </c:pt>
                <c:pt idx="51">
                  <c:v>-9.3331109980160625E-3</c:v>
                </c:pt>
                <c:pt idx="52">
                  <c:v>-7.7068072551860142E-2</c:v>
                </c:pt>
                <c:pt idx="53">
                  <c:v>-9.595879622782863E-2</c:v>
                </c:pt>
                <c:pt idx="54">
                  <c:v>-9.4640864621440807E-2</c:v>
                </c:pt>
                <c:pt idx="55">
                  <c:v>-0.13082600717526571</c:v>
                </c:pt>
                <c:pt idx="56">
                  <c:v>3.251049679465607E-2</c:v>
                </c:pt>
                <c:pt idx="57">
                  <c:v>-3.8751722816714955E-2</c:v>
                </c:pt>
                <c:pt idx="58">
                  <c:v>-7.0507113084315245E-2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F8-4383-8FD6-2D998B74E7F1}"/>
            </c:ext>
          </c:extLst>
        </c:ser>
        <c:ser>
          <c:idx val="1"/>
          <c:order val="1"/>
          <c:tx>
            <c:strRef>
              <c:f>'Figure 2 - World Factors'!$AP$1</c:f>
              <c:strCache>
                <c:ptCount val="1"/>
                <c:pt idx="0">
                  <c:v>FDI_AC Factor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Factors'!$AA$2:$AA$61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Factors'!$AP$2:$AP$61</c:f>
              <c:numCache>
                <c:formatCode>General</c:formatCode>
                <c:ptCount val="60"/>
                <c:pt idx="0">
                  <c:v>-0.16351842565089655</c:v>
                </c:pt>
                <c:pt idx="1">
                  <c:v>-0.22527864226080477</c:v>
                </c:pt>
                <c:pt idx="2">
                  <c:v>-0.17957243858362607</c:v>
                </c:pt>
                <c:pt idx="3">
                  <c:v>-0.21120456831375059</c:v>
                </c:pt>
                <c:pt idx="4">
                  <c:v>6.8327927590946455E-2</c:v>
                </c:pt>
                <c:pt idx="5">
                  <c:v>-6.7392508841355905E-2</c:v>
                </c:pt>
                <c:pt idx="6">
                  <c:v>8.9293185994940849E-2</c:v>
                </c:pt>
                <c:pt idx="7">
                  <c:v>-8.6193447585230565E-2</c:v>
                </c:pt>
                <c:pt idx="8">
                  <c:v>2.0119351390321411E-2</c:v>
                </c:pt>
                <c:pt idx="9">
                  <c:v>7.1846550737640111E-2</c:v>
                </c:pt>
                <c:pt idx="10">
                  <c:v>6.5502075043685631E-2</c:v>
                </c:pt>
                <c:pt idx="11">
                  <c:v>2.3817707181598681E-2</c:v>
                </c:pt>
                <c:pt idx="12">
                  <c:v>-0.10303907917698818</c:v>
                </c:pt>
                <c:pt idx="13">
                  <c:v>-4.3732350122564932E-3</c:v>
                </c:pt>
                <c:pt idx="14">
                  <c:v>2.6008552275126072E-2</c:v>
                </c:pt>
                <c:pt idx="15">
                  <c:v>8.8179541236627454E-2</c:v>
                </c:pt>
                <c:pt idx="16">
                  <c:v>-0.41833140088709858</c:v>
                </c:pt>
                <c:pt idx="17">
                  <c:v>-0.37592329528384183</c:v>
                </c:pt>
                <c:pt idx="18">
                  <c:v>-0.55856473951311791</c:v>
                </c:pt>
                <c:pt idx="19">
                  <c:v>-0.21329983715480966</c:v>
                </c:pt>
                <c:pt idx="20">
                  <c:v>-0.40495378814120569</c:v>
                </c:pt>
                <c:pt idx="21">
                  <c:v>-0.32205515446998489</c:v>
                </c:pt>
                <c:pt idx="22">
                  <c:v>1.5922033225607368E-2</c:v>
                </c:pt>
                <c:pt idx="23">
                  <c:v>0.26002341477523139</c:v>
                </c:pt>
                <c:pt idx="24">
                  <c:v>1.9211738342434444E-2</c:v>
                </c:pt>
                <c:pt idx="25">
                  <c:v>-0.1212083036522901</c:v>
                </c:pt>
                <c:pt idx="26">
                  <c:v>0.14133195207929736</c:v>
                </c:pt>
                <c:pt idx="27">
                  <c:v>-0.97624165879579505</c:v>
                </c:pt>
                <c:pt idx="28">
                  <c:v>-0.20485131600944523</c:v>
                </c:pt>
                <c:pt idx="29">
                  <c:v>-0.17715024701980306</c:v>
                </c:pt>
                <c:pt idx="30">
                  <c:v>-9.5269415256409543E-2</c:v>
                </c:pt>
                <c:pt idx="31">
                  <c:v>0.27226009392086714</c:v>
                </c:pt>
                <c:pt idx="32">
                  <c:v>-7.4736696854760629E-2</c:v>
                </c:pt>
                <c:pt idx="33">
                  <c:v>3.0421219572366699E-2</c:v>
                </c:pt>
                <c:pt idx="34">
                  <c:v>0.10557663773153241</c:v>
                </c:pt>
                <c:pt idx="35">
                  <c:v>0.19834135718668827</c:v>
                </c:pt>
                <c:pt idx="36">
                  <c:v>0.11718057460828803</c:v>
                </c:pt>
                <c:pt idx="37">
                  <c:v>0.1950882019555181</c:v>
                </c:pt>
                <c:pt idx="38">
                  <c:v>0.20529030768997192</c:v>
                </c:pt>
                <c:pt idx="39">
                  <c:v>0.42477735451977594</c:v>
                </c:pt>
                <c:pt idx="40">
                  <c:v>8.7407046229118365E-2</c:v>
                </c:pt>
                <c:pt idx="41">
                  <c:v>2.3437356865600046E-3</c:v>
                </c:pt>
                <c:pt idx="42">
                  <c:v>0.20855780522681938</c:v>
                </c:pt>
                <c:pt idx="43">
                  <c:v>-0.23910980787923572</c:v>
                </c:pt>
                <c:pt idx="44">
                  <c:v>0.19700669685017541</c:v>
                </c:pt>
                <c:pt idx="45">
                  <c:v>7.6058122141342555E-2</c:v>
                </c:pt>
                <c:pt idx="46">
                  <c:v>8.2848912878962136E-2</c:v>
                </c:pt>
                <c:pt idx="47">
                  <c:v>-8.5300474092863232E-2</c:v>
                </c:pt>
                <c:pt idx="48">
                  <c:v>3.7526368185953035E-2</c:v>
                </c:pt>
                <c:pt idx="49">
                  <c:v>4.5087317234317678E-2</c:v>
                </c:pt>
                <c:pt idx="50">
                  <c:v>-6.5857540244164445E-2</c:v>
                </c:pt>
                <c:pt idx="51">
                  <c:v>3.3715494728721117E-2</c:v>
                </c:pt>
                <c:pt idx="52">
                  <c:v>-0.18272980053125296</c:v>
                </c:pt>
                <c:pt idx="53">
                  <c:v>0.31175843846976636</c:v>
                </c:pt>
                <c:pt idx="54">
                  <c:v>7.5432197853210189E-2</c:v>
                </c:pt>
                <c:pt idx="55">
                  <c:v>0.32477703207918962</c:v>
                </c:pt>
                <c:pt idx="56">
                  <c:v>0.45604609644906857</c:v>
                </c:pt>
                <c:pt idx="57">
                  <c:v>0.34356862829762508</c:v>
                </c:pt>
                <c:pt idx="58">
                  <c:v>-0.86469010909294064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F8-4383-8FD6-2D998B74E7F1}"/>
            </c:ext>
          </c:extLst>
        </c:ser>
        <c:ser>
          <c:idx val="2"/>
          <c:order val="2"/>
          <c:tx>
            <c:strRef>
              <c:f>'Figure 2 - World Factors'!$AQ$1</c:f>
              <c:strCache>
                <c:ptCount val="1"/>
                <c:pt idx="0">
                  <c:v>FDI_EM Factor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2 - World Factors'!$AA$2:$AA$61</c:f>
              <c:numCache>
                <c:formatCode>mmm\-yy</c:formatCode>
                <c:ptCount val="60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</c:numCache>
            </c:numRef>
          </c:cat>
          <c:val>
            <c:numRef>
              <c:f>'Figure 2 - World Factors'!$AQ$2:$AQ$61</c:f>
              <c:numCache>
                <c:formatCode>General</c:formatCode>
                <c:ptCount val="60"/>
                <c:pt idx="0">
                  <c:v>-0.40073520588581701</c:v>
                </c:pt>
                <c:pt idx="1">
                  <c:v>-0.49107869186815967</c:v>
                </c:pt>
                <c:pt idx="2">
                  <c:v>-0.78830352392974845</c:v>
                </c:pt>
                <c:pt idx="3">
                  <c:v>-0.35958084190284856</c:v>
                </c:pt>
                <c:pt idx="4">
                  <c:v>-0.64643750686383472</c:v>
                </c:pt>
                <c:pt idx="5">
                  <c:v>-0.23740436253093558</c:v>
                </c:pt>
                <c:pt idx="6">
                  <c:v>-0.55723711509149487</c:v>
                </c:pt>
                <c:pt idx="7">
                  <c:v>-0.42350012769498946</c:v>
                </c:pt>
                <c:pt idx="8">
                  <c:v>-0.28052603863358766</c:v>
                </c:pt>
                <c:pt idx="9">
                  <c:v>-0.25403418964969682</c:v>
                </c:pt>
                <c:pt idx="10">
                  <c:v>-0.80499020443017666</c:v>
                </c:pt>
                <c:pt idx="11">
                  <c:v>-0.43349880674269636</c:v>
                </c:pt>
                <c:pt idx="12">
                  <c:v>0.10013675785939198</c:v>
                </c:pt>
                <c:pt idx="13">
                  <c:v>-2.6668426667659163E-2</c:v>
                </c:pt>
                <c:pt idx="14">
                  <c:v>-0.59416965428717361</c:v>
                </c:pt>
                <c:pt idx="15">
                  <c:v>0.11881553583907227</c:v>
                </c:pt>
                <c:pt idx="16">
                  <c:v>6.2857015857921431E-2</c:v>
                </c:pt>
                <c:pt idx="17">
                  <c:v>0.59894073273485715</c:v>
                </c:pt>
                <c:pt idx="18">
                  <c:v>0.30365532957721214</c:v>
                </c:pt>
                <c:pt idx="19">
                  <c:v>0.66590278932443514</c:v>
                </c:pt>
                <c:pt idx="20">
                  <c:v>0.96535068293364967</c:v>
                </c:pt>
                <c:pt idx="21">
                  <c:v>1.015777650219704</c:v>
                </c:pt>
                <c:pt idx="22">
                  <c:v>0.80652114741670999</c:v>
                </c:pt>
                <c:pt idx="23">
                  <c:v>1.8085681541521521</c:v>
                </c:pt>
                <c:pt idx="24">
                  <c:v>1.4973195787967644</c:v>
                </c:pt>
                <c:pt idx="25">
                  <c:v>0.86367082275771478</c:v>
                </c:pt>
                <c:pt idx="26">
                  <c:v>0.9150945176217874</c:v>
                </c:pt>
                <c:pt idx="27">
                  <c:v>1.1630562811185865</c:v>
                </c:pt>
                <c:pt idx="28">
                  <c:v>0.96640990486440748</c:v>
                </c:pt>
                <c:pt idx="29">
                  <c:v>1.3458357652809276</c:v>
                </c:pt>
                <c:pt idx="30">
                  <c:v>0.81514568351664451</c:v>
                </c:pt>
                <c:pt idx="31">
                  <c:v>0.46680383565962563</c:v>
                </c:pt>
                <c:pt idx="32">
                  <c:v>3.9461502929556101E-2</c:v>
                </c:pt>
                <c:pt idx="33">
                  <c:v>-0.14294228418143162</c:v>
                </c:pt>
                <c:pt idx="34">
                  <c:v>-5.8278875373892126E-2</c:v>
                </c:pt>
                <c:pt idx="35">
                  <c:v>-0.27104475589894339</c:v>
                </c:pt>
                <c:pt idx="36">
                  <c:v>-0.10050502397533304</c:v>
                </c:pt>
                <c:pt idx="37">
                  <c:v>-0.30933489578298262</c:v>
                </c:pt>
                <c:pt idx="38">
                  <c:v>-5.0084997328540194E-2</c:v>
                </c:pt>
                <c:pt idx="39">
                  <c:v>-0.1862335804223185</c:v>
                </c:pt>
                <c:pt idx="40">
                  <c:v>4.0769125128930113E-2</c:v>
                </c:pt>
                <c:pt idx="41">
                  <c:v>6.1036568299806637E-2</c:v>
                </c:pt>
                <c:pt idx="42">
                  <c:v>-0.16343348183597417</c:v>
                </c:pt>
                <c:pt idx="43">
                  <c:v>-0.15842968384327324</c:v>
                </c:pt>
                <c:pt idx="44">
                  <c:v>-0.15235015542567826</c:v>
                </c:pt>
                <c:pt idx="45">
                  <c:v>-0.54176353750309381</c:v>
                </c:pt>
                <c:pt idx="46">
                  <c:v>-0.18161979474910775</c:v>
                </c:pt>
                <c:pt idx="47">
                  <c:v>-0.27746584073890873</c:v>
                </c:pt>
                <c:pt idx="48">
                  <c:v>-8.7546096271234719E-2</c:v>
                </c:pt>
                <c:pt idx="49">
                  <c:v>-0.6050913626215294</c:v>
                </c:pt>
                <c:pt idx="50">
                  <c:v>-0.18192229456871492</c:v>
                </c:pt>
                <c:pt idx="51">
                  <c:v>-0.36220408675370536</c:v>
                </c:pt>
                <c:pt idx="52">
                  <c:v>-0.34392418302846589</c:v>
                </c:pt>
                <c:pt idx="53">
                  <c:v>-0.19085266103740411</c:v>
                </c:pt>
                <c:pt idx="54">
                  <c:v>-0.47433229219101203</c:v>
                </c:pt>
                <c:pt idx="55">
                  <c:v>-0.72109446579466963</c:v>
                </c:pt>
                <c:pt idx="56">
                  <c:v>-0.35813000871776868</c:v>
                </c:pt>
                <c:pt idx="57">
                  <c:v>-0.75677069348488868</c:v>
                </c:pt>
                <c:pt idx="58">
                  <c:v>-0.86554628152258006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7F8-4383-8FD6-2D998B74E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147496"/>
        <c:axId val="353147888"/>
      </c:lineChart>
      <c:dateAx>
        <c:axId val="35314749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7888"/>
        <c:crosses val="autoZero"/>
        <c:auto val="1"/>
        <c:lblOffset val="100"/>
        <c:baseTimeUnit val="months"/>
      </c:dateAx>
      <c:valAx>
        <c:axId val="353147888"/>
        <c:scaling>
          <c:orientation val="minMax"/>
          <c:max val="3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7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0184164479440082E-2"/>
          <c:y val="0.89745209749973065"/>
          <c:w val="0.8585203412073491"/>
          <c:h val="7.4541299998860625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Equity - Advanced</a:t>
            </a:r>
            <a:r>
              <a:rPr lang="en-US" sz="1400" baseline="0" dirty="0"/>
              <a:t> </a:t>
            </a:r>
            <a:r>
              <a:rPr lang="en-US" sz="1400" baseline="0" dirty="0" smtClean="0"/>
              <a:t>Countries and Emerging Markets Beta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948394690003507E-2"/>
          <c:y val="0.14014171741280215"/>
          <c:w val="0.89131027809969421"/>
          <c:h val="0.57213267605005458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3 - World Beta'!$F$2:$F$54</c:f>
              <c:strCache>
                <c:ptCount val="53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Venezuela, Rep. Bol.</c:v>
                </c:pt>
                <c:pt idx="30">
                  <c:v>Israel</c:v>
                </c:pt>
                <c:pt idx="31">
                  <c:v>India</c:v>
                </c:pt>
                <c:pt idx="32">
                  <c:v>Indonesia</c:v>
                </c:pt>
                <c:pt idx="33">
                  <c:v>Korea, Republic of</c:v>
                </c:pt>
                <c:pt idx="34">
                  <c:v>Pakistan</c:v>
                </c:pt>
                <c:pt idx="35">
                  <c:v>Philippines</c:v>
                </c:pt>
                <c:pt idx="36">
                  <c:v>Thailand</c:v>
                </c:pt>
                <c:pt idx="37">
                  <c:v>Belarus</c:v>
                </c:pt>
                <c:pt idx="38">
                  <c:v>Kazakhstan</c:v>
                </c:pt>
                <c:pt idx="39">
                  <c:v>Bulgaria</c:v>
                </c:pt>
                <c:pt idx="40">
                  <c:v>Russian Federation</c:v>
                </c:pt>
                <c:pt idx="41">
                  <c:v>China,P.R.: Mainland</c:v>
                </c:pt>
                <c:pt idx="42">
                  <c:v>Ukraine</c:v>
                </c:pt>
                <c:pt idx="43">
                  <c:v>Czech Republic</c:v>
                </c:pt>
                <c:pt idx="44">
                  <c:v>Slovak Republic</c:v>
                </c:pt>
                <c:pt idx="45">
                  <c:v>Estonia</c:v>
                </c:pt>
                <c:pt idx="46">
                  <c:v>Latvia</c:v>
                </c:pt>
                <c:pt idx="47">
                  <c:v>Hungary</c:v>
                </c:pt>
                <c:pt idx="48">
                  <c:v>Lithuania</c:v>
                </c:pt>
                <c:pt idx="49">
                  <c:v>Croatia</c:v>
                </c:pt>
                <c:pt idx="50">
                  <c:v>Slovenia</c:v>
                </c:pt>
                <c:pt idx="51">
                  <c:v>Poland</c:v>
                </c:pt>
                <c:pt idx="52">
                  <c:v>Romania</c:v>
                </c:pt>
              </c:strCache>
            </c:strRef>
          </c:cat>
          <c:val>
            <c:numRef>
              <c:f>'Figure 3 - World Beta'!$G$2:$G$54</c:f>
              <c:numCache>
                <c:formatCode>General</c:formatCode>
                <c:ptCount val="53"/>
                <c:pt idx="0">
                  <c:v>0.15184511953709795</c:v>
                </c:pt>
                <c:pt idx="1">
                  <c:v>4.963123200215404E-3</c:v>
                </c:pt>
                <c:pt idx="2">
                  <c:v>-9.0448901102096017E-3</c:v>
                </c:pt>
                <c:pt idx="3">
                  <c:v>-2.5593558060810185E-3</c:v>
                </c:pt>
                <c:pt idx="4">
                  <c:v>-8.1474448835846119E-2</c:v>
                </c:pt>
                <c:pt idx="5">
                  <c:v>-1.0369683066762714E-2</c:v>
                </c:pt>
                <c:pt idx="6">
                  <c:v>-6.387930096362647E-2</c:v>
                </c:pt>
                <c:pt idx="7">
                  <c:v>-6.8334711343472077E-2</c:v>
                </c:pt>
                <c:pt idx="8">
                  <c:v>-5.8185618304484696E-2</c:v>
                </c:pt>
                <c:pt idx="9">
                  <c:v>2.1146378480837228E-2</c:v>
                </c:pt>
                <c:pt idx="10">
                  <c:v>6.0454962196919849E-2</c:v>
                </c:pt>
                <c:pt idx="11">
                  <c:v>-5.3613786950740643E-2</c:v>
                </c:pt>
                <c:pt idx="12">
                  <c:v>-3.6782444484703067E-2</c:v>
                </c:pt>
                <c:pt idx="13">
                  <c:v>-4.7477555081026634E-2</c:v>
                </c:pt>
                <c:pt idx="14">
                  <c:v>-7.4461351090259684E-2</c:v>
                </c:pt>
                <c:pt idx="15">
                  <c:v>-8.1616209225607722E-2</c:v>
                </c:pt>
                <c:pt idx="16">
                  <c:v>-3.1118278008008305E-2</c:v>
                </c:pt>
                <c:pt idx="17">
                  <c:v>-6.6839498331234407E-3</c:v>
                </c:pt>
                <c:pt idx="18">
                  <c:v>-1.4286448393038168E-2</c:v>
                </c:pt>
                <c:pt idx="19">
                  <c:v>4.4885738053971572E-2</c:v>
                </c:pt>
                <c:pt idx="20">
                  <c:v>-2.0176017358090895E-2</c:v>
                </c:pt>
                <c:pt idx="21">
                  <c:v>0.45028978938690634</c:v>
                </c:pt>
                <c:pt idx="22">
                  <c:v>0.31253545307336633</c:v>
                </c:pt>
                <c:pt idx="23">
                  <c:v>0.2130523449980356</c:v>
                </c:pt>
                <c:pt idx="24">
                  <c:v>0.36382222340346526</c:v>
                </c:pt>
                <c:pt idx="25">
                  <c:v>-9.5647497739803064E-2</c:v>
                </c:pt>
                <c:pt idx="26">
                  <c:v>6.5287058748102159E-2</c:v>
                </c:pt>
                <c:pt idx="27">
                  <c:v>0.18062339033888819</c:v>
                </c:pt>
                <c:pt idx="28">
                  <c:v>0.22834507654444336</c:v>
                </c:pt>
                <c:pt idx="29">
                  <c:v>-4.9779021485070754E-2</c:v>
                </c:pt>
                <c:pt idx="30">
                  <c:v>0.14417238852326797</c:v>
                </c:pt>
                <c:pt idx="31">
                  <c:v>0.3891389532009269</c:v>
                </c:pt>
                <c:pt idx="32">
                  <c:v>0.11971836840010057</c:v>
                </c:pt>
                <c:pt idx="33">
                  <c:v>0.27958108296598899</c:v>
                </c:pt>
                <c:pt idx="34">
                  <c:v>0.40615047002532378</c:v>
                </c:pt>
                <c:pt idx="35">
                  <c:v>0.50714087453166246</c:v>
                </c:pt>
                <c:pt idx="36">
                  <c:v>0.40617401208672943</c:v>
                </c:pt>
                <c:pt idx="37">
                  <c:v>-3.5098826556288085E-2</c:v>
                </c:pt>
                <c:pt idx="38">
                  <c:v>0.27953226288140515</c:v>
                </c:pt>
                <c:pt idx="39">
                  <c:v>0.59509155458731955</c:v>
                </c:pt>
                <c:pt idx="40">
                  <c:v>0.25205900920403135</c:v>
                </c:pt>
                <c:pt idx="41">
                  <c:v>0.20553876595920492</c:v>
                </c:pt>
                <c:pt idx="42">
                  <c:v>0.13685931720618499</c:v>
                </c:pt>
                <c:pt idx="43">
                  <c:v>-6.3852694502687046E-2</c:v>
                </c:pt>
                <c:pt idx="44">
                  <c:v>-1.4597675866050229E-3</c:v>
                </c:pt>
                <c:pt idx="45">
                  <c:v>-0.30300338655906967</c:v>
                </c:pt>
                <c:pt idx="46">
                  <c:v>3.3447162000401078E-2</c:v>
                </c:pt>
                <c:pt idx="47">
                  <c:v>-3.0812924327065058E-2</c:v>
                </c:pt>
                <c:pt idx="48">
                  <c:v>0.1406783814534999</c:v>
                </c:pt>
                <c:pt idx="49">
                  <c:v>0.15787931835735275</c:v>
                </c:pt>
                <c:pt idx="50">
                  <c:v>0.29819832220758991</c:v>
                </c:pt>
                <c:pt idx="51">
                  <c:v>0.1485914442672838</c:v>
                </c:pt>
                <c:pt idx="52">
                  <c:v>0.20035095453426902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FC-44D9-849B-7B412BDC6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148672"/>
        <c:axId val="353149064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3 - World Beta'!$F$2:$F$54</c:f>
              <c:strCache>
                <c:ptCount val="53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Venezuela, Rep. Bol.</c:v>
                </c:pt>
                <c:pt idx="30">
                  <c:v>Israel</c:v>
                </c:pt>
                <c:pt idx="31">
                  <c:v>India</c:v>
                </c:pt>
                <c:pt idx="32">
                  <c:v>Indonesia</c:v>
                </c:pt>
                <c:pt idx="33">
                  <c:v>Korea, Republic of</c:v>
                </c:pt>
                <c:pt idx="34">
                  <c:v>Pakistan</c:v>
                </c:pt>
                <c:pt idx="35">
                  <c:v>Philippines</c:v>
                </c:pt>
                <c:pt idx="36">
                  <c:v>Thailand</c:v>
                </c:pt>
                <c:pt idx="37">
                  <c:v>Belarus</c:v>
                </c:pt>
                <c:pt idx="38">
                  <c:v>Kazakhstan</c:v>
                </c:pt>
                <c:pt idx="39">
                  <c:v>Bulgaria</c:v>
                </c:pt>
                <c:pt idx="40">
                  <c:v>Russian Federation</c:v>
                </c:pt>
                <c:pt idx="41">
                  <c:v>China,P.R.: Mainland</c:v>
                </c:pt>
                <c:pt idx="42">
                  <c:v>Ukraine</c:v>
                </c:pt>
                <c:pt idx="43">
                  <c:v>Czech Republic</c:v>
                </c:pt>
                <c:pt idx="44">
                  <c:v>Slovak Republic</c:v>
                </c:pt>
                <c:pt idx="45">
                  <c:v>Estonia</c:v>
                </c:pt>
                <c:pt idx="46">
                  <c:v>Latvia</c:v>
                </c:pt>
                <c:pt idx="47">
                  <c:v>Hungary</c:v>
                </c:pt>
                <c:pt idx="48">
                  <c:v>Lithuania</c:v>
                </c:pt>
                <c:pt idx="49">
                  <c:v>Croatia</c:v>
                </c:pt>
                <c:pt idx="50">
                  <c:v>Slovenia</c:v>
                </c:pt>
                <c:pt idx="51">
                  <c:v>Poland</c:v>
                </c:pt>
                <c:pt idx="52">
                  <c:v>Romania</c:v>
                </c:pt>
              </c:strCache>
            </c:strRef>
          </c:xVal>
          <c:yVal>
            <c:numRef>
              <c:f>'Figure 3 - World Beta'!$H$2:$H$54</c:f>
              <c:numCache>
                <c:formatCode>General</c:formatCode>
                <c:ptCount val="53"/>
                <c:pt idx="0">
                  <c:v>9.4278766005281636E-3</c:v>
                </c:pt>
                <c:pt idx="1">
                  <c:v>-0.39147787889784924</c:v>
                </c:pt>
                <c:pt idx="2">
                  <c:v>-0.42530860495073064</c:v>
                </c:pt>
                <c:pt idx="3">
                  <c:v>-0.33311003019314867</c:v>
                </c:pt>
                <c:pt idx="4">
                  <c:v>-0.6846270904201005</c:v>
                </c:pt>
                <c:pt idx="5">
                  <c:v>-0.46889107764441285</c:v>
                </c:pt>
                <c:pt idx="6">
                  <c:v>-0.49405367931389021</c:v>
                </c:pt>
                <c:pt idx="7">
                  <c:v>-0.57934569942076397</c:v>
                </c:pt>
                <c:pt idx="8">
                  <c:v>-0.73735209535216517</c:v>
                </c:pt>
                <c:pt idx="9">
                  <c:v>-0.28474513145551716</c:v>
                </c:pt>
                <c:pt idx="10">
                  <c:v>-0.46544983176590626</c:v>
                </c:pt>
                <c:pt idx="11">
                  <c:v>-0.51082844731572907</c:v>
                </c:pt>
                <c:pt idx="12">
                  <c:v>-0.4273637422011064</c:v>
                </c:pt>
                <c:pt idx="13">
                  <c:v>-0.60748356645921864</c:v>
                </c:pt>
                <c:pt idx="14">
                  <c:v>-0.58886142784261597</c:v>
                </c:pt>
                <c:pt idx="15">
                  <c:v>-0.81669253942543041</c:v>
                </c:pt>
                <c:pt idx="16">
                  <c:v>-0.61584726602336859</c:v>
                </c:pt>
                <c:pt idx="17">
                  <c:v>-0.34167707679911324</c:v>
                </c:pt>
                <c:pt idx="18">
                  <c:v>-0.36802132124958709</c:v>
                </c:pt>
                <c:pt idx="19">
                  <c:v>-0.40882773353844998</c:v>
                </c:pt>
                <c:pt idx="20">
                  <c:v>-0.3458181872770893</c:v>
                </c:pt>
                <c:pt idx="21">
                  <c:v>4.3464029316178543E-2</c:v>
                </c:pt>
                <c:pt idx="22">
                  <c:v>-5.0224717994397615E-2</c:v>
                </c:pt>
                <c:pt idx="23">
                  <c:v>-6.5757996499248239E-2</c:v>
                </c:pt>
                <c:pt idx="24">
                  <c:v>-7.3738744271765591E-2</c:v>
                </c:pt>
                <c:pt idx="25">
                  <c:v>-0.36850755693219811</c:v>
                </c:pt>
                <c:pt idx="26">
                  <c:v>-0.17093722695893848</c:v>
                </c:pt>
                <c:pt idx="27">
                  <c:v>-0.10073257614479442</c:v>
                </c:pt>
                <c:pt idx="28">
                  <c:v>-0.14929534139956463</c:v>
                </c:pt>
                <c:pt idx="29">
                  <c:v>-0.27370542857962532</c:v>
                </c:pt>
                <c:pt idx="30">
                  <c:v>-0.18523725155489934</c:v>
                </c:pt>
                <c:pt idx="31">
                  <c:v>-5.1197274202884571E-2</c:v>
                </c:pt>
                <c:pt idx="32">
                  <c:v>-0.49760148644700447</c:v>
                </c:pt>
                <c:pt idx="33">
                  <c:v>-6.0212912739398494E-2</c:v>
                </c:pt>
                <c:pt idx="34">
                  <c:v>-6.2291755547719374E-2</c:v>
                </c:pt>
                <c:pt idx="35">
                  <c:v>-0.18480711942920372</c:v>
                </c:pt>
                <c:pt idx="36">
                  <c:v>-9.3405076355526445E-2</c:v>
                </c:pt>
                <c:pt idx="37">
                  <c:v>-0.29300764826519032</c:v>
                </c:pt>
                <c:pt idx="38">
                  <c:v>-0.13480326516040247</c:v>
                </c:pt>
                <c:pt idx="39">
                  <c:v>-0.67067626627919608</c:v>
                </c:pt>
                <c:pt idx="40">
                  <c:v>-0.15418098182585044</c:v>
                </c:pt>
                <c:pt idx="41">
                  <c:v>-6.4344027133544063E-2</c:v>
                </c:pt>
                <c:pt idx="42">
                  <c:v>-0.15726664018205394</c:v>
                </c:pt>
                <c:pt idx="43">
                  <c:v>-0.519632609225118</c:v>
                </c:pt>
                <c:pt idx="44">
                  <c:v>-0.23857443274299373</c:v>
                </c:pt>
                <c:pt idx="45">
                  <c:v>-1.0311647791484633</c:v>
                </c:pt>
                <c:pt idx="46">
                  <c:v>-0.25138669041399764</c:v>
                </c:pt>
                <c:pt idx="47">
                  <c:v>-0.31558488169489396</c:v>
                </c:pt>
                <c:pt idx="48">
                  <c:v>-0.37530292570173968</c:v>
                </c:pt>
                <c:pt idx="49">
                  <c:v>-0.17727359911692261</c:v>
                </c:pt>
                <c:pt idx="50">
                  <c:v>-0.10287503446765153</c:v>
                </c:pt>
                <c:pt idx="51">
                  <c:v>-0.12949027585978629</c:v>
                </c:pt>
                <c:pt idx="52">
                  <c:v>-0.10565865215606748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FC-44D9-849B-7B412BDC6943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3 - World Beta'!$F$2:$F$54</c:f>
              <c:strCache>
                <c:ptCount val="53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Venezuela, Rep. Bol.</c:v>
                </c:pt>
                <c:pt idx="30">
                  <c:v>Israel</c:v>
                </c:pt>
                <c:pt idx="31">
                  <c:v>India</c:v>
                </c:pt>
                <c:pt idx="32">
                  <c:v>Indonesia</c:v>
                </c:pt>
                <c:pt idx="33">
                  <c:v>Korea, Republic of</c:v>
                </c:pt>
                <c:pt idx="34">
                  <c:v>Pakistan</c:v>
                </c:pt>
                <c:pt idx="35">
                  <c:v>Philippines</c:v>
                </c:pt>
                <c:pt idx="36">
                  <c:v>Thailand</c:v>
                </c:pt>
                <c:pt idx="37">
                  <c:v>Belarus</c:v>
                </c:pt>
                <c:pt idx="38">
                  <c:v>Kazakhstan</c:v>
                </c:pt>
                <c:pt idx="39">
                  <c:v>Bulgaria</c:v>
                </c:pt>
                <c:pt idx="40">
                  <c:v>Russian Federation</c:v>
                </c:pt>
                <c:pt idx="41">
                  <c:v>China,P.R.: Mainland</c:v>
                </c:pt>
                <c:pt idx="42">
                  <c:v>Ukraine</c:v>
                </c:pt>
                <c:pt idx="43">
                  <c:v>Czech Republic</c:v>
                </c:pt>
                <c:pt idx="44">
                  <c:v>Slovak Republic</c:v>
                </c:pt>
                <c:pt idx="45">
                  <c:v>Estonia</c:v>
                </c:pt>
                <c:pt idx="46">
                  <c:v>Latvia</c:v>
                </c:pt>
                <c:pt idx="47">
                  <c:v>Hungary</c:v>
                </c:pt>
                <c:pt idx="48">
                  <c:v>Lithuania</c:v>
                </c:pt>
                <c:pt idx="49">
                  <c:v>Croatia</c:v>
                </c:pt>
                <c:pt idx="50">
                  <c:v>Slovenia</c:v>
                </c:pt>
                <c:pt idx="51">
                  <c:v>Poland</c:v>
                </c:pt>
                <c:pt idx="52">
                  <c:v>Romania</c:v>
                </c:pt>
              </c:strCache>
            </c:strRef>
          </c:xVal>
          <c:yVal>
            <c:numRef>
              <c:f>'Figure 3 - World Beta'!$I$2:$I$54</c:f>
              <c:numCache>
                <c:formatCode>General</c:formatCode>
                <c:ptCount val="53"/>
                <c:pt idx="0">
                  <c:v>0.40293914846718293</c:v>
                </c:pt>
                <c:pt idx="1">
                  <c:v>0.37811566307425526</c:v>
                </c:pt>
                <c:pt idx="2">
                  <c:v>0.43320969376198443</c:v>
                </c:pt>
                <c:pt idx="3">
                  <c:v>0.33306810428416028</c:v>
                </c:pt>
                <c:pt idx="4">
                  <c:v>0.66126245462161659</c:v>
                </c:pt>
                <c:pt idx="5">
                  <c:v>0.48271639355419338</c:v>
                </c:pt>
                <c:pt idx="6">
                  <c:v>0.4306099979129987</c:v>
                </c:pt>
                <c:pt idx="7">
                  <c:v>0.47905734057307642</c:v>
                </c:pt>
                <c:pt idx="8">
                  <c:v>0.74518407728253866</c:v>
                </c:pt>
                <c:pt idx="9">
                  <c:v>0.31958727426910893</c:v>
                </c:pt>
                <c:pt idx="10">
                  <c:v>0.52879067832698967</c:v>
                </c:pt>
                <c:pt idx="11">
                  <c:v>0.43707331188015375</c:v>
                </c:pt>
                <c:pt idx="12">
                  <c:v>0.3991652468800379</c:v>
                </c:pt>
                <c:pt idx="13">
                  <c:v>0.57935047878965773</c:v>
                </c:pt>
                <c:pt idx="14">
                  <c:v>0.5221886344387946</c:v>
                </c:pt>
                <c:pt idx="15">
                  <c:v>0.79473582491761174</c:v>
                </c:pt>
                <c:pt idx="16">
                  <c:v>0.62371677590877195</c:v>
                </c:pt>
                <c:pt idx="17">
                  <c:v>0.34249727481572018</c:v>
                </c:pt>
                <c:pt idx="18">
                  <c:v>0.33997079748520542</c:v>
                </c:pt>
                <c:pt idx="19">
                  <c:v>0.46884743726199107</c:v>
                </c:pt>
                <c:pt idx="20">
                  <c:v>0.3181323204460087</c:v>
                </c:pt>
                <c:pt idx="21">
                  <c:v>0.76733320537468197</c:v>
                </c:pt>
                <c:pt idx="22">
                  <c:v>0.63973514117851549</c:v>
                </c:pt>
                <c:pt idx="23">
                  <c:v>0.49650909068822313</c:v>
                </c:pt>
                <c:pt idx="24">
                  <c:v>0.76684321958780921</c:v>
                </c:pt>
                <c:pt idx="25">
                  <c:v>0.21955765636067257</c:v>
                </c:pt>
                <c:pt idx="26">
                  <c:v>0.30169929156589781</c:v>
                </c:pt>
                <c:pt idx="27">
                  <c:v>0.46938187729201297</c:v>
                </c:pt>
                <c:pt idx="28">
                  <c:v>0.54260886071802983</c:v>
                </c:pt>
                <c:pt idx="29">
                  <c:v>0.17610297340181769</c:v>
                </c:pt>
                <c:pt idx="30">
                  <c:v>0.43633796318802381</c:v>
                </c:pt>
                <c:pt idx="31">
                  <c:v>0.78698607184961467</c:v>
                </c:pt>
                <c:pt idx="32">
                  <c:v>0.7379129346526403</c:v>
                </c:pt>
                <c:pt idx="33">
                  <c:v>0.60224883390959971</c:v>
                </c:pt>
                <c:pt idx="34">
                  <c:v>0.83722953755730134</c:v>
                </c:pt>
                <c:pt idx="35">
                  <c:v>0.92523176428131904</c:v>
                </c:pt>
                <c:pt idx="36">
                  <c:v>0.7600948516244781</c:v>
                </c:pt>
                <c:pt idx="37">
                  <c:v>0.21994433207550612</c:v>
                </c:pt>
                <c:pt idx="38">
                  <c:v>0.65649119087102537</c:v>
                </c:pt>
                <c:pt idx="39">
                  <c:v>1.30314670300571</c:v>
                </c:pt>
                <c:pt idx="40">
                  <c:v>0.63635566826654755</c:v>
                </c:pt>
                <c:pt idx="41">
                  <c:v>0.47591644944456496</c:v>
                </c:pt>
                <c:pt idx="42">
                  <c:v>0.42278976308458255</c:v>
                </c:pt>
                <c:pt idx="43">
                  <c:v>0.4110763727522484</c:v>
                </c:pt>
                <c:pt idx="44">
                  <c:v>0.2285944925515358</c:v>
                </c:pt>
                <c:pt idx="45">
                  <c:v>0.76932857402114441</c:v>
                </c:pt>
                <c:pt idx="46">
                  <c:v>0.31866843829591418</c:v>
                </c:pt>
                <c:pt idx="47">
                  <c:v>0.25992678499493238</c:v>
                </c:pt>
                <c:pt idx="48">
                  <c:v>0.50471659143005287</c:v>
                </c:pt>
                <c:pt idx="49">
                  <c:v>0.47470679373818381</c:v>
                </c:pt>
                <c:pt idx="50">
                  <c:v>0.68079434998066002</c:v>
                </c:pt>
                <c:pt idx="51">
                  <c:v>0.43431853826540739</c:v>
                </c:pt>
                <c:pt idx="52">
                  <c:v>0.48275859117878522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EFC-44D9-849B-7B412BDC6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148672"/>
        <c:axId val="353149064"/>
      </c:scatterChart>
      <c:catAx>
        <c:axId val="3531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9064"/>
        <c:crosses val="autoZero"/>
        <c:auto val="1"/>
        <c:lblAlgn val="ctr"/>
        <c:lblOffset val="100"/>
        <c:noMultiLvlLbl val="0"/>
      </c:catAx>
      <c:valAx>
        <c:axId val="353149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314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Bank - </a:t>
            </a:r>
            <a:r>
              <a:rPr lang="en-US" sz="1400" b="0" i="0" u="none" strike="noStrike" baseline="0" dirty="0" smtClean="0">
                <a:effectLst/>
              </a:rPr>
              <a:t>Advanced Countries and Emerging Markets </a:t>
            </a:r>
            <a:r>
              <a:rPr lang="en-US" sz="1400" baseline="0" dirty="0" smtClean="0"/>
              <a:t>Beta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948394690003507E-2"/>
          <c:y val="0.14014171741280215"/>
          <c:w val="0.89131027809969421"/>
          <c:h val="0.57213267605005458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3 - World Beta'!$AZ$2:$AZ$55</c:f>
              <c:strCache>
                <c:ptCount val="54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India</c:v>
                </c:pt>
                <c:pt idx="33">
                  <c:v>Indonesia</c:v>
                </c:pt>
                <c:pt idx="34">
                  <c:v>Korea, Republic of</c:v>
                </c:pt>
                <c:pt idx="35">
                  <c:v>Pakistan</c:v>
                </c:pt>
                <c:pt idx="36">
                  <c:v>Philippines</c:v>
                </c:pt>
                <c:pt idx="37">
                  <c:v>Thailand</c:v>
                </c:pt>
                <c:pt idx="38">
                  <c:v>Belarus</c:v>
                </c:pt>
                <c:pt idx="39">
                  <c:v>Kazakhstan</c:v>
                </c:pt>
                <c:pt idx="40">
                  <c:v>Bulgaria</c:v>
                </c:pt>
                <c:pt idx="41">
                  <c:v>Russian Federation</c:v>
                </c:pt>
                <c:pt idx="42">
                  <c:v>China,P.R.: Mainland</c:v>
                </c:pt>
                <c:pt idx="43">
                  <c:v>Ukraine</c:v>
                </c:pt>
                <c:pt idx="44">
                  <c:v>Czech Republic</c:v>
                </c:pt>
                <c:pt idx="45">
                  <c:v>Slovak Republic</c:v>
                </c:pt>
                <c:pt idx="46">
                  <c:v>Estonia</c:v>
                </c:pt>
                <c:pt idx="47">
                  <c:v>Latvia</c:v>
                </c:pt>
                <c:pt idx="48">
                  <c:v>Hungary</c:v>
                </c:pt>
                <c:pt idx="49">
                  <c:v>Lithuania</c:v>
                </c:pt>
                <c:pt idx="50">
                  <c:v>Croatia</c:v>
                </c:pt>
                <c:pt idx="51">
                  <c:v>Slovenia</c:v>
                </c:pt>
                <c:pt idx="52">
                  <c:v>Poland</c:v>
                </c:pt>
                <c:pt idx="53">
                  <c:v>Romania</c:v>
                </c:pt>
              </c:strCache>
            </c:strRef>
          </c:cat>
          <c:val>
            <c:numRef>
              <c:f>'Figure 3 - World Beta'!$BA$2:$BA$55</c:f>
              <c:numCache>
                <c:formatCode>General</c:formatCode>
                <c:ptCount val="54"/>
                <c:pt idx="0">
                  <c:v>-4.956296304909757E-3</c:v>
                </c:pt>
                <c:pt idx="1">
                  <c:v>-8.2352814859161065E-3</c:v>
                </c:pt>
                <c:pt idx="2">
                  <c:v>-2.5353769195227498E-3</c:v>
                </c:pt>
                <c:pt idx="3">
                  <c:v>-4.858953138922136E-3</c:v>
                </c:pt>
                <c:pt idx="4">
                  <c:v>-9.1892073366698452E-4</c:v>
                </c:pt>
                <c:pt idx="5">
                  <c:v>-1.0545725305149346E-2</c:v>
                </c:pt>
                <c:pt idx="6">
                  <c:v>-4.3778569967534929E-4</c:v>
                </c:pt>
                <c:pt idx="7">
                  <c:v>-8.1365218865348046E-3</c:v>
                </c:pt>
                <c:pt idx="8">
                  <c:v>-4.8222931133480385E-3</c:v>
                </c:pt>
                <c:pt idx="9">
                  <c:v>-4.8051668100025108E-3</c:v>
                </c:pt>
                <c:pt idx="10">
                  <c:v>-8.7398052361243508E-3</c:v>
                </c:pt>
                <c:pt idx="11">
                  <c:v>2.4612708155690773E-3</c:v>
                </c:pt>
                <c:pt idx="12">
                  <c:v>2.414263866633706E-3</c:v>
                </c:pt>
                <c:pt idx="13">
                  <c:v>-1.5154257878741825E-2</c:v>
                </c:pt>
                <c:pt idx="14">
                  <c:v>6.6379215095112715E-3</c:v>
                </c:pt>
                <c:pt idx="15">
                  <c:v>3.006714611226635E-3</c:v>
                </c:pt>
                <c:pt idx="16">
                  <c:v>-6.4458469063730702E-3</c:v>
                </c:pt>
                <c:pt idx="17">
                  <c:v>-4.4706172918531177E-3</c:v>
                </c:pt>
                <c:pt idx="18">
                  <c:v>4.6185794638408984E-4</c:v>
                </c:pt>
                <c:pt idx="19">
                  <c:v>4.1222334398460736E-2</c:v>
                </c:pt>
                <c:pt idx="20">
                  <c:v>-1.1784589064345483E-4</c:v>
                </c:pt>
                <c:pt idx="21">
                  <c:v>-9.6329300885657221E-4</c:v>
                </c:pt>
                <c:pt idx="22">
                  <c:v>0.10155844342643172</c:v>
                </c:pt>
                <c:pt idx="23">
                  <c:v>-2.2335003848360763E-2</c:v>
                </c:pt>
                <c:pt idx="24">
                  <c:v>1.3537024490152728E-4</c:v>
                </c:pt>
                <c:pt idx="25">
                  <c:v>0.21850508893259471</c:v>
                </c:pt>
                <c:pt idx="26">
                  <c:v>0.10209269909876019</c:v>
                </c:pt>
                <c:pt idx="27">
                  <c:v>-5.6862400536091706E-2</c:v>
                </c:pt>
                <c:pt idx="28">
                  <c:v>0.1317141855299663</c:v>
                </c:pt>
                <c:pt idx="29">
                  <c:v>3.7994446132781426E-2</c:v>
                </c:pt>
                <c:pt idx="30">
                  <c:v>0.15357506157801093</c:v>
                </c:pt>
                <c:pt idx="31">
                  <c:v>0.13470859622319437</c:v>
                </c:pt>
                <c:pt idx="32">
                  <c:v>3.1551793489550138E-2</c:v>
                </c:pt>
                <c:pt idx="33">
                  <c:v>0.26366652512526967</c:v>
                </c:pt>
                <c:pt idx="34">
                  <c:v>1.6326200352560546E-2</c:v>
                </c:pt>
                <c:pt idx="35">
                  <c:v>0.12976460869908771</c:v>
                </c:pt>
                <c:pt idx="36">
                  <c:v>9.7540287490805122E-2</c:v>
                </c:pt>
                <c:pt idx="37">
                  <c:v>-9.5657137228553624E-2</c:v>
                </c:pt>
                <c:pt idx="38">
                  <c:v>3.8574587021879367E-2</c:v>
                </c:pt>
                <c:pt idx="39">
                  <c:v>0.27734233699422045</c:v>
                </c:pt>
                <c:pt idx="40">
                  <c:v>0.43243124290553631</c:v>
                </c:pt>
                <c:pt idx="41">
                  <c:v>0.39651399484206984</c:v>
                </c:pt>
                <c:pt idx="42">
                  <c:v>-3.2539667931298442E-2</c:v>
                </c:pt>
                <c:pt idx="43">
                  <c:v>0.32369815196596047</c:v>
                </c:pt>
                <c:pt idx="44">
                  <c:v>0.10660888174418505</c:v>
                </c:pt>
                <c:pt idx="45">
                  <c:v>0.27056490955892548</c:v>
                </c:pt>
                <c:pt idx="46">
                  <c:v>0.44625967589244986</c:v>
                </c:pt>
                <c:pt idx="47">
                  <c:v>0.47183100579312798</c:v>
                </c:pt>
                <c:pt idx="48">
                  <c:v>0.16874227497314032</c:v>
                </c:pt>
                <c:pt idx="49">
                  <c:v>0.51320985115881457</c:v>
                </c:pt>
                <c:pt idx="50">
                  <c:v>0.19983401230299735</c:v>
                </c:pt>
                <c:pt idx="51">
                  <c:v>0.39774724037083142</c:v>
                </c:pt>
                <c:pt idx="52">
                  <c:v>0.27396448916858246</c:v>
                </c:pt>
                <c:pt idx="53">
                  <c:v>0.36111356156678215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4E-4580-9D04-814FEAABA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447424"/>
        <c:axId val="355447816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3 - World Beta'!$AZ$2:$AZ$55</c:f>
              <c:strCache>
                <c:ptCount val="54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India</c:v>
                </c:pt>
                <c:pt idx="33">
                  <c:v>Indonesia</c:v>
                </c:pt>
                <c:pt idx="34">
                  <c:v>Korea, Republic of</c:v>
                </c:pt>
                <c:pt idx="35">
                  <c:v>Pakistan</c:v>
                </c:pt>
                <c:pt idx="36">
                  <c:v>Philippines</c:v>
                </c:pt>
                <c:pt idx="37">
                  <c:v>Thailand</c:v>
                </c:pt>
                <c:pt idx="38">
                  <c:v>Belarus</c:v>
                </c:pt>
                <c:pt idx="39">
                  <c:v>Kazakhstan</c:v>
                </c:pt>
                <c:pt idx="40">
                  <c:v>Bulgaria</c:v>
                </c:pt>
                <c:pt idx="41">
                  <c:v>Russian Federation</c:v>
                </c:pt>
                <c:pt idx="42">
                  <c:v>China,P.R.: Mainland</c:v>
                </c:pt>
                <c:pt idx="43">
                  <c:v>Ukraine</c:v>
                </c:pt>
                <c:pt idx="44">
                  <c:v>Czech Republic</c:v>
                </c:pt>
                <c:pt idx="45">
                  <c:v>Slovak Republic</c:v>
                </c:pt>
                <c:pt idx="46">
                  <c:v>Estonia</c:v>
                </c:pt>
                <c:pt idx="47">
                  <c:v>Latvia</c:v>
                </c:pt>
                <c:pt idx="48">
                  <c:v>Hungary</c:v>
                </c:pt>
                <c:pt idx="49">
                  <c:v>Lithuania</c:v>
                </c:pt>
                <c:pt idx="50">
                  <c:v>Croatia</c:v>
                </c:pt>
                <c:pt idx="51">
                  <c:v>Slovenia</c:v>
                </c:pt>
                <c:pt idx="52">
                  <c:v>Poland</c:v>
                </c:pt>
                <c:pt idx="53">
                  <c:v>Romania</c:v>
                </c:pt>
              </c:strCache>
            </c:strRef>
          </c:xVal>
          <c:yVal>
            <c:numRef>
              <c:f>'Figure 3 - World Beta'!$BB$2:$BB$55</c:f>
              <c:numCache>
                <c:formatCode>General</c:formatCode>
                <c:ptCount val="54"/>
                <c:pt idx="0">
                  <c:v>-0.51833471701925027</c:v>
                </c:pt>
                <c:pt idx="1">
                  <c:v>-0.65714142204717052</c:v>
                </c:pt>
                <c:pt idx="2">
                  <c:v>-0.46027250890735449</c:v>
                </c:pt>
                <c:pt idx="3">
                  <c:v>-0.35142847227705776</c:v>
                </c:pt>
                <c:pt idx="4">
                  <c:v>-0.59690956287934993</c:v>
                </c:pt>
                <c:pt idx="5">
                  <c:v>-0.29049946102380109</c:v>
                </c:pt>
                <c:pt idx="6">
                  <c:v>-0.64595248928593807</c:v>
                </c:pt>
                <c:pt idx="7">
                  <c:v>-0.44896788292010176</c:v>
                </c:pt>
                <c:pt idx="8">
                  <c:v>-0.34370403503359653</c:v>
                </c:pt>
                <c:pt idx="9">
                  <c:v>-0.37884839982766044</c:v>
                </c:pt>
                <c:pt idx="10">
                  <c:v>-0.69059149157086419</c:v>
                </c:pt>
                <c:pt idx="11">
                  <c:v>-0.29862562735616904</c:v>
                </c:pt>
                <c:pt idx="12">
                  <c:v>-0.29694718350091576</c:v>
                </c:pt>
                <c:pt idx="13">
                  <c:v>-0.62236268663841143</c:v>
                </c:pt>
                <c:pt idx="14">
                  <c:v>-0.51232493474790819</c:v>
                </c:pt>
                <c:pt idx="15">
                  <c:v>-0.41712769971289809</c:v>
                </c:pt>
                <c:pt idx="16">
                  <c:v>-0.36750776694444787</c:v>
                </c:pt>
                <c:pt idx="17">
                  <c:v>-0.5420577009982428</c:v>
                </c:pt>
                <c:pt idx="18">
                  <c:v>-0.49111937263417521</c:v>
                </c:pt>
                <c:pt idx="19">
                  <c:v>-0.1388788197102295</c:v>
                </c:pt>
                <c:pt idx="20">
                  <c:v>-0.25899020205122436</c:v>
                </c:pt>
                <c:pt idx="21">
                  <c:v>-0.11599104030646898</c:v>
                </c:pt>
                <c:pt idx="22">
                  <c:v>-0.13199161490532127</c:v>
                </c:pt>
                <c:pt idx="23">
                  <c:v>-0.22060524837282974</c:v>
                </c:pt>
                <c:pt idx="24">
                  <c:v>-0.22353491069758644</c:v>
                </c:pt>
                <c:pt idx="25">
                  <c:v>-0.25952151190219203</c:v>
                </c:pt>
                <c:pt idx="26">
                  <c:v>-0.14076476252083372</c:v>
                </c:pt>
                <c:pt idx="27">
                  <c:v>-0.2779281243222308</c:v>
                </c:pt>
                <c:pt idx="28">
                  <c:v>-0.13926238629309173</c:v>
                </c:pt>
                <c:pt idx="29">
                  <c:v>-0.17353821795328594</c:v>
                </c:pt>
                <c:pt idx="30">
                  <c:v>-0.23645629712635613</c:v>
                </c:pt>
                <c:pt idx="31">
                  <c:v>-0.21426102865112506</c:v>
                </c:pt>
                <c:pt idx="32">
                  <c:v>-0.14711632304841507</c:v>
                </c:pt>
                <c:pt idx="33">
                  <c:v>-0.29842343872305332</c:v>
                </c:pt>
                <c:pt idx="34">
                  <c:v>-0.20350365092694556</c:v>
                </c:pt>
                <c:pt idx="35">
                  <c:v>-0.18079910439875979</c:v>
                </c:pt>
                <c:pt idx="36">
                  <c:v>-0.12550219623933001</c:v>
                </c:pt>
                <c:pt idx="37">
                  <c:v>-0.33894919178796246</c:v>
                </c:pt>
                <c:pt idx="38">
                  <c:v>-0.18018377177272094</c:v>
                </c:pt>
                <c:pt idx="39">
                  <c:v>-0.36614412232915627</c:v>
                </c:pt>
                <c:pt idx="40">
                  <c:v>-0.52473457818863622</c:v>
                </c:pt>
                <c:pt idx="41">
                  <c:v>-0.46172229546480598</c:v>
                </c:pt>
                <c:pt idx="42">
                  <c:v>-0.27056831245782076</c:v>
                </c:pt>
                <c:pt idx="43">
                  <c:v>-0.38906657571479342</c:v>
                </c:pt>
                <c:pt idx="44">
                  <c:v>-0.11002305320235381</c:v>
                </c:pt>
                <c:pt idx="45">
                  <c:v>-0.3192742331618289</c:v>
                </c:pt>
                <c:pt idx="46">
                  <c:v>-0.58630750353758598</c:v>
                </c:pt>
                <c:pt idx="47">
                  <c:v>-0.59691163680110737</c:v>
                </c:pt>
                <c:pt idx="48">
                  <c:v>-0.29888676323846458</c:v>
                </c:pt>
                <c:pt idx="49">
                  <c:v>-0.68288767885750679</c:v>
                </c:pt>
                <c:pt idx="50">
                  <c:v>-0.32731044980065932</c:v>
                </c:pt>
                <c:pt idx="51">
                  <c:v>-0.5115527119816754</c:v>
                </c:pt>
                <c:pt idx="52">
                  <c:v>-0.37446006432361484</c:v>
                </c:pt>
                <c:pt idx="53">
                  <c:v>-0.50701547488107646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D4E-4580-9D04-814FEAABA0FA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3 - World Beta'!$AZ$2:$AZ$55</c:f>
              <c:strCache>
                <c:ptCount val="54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India</c:v>
                </c:pt>
                <c:pt idx="33">
                  <c:v>Indonesia</c:v>
                </c:pt>
                <c:pt idx="34">
                  <c:v>Korea, Republic of</c:v>
                </c:pt>
                <c:pt idx="35">
                  <c:v>Pakistan</c:v>
                </c:pt>
                <c:pt idx="36">
                  <c:v>Philippines</c:v>
                </c:pt>
                <c:pt idx="37">
                  <c:v>Thailand</c:v>
                </c:pt>
                <c:pt idx="38">
                  <c:v>Belarus</c:v>
                </c:pt>
                <c:pt idx="39">
                  <c:v>Kazakhstan</c:v>
                </c:pt>
                <c:pt idx="40">
                  <c:v>Bulgaria</c:v>
                </c:pt>
                <c:pt idx="41">
                  <c:v>Russian Federation</c:v>
                </c:pt>
                <c:pt idx="42">
                  <c:v>China,P.R.: Mainland</c:v>
                </c:pt>
                <c:pt idx="43">
                  <c:v>Ukraine</c:v>
                </c:pt>
                <c:pt idx="44">
                  <c:v>Czech Republic</c:v>
                </c:pt>
                <c:pt idx="45">
                  <c:v>Slovak Republic</c:v>
                </c:pt>
                <c:pt idx="46">
                  <c:v>Estonia</c:v>
                </c:pt>
                <c:pt idx="47">
                  <c:v>Latvia</c:v>
                </c:pt>
                <c:pt idx="48">
                  <c:v>Hungary</c:v>
                </c:pt>
                <c:pt idx="49">
                  <c:v>Lithuania</c:v>
                </c:pt>
                <c:pt idx="50">
                  <c:v>Croatia</c:v>
                </c:pt>
                <c:pt idx="51">
                  <c:v>Slovenia</c:v>
                </c:pt>
                <c:pt idx="52">
                  <c:v>Poland</c:v>
                </c:pt>
                <c:pt idx="53">
                  <c:v>Romania</c:v>
                </c:pt>
              </c:strCache>
            </c:strRef>
          </c:xVal>
          <c:yVal>
            <c:numRef>
              <c:f>'Figure 3 - World Beta'!$BC$2:$BC$55</c:f>
              <c:numCache>
                <c:formatCode>General</c:formatCode>
                <c:ptCount val="54"/>
                <c:pt idx="0">
                  <c:v>0.5099300461025591</c:v>
                </c:pt>
                <c:pt idx="1">
                  <c:v>0.65039245388100098</c:v>
                </c:pt>
                <c:pt idx="2">
                  <c:v>0.44869235758806342</c:v>
                </c:pt>
                <c:pt idx="3">
                  <c:v>0.34052637994450041</c:v>
                </c:pt>
                <c:pt idx="4">
                  <c:v>0.59628732688210206</c:v>
                </c:pt>
                <c:pt idx="5">
                  <c:v>0.25659195619258723</c:v>
                </c:pt>
                <c:pt idx="6">
                  <c:v>0.64700777339260451</c:v>
                </c:pt>
                <c:pt idx="7">
                  <c:v>0.414825294049191</c:v>
                </c:pt>
                <c:pt idx="8">
                  <c:v>0.33376854445396154</c:v>
                </c:pt>
                <c:pt idx="9">
                  <c:v>0.36911591419259898</c:v>
                </c:pt>
                <c:pt idx="10">
                  <c:v>0.65632795621292672</c:v>
                </c:pt>
                <c:pt idx="11">
                  <c:v>0.3016978408255474</c:v>
                </c:pt>
                <c:pt idx="12">
                  <c:v>0.30034340020849704</c:v>
                </c:pt>
                <c:pt idx="13">
                  <c:v>0.56480076800927381</c:v>
                </c:pt>
                <c:pt idx="14">
                  <c:v>0.53859557716326922</c:v>
                </c:pt>
                <c:pt idx="15">
                  <c:v>0.43327054863088754</c:v>
                </c:pt>
                <c:pt idx="16">
                  <c:v>0.35105184920612009</c:v>
                </c:pt>
                <c:pt idx="17">
                  <c:v>0.54795045419615174</c:v>
                </c:pt>
                <c:pt idx="18">
                  <c:v>0.4975854854046986</c:v>
                </c:pt>
                <c:pt idx="19">
                  <c:v>0.22002764842930442</c:v>
                </c:pt>
                <c:pt idx="20">
                  <c:v>0.25915854045969838</c:v>
                </c:pt>
                <c:pt idx="21">
                  <c:v>0.11587946036287161</c:v>
                </c:pt>
                <c:pt idx="22">
                  <c:v>0.31198460983612891</c:v>
                </c:pt>
                <c:pt idx="23">
                  <c:v>0.18705802655394865</c:v>
                </c:pt>
                <c:pt idx="24">
                  <c:v>0.2669952134174764</c:v>
                </c:pt>
                <c:pt idx="25">
                  <c:v>0.50843979669972528</c:v>
                </c:pt>
                <c:pt idx="26">
                  <c:v>0.32932755552818938</c:v>
                </c:pt>
                <c:pt idx="27">
                  <c:v>0.23516866391538688</c:v>
                </c:pt>
                <c:pt idx="28">
                  <c:v>0.37059979214465011</c:v>
                </c:pt>
                <c:pt idx="29">
                  <c:v>0.24255658660936238</c:v>
                </c:pt>
                <c:pt idx="30">
                  <c:v>0.40451197855959559</c:v>
                </c:pt>
                <c:pt idx="31">
                  <c:v>0.38575159725173319</c:v>
                </c:pt>
                <c:pt idx="32">
                  <c:v>0.21728857901215098</c:v>
                </c:pt>
                <c:pt idx="33">
                  <c:v>0.58090321369144848</c:v>
                </c:pt>
                <c:pt idx="34">
                  <c:v>0.27921258371273372</c:v>
                </c:pt>
                <c:pt idx="35">
                  <c:v>0.35513621087951036</c:v>
                </c:pt>
                <c:pt idx="36">
                  <c:v>0.29775327933182905</c:v>
                </c:pt>
                <c:pt idx="37">
                  <c:v>0.26258795045073746</c:v>
                </c:pt>
                <c:pt idx="38">
                  <c:v>0.26103886794386616</c:v>
                </c:pt>
                <c:pt idx="39">
                  <c:v>0.56577436373749779</c:v>
                </c:pt>
                <c:pt idx="40">
                  <c:v>0.73902769792991507</c:v>
                </c:pt>
                <c:pt idx="41">
                  <c:v>0.67243312332922689</c:v>
                </c:pt>
                <c:pt idx="42">
                  <c:v>0.2682388635633135</c:v>
                </c:pt>
                <c:pt idx="43">
                  <c:v>0.59226971076448442</c:v>
                </c:pt>
                <c:pt idx="44">
                  <c:v>0.29949938455184699</c:v>
                </c:pt>
                <c:pt idx="45">
                  <c:v>0.56963596591171184</c:v>
                </c:pt>
                <c:pt idx="46">
                  <c:v>0.76751407509050229</c:v>
                </c:pt>
                <c:pt idx="47">
                  <c:v>0.78128904691023371</c:v>
                </c:pt>
                <c:pt idx="48">
                  <c:v>0.46087503962548804</c:v>
                </c:pt>
                <c:pt idx="49">
                  <c:v>0.85629042974683545</c:v>
                </c:pt>
                <c:pt idx="50">
                  <c:v>0.47417542327696816</c:v>
                </c:pt>
                <c:pt idx="51">
                  <c:v>0.70259744095157939</c:v>
                </c:pt>
                <c:pt idx="52">
                  <c:v>0.56160331309871669</c:v>
                </c:pt>
                <c:pt idx="53">
                  <c:v>0.6953097002723041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D4E-4580-9D04-814FEAABA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447424"/>
        <c:axId val="355447816"/>
      </c:scatterChart>
      <c:catAx>
        <c:axId val="35544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47816"/>
        <c:crosses val="autoZero"/>
        <c:auto val="1"/>
        <c:lblAlgn val="ctr"/>
        <c:lblOffset val="100"/>
        <c:noMultiLvlLbl val="0"/>
      </c:catAx>
      <c:valAx>
        <c:axId val="355447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4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Bond - </a:t>
            </a:r>
            <a:r>
              <a:rPr lang="en-US" sz="1400" b="0" i="0" u="none" strike="noStrike" baseline="0" dirty="0" smtClean="0">
                <a:effectLst/>
              </a:rPr>
              <a:t>Advanced Countries and Emerging Markets’ </a:t>
            </a:r>
            <a:r>
              <a:rPr lang="en-US" sz="1400" baseline="0" dirty="0" smtClean="0"/>
              <a:t>Beta</a:t>
            </a:r>
            <a:endParaRPr lang="en-US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948394690003507E-2"/>
          <c:y val="0.14014171741280215"/>
          <c:w val="0.89131027809969421"/>
          <c:h val="0.57213267605005458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strRef>
              <c:f>'Figure 3 - World Beta'!$AC$2:$AC$54</c:f>
              <c:strCache>
                <c:ptCount val="53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Indonesia</c:v>
                </c:pt>
                <c:pt idx="33">
                  <c:v>Korea, Republic of</c:v>
                </c:pt>
                <c:pt idx="34">
                  <c:v>Pakistan</c:v>
                </c:pt>
                <c:pt idx="35">
                  <c:v>Philippines</c:v>
                </c:pt>
                <c:pt idx="36">
                  <c:v>Thailand</c:v>
                </c:pt>
                <c:pt idx="37">
                  <c:v>Belarus</c:v>
                </c:pt>
                <c:pt idx="38">
                  <c:v>Kazakhstan</c:v>
                </c:pt>
                <c:pt idx="39">
                  <c:v>Bulgaria</c:v>
                </c:pt>
                <c:pt idx="40">
                  <c:v>Russian Federation</c:v>
                </c:pt>
                <c:pt idx="41">
                  <c:v>China,P.R.: Mainland</c:v>
                </c:pt>
                <c:pt idx="42">
                  <c:v>Ukraine</c:v>
                </c:pt>
                <c:pt idx="43">
                  <c:v>Czech Republic</c:v>
                </c:pt>
                <c:pt idx="44">
                  <c:v>Slovak Republic</c:v>
                </c:pt>
                <c:pt idx="45">
                  <c:v>Estonia</c:v>
                </c:pt>
                <c:pt idx="46">
                  <c:v>Latvia</c:v>
                </c:pt>
                <c:pt idx="47">
                  <c:v>Hungary</c:v>
                </c:pt>
                <c:pt idx="48">
                  <c:v>Lithuania</c:v>
                </c:pt>
                <c:pt idx="49">
                  <c:v>Croatia</c:v>
                </c:pt>
                <c:pt idx="50">
                  <c:v>Slovenia</c:v>
                </c:pt>
                <c:pt idx="51">
                  <c:v>Poland</c:v>
                </c:pt>
                <c:pt idx="52">
                  <c:v>Romania</c:v>
                </c:pt>
              </c:strCache>
            </c:strRef>
          </c:cat>
          <c:val>
            <c:numRef>
              <c:f>'Figure 3 - World Beta'!$AD$2:$AD$54</c:f>
              <c:numCache>
                <c:formatCode>General</c:formatCode>
                <c:ptCount val="53"/>
                <c:pt idx="0">
                  <c:v>0.35032203259154154</c:v>
                </c:pt>
                <c:pt idx="1">
                  <c:v>0.35448359847465666</c:v>
                </c:pt>
                <c:pt idx="2">
                  <c:v>0.38301442396101126</c:v>
                </c:pt>
                <c:pt idx="3">
                  <c:v>0.20364431459531976</c:v>
                </c:pt>
                <c:pt idx="4">
                  <c:v>0.27845955036236458</c:v>
                </c:pt>
                <c:pt idx="5">
                  <c:v>0.38723488853997862</c:v>
                </c:pt>
                <c:pt idx="6">
                  <c:v>0.43020262408796273</c:v>
                </c:pt>
                <c:pt idx="7">
                  <c:v>0.35330847070261778</c:v>
                </c:pt>
                <c:pt idx="8">
                  <c:v>0.11863432558286092</c:v>
                </c:pt>
                <c:pt idx="9">
                  <c:v>0.2272993309094864</c:v>
                </c:pt>
                <c:pt idx="10">
                  <c:v>9.1848858751624893E-2</c:v>
                </c:pt>
                <c:pt idx="11">
                  <c:v>-9.5634975744151127E-2</c:v>
                </c:pt>
                <c:pt idx="12">
                  <c:v>-2.1452053827304293E-2</c:v>
                </c:pt>
                <c:pt idx="13">
                  <c:v>-7.7737431862162268E-2</c:v>
                </c:pt>
                <c:pt idx="14">
                  <c:v>0.23456848621878076</c:v>
                </c:pt>
                <c:pt idx="15">
                  <c:v>0.18270685637329195</c:v>
                </c:pt>
                <c:pt idx="16">
                  <c:v>0.35341520903844814</c:v>
                </c:pt>
                <c:pt idx="17">
                  <c:v>0.24284194104832318</c:v>
                </c:pt>
                <c:pt idx="18">
                  <c:v>0.41833315561535084</c:v>
                </c:pt>
                <c:pt idx="19">
                  <c:v>0.28381208041768163</c:v>
                </c:pt>
                <c:pt idx="20">
                  <c:v>0.17507854916063911</c:v>
                </c:pt>
                <c:pt idx="21">
                  <c:v>0.5882553260828699</c:v>
                </c:pt>
                <c:pt idx="22">
                  <c:v>0.45090984943191226</c:v>
                </c:pt>
                <c:pt idx="23">
                  <c:v>0.14176048395858223</c:v>
                </c:pt>
                <c:pt idx="24">
                  <c:v>0.57553990167212687</c:v>
                </c:pt>
                <c:pt idx="25">
                  <c:v>0.27898461166653421</c:v>
                </c:pt>
                <c:pt idx="26">
                  <c:v>6.1466709063985686E-2</c:v>
                </c:pt>
                <c:pt idx="27">
                  <c:v>0.39527670823971556</c:v>
                </c:pt>
                <c:pt idx="28">
                  <c:v>0.22143852034535766</c:v>
                </c:pt>
                <c:pt idx="29">
                  <c:v>0.54124996220479449</c:v>
                </c:pt>
                <c:pt idx="30">
                  <c:v>0.30169520824019236</c:v>
                </c:pt>
                <c:pt idx="31">
                  <c:v>0.57561822622663616</c:v>
                </c:pt>
                <c:pt idx="32">
                  <c:v>0.68656097232307733</c:v>
                </c:pt>
                <c:pt idx="33">
                  <c:v>1.9391104934559825E-2</c:v>
                </c:pt>
                <c:pt idx="34">
                  <c:v>0.47032773690691182</c:v>
                </c:pt>
                <c:pt idx="35">
                  <c:v>0.45838157709006555</c:v>
                </c:pt>
                <c:pt idx="36">
                  <c:v>0.20015785325385119</c:v>
                </c:pt>
                <c:pt idx="37">
                  <c:v>0.27156394527645628</c:v>
                </c:pt>
                <c:pt idx="38">
                  <c:v>0.68295851494930349</c:v>
                </c:pt>
                <c:pt idx="39">
                  <c:v>1.6488292059251095E-2</c:v>
                </c:pt>
                <c:pt idx="40">
                  <c:v>0.26629948472039605</c:v>
                </c:pt>
                <c:pt idx="41">
                  <c:v>-2.344956412837881E-2</c:v>
                </c:pt>
                <c:pt idx="42">
                  <c:v>0.16694346186325071</c:v>
                </c:pt>
                <c:pt idx="43">
                  <c:v>4.5035042886001318E-2</c:v>
                </c:pt>
                <c:pt idx="44">
                  <c:v>0.50899351554086913</c:v>
                </c:pt>
                <c:pt idx="45">
                  <c:v>-0.19391954988007842</c:v>
                </c:pt>
                <c:pt idx="46">
                  <c:v>0.13454955427659221</c:v>
                </c:pt>
                <c:pt idx="47">
                  <c:v>0.49211692140262975</c:v>
                </c:pt>
                <c:pt idx="48">
                  <c:v>0.30296929495667635</c:v>
                </c:pt>
                <c:pt idx="49">
                  <c:v>5.320546169967888E-2</c:v>
                </c:pt>
                <c:pt idx="50">
                  <c:v>0.30864402764124904</c:v>
                </c:pt>
                <c:pt idx="51">
                  <c:v>0.44004501732499074</c:v>
                </c:pt>
                <c:pt idx="52">
                  <c:v>0.32539905941586023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4-4E64-8A15-DEE12186C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448600"/>
        <c:axId val="355448992"/>
      </c:ba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circle"/>
            <c:size val="2"/>
          </c:marker>
          <c:xVal>
            <c:strRef>
              <c:f>'Figure 3 - World Beta'!$AC$2:$AC$54</c:f>
              <c:strCache>
                <c:ptCount val="53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Indonesia</c:v>
                </c:pt>
                <c:pt idx="33">
                  <c:v>Korea, Republic of</c:v>
                </c:pt>
                <c:pt idx="34">
                  <c:v>Pakistan</c:v>
                </c:pt>
                <c:pt idx="35">
                  <c:v>Philippines</c:v>
                </c:pt>
                <c:pt idx="36">
                  <c:v>Thailand</c:v>
                </c:pt>
                <c:pt idx="37">
                  <c:v>Belarus</c:v>
                </c:pt>
                <c:pt idx="38">
                  <c:v>Kazakhstan</c:v>
                </c:pt>
                <c:pt idx="39">
                  <c:v>Bulgaria</c:v>
                </c:pt>
                <c:pt idx="40">
                  <c:v>Russian Federation</c:v>
                </c:pt>
                <c:pt idx="41">
                  <c:v>China,P.R.: Mainland</c:v>
                </c:pt>
                <c:pt idx="42">
                  <c:v>Ukraine</c:v>
                </c:pt>
                <c:pt idx="43">
                  <c:v>Czech Republic</c:v>
                </c:pt>
                <c:pt idx="44">
                  <c:v>Slovak Republic</c:v>
                </c:pt>
                <c:pt idx="45">
                  <c:v>Estonia</c:v>
                </c:pt>
                <c:pt idx="46">
                  <c:v>Latvia</c:v>
                </c:pt>
                <c:pt idx="47">
                  <c:v>Hungary</c:v>
                </c:pt>
                <c:pt idx="48">
                  <c:v>Lithuania</c:v>
                </c:pt>
                <c:pt idx="49">
                  <c:v>Croatia</c:v>
                </c:pt>
                <c:pt idx="50">
                  <c:v>Slovenia</c:v>
                </c:pt>
                <c:pt idx="51">
                  <c:v>Poland</c:v>
                </c:pt>
                <c:pt idx="52">
                  <c:v>Romania</c:v>
                </c:pt>
              </c:strCache>
            </c:strRef>
          </c:xVal>
          <c:yVal>
            <c:numRef>
              <c:f>'Figure 3 - World Beta'!$AE$2:$AE$54</c:f>
              <c:numCache>
                <c:formatCode>General</c:formatCode>
                <c:ptCount val="53"/>
                <c:pt idx="0">
                  <c:v>0.12210536276058122</c:v>
                </c:pt>
                <c:pt idx="1">
                  <c:v>0.16659259140855312</c:v>
                </c:pt>
                <c:pt idx="2">
                  <c:v>0.16350575651025417</c:v>
                </c:pt>
                <c:pt idx="3">
                  <c:v>-2.3684307267498213E-2</c:v>
                </c:pt>
                <c:pt idx="4">
                  <c:v>4.5178550935580014E-2</c:v>
                </c:pt>
                <c:pt idx="5">
                  <c:v>0.17928341106349296</c:v>
                </c:pt>
                <c:pt idx="6">
                  <c:v>0.18343003074298359</c:v>
                </c:pt>
                <c:pt idx="7">
                  <c:v>-7.8887189021218385E-3</c:v>
                </c:pt>
                <c:pt idx="8">
                  <c:v>-7.838628215154253E-2</c:v>
                </c:pt>
                <c:pt idx="9">
                  <c:v>-6.2886643275951837E-2</c:v>
                </c:pt>
                <c:pt idx="10">
                  <c:v>-0.11648172587175307</c:v>
                </c:pt>
                <c:pt idx="11">
                  <c:v>-0.38314949849856506</c:v>
                </c:pt>
                <c:pt idx="12">
                  <c:v>-0.25587921788336698</c:v>
                </c:pt>
                <c:pt idx="13">
                  <c:v>-0.24239816315324736</c:v>
                </c:pt>
                <c:pt idx="14">
                  <c:v>2.9554422180272072E-2</c:v>
                </c:pt>
                <c:pt idx="15">
                  <c:v>2.4606811252158856E-2</c:v>
                </c:pt>
                <c:pt idx="16">
                  <c:v>0.13100849805101283</c:v>
                </c:pt>
                <c:pt idx="17">
                  <c:v>4.5594628575157559E-2</c:v>
                </c:pt>
                <c:pt idx="18">
                  <c:v>0.21280131555410761</c:v>
                </c:pt>
                <c:pt idx="19">
                  <c:v>6.430504471424503E-2</c:v>
                </c:pt>
                <c:pt idx="20">
                  <c:v>-0.12072039551776154</c:v>
                </c:pt>
                <c:pt idx="21">
                  <c:v>0.31175313228164181</c:v>
                </c:pt>
                <c:pt idx="22">
                  <c:v>0.16661904019719689</c:v>
                </c:pt>
                <c:pt idx="23">
                  <c:v>-0.12194350432326841</c:v>
                </c:pt>
                <c:pt idx="24">
                  <c:v>0.28889692356281726</c:v>
                </c:pt>
                <c:pt idx="25">
                  <c:v>-3.3532603027423225E-2</c:v>
                </c:pt>
                <c:pt idx="26">
                  <c:v>-0.24640038203436632</c:v>
                </c:pt>
                <c:pt idx="27">
                  <c:v>0.13944878411362896</c:v>
                </c:pt>
                <c:pt idx="28">
                  <c:v>-3.93195612856862E-2</c:v>
                </c:pt>
                <c:pt idx="29">
                  <c:v>0.25261336073658847</c:v>
                </c:pt>
                <c:pt idx="30">
                  <c:v>1.7018373383787533E-2</c:v>
                </c:pt>
                <c:pt idx="31">
                  <c:v>0.24933286293998608</c:v>
                </c:pt>
                <c:pt idx="32">
                  <c:v>0.39901900724924405</c:v>
                </c:pt>
                <c:pt idx="33">
                  <c:v>-0.30819973346367957</c:v>
                </c:pt>
                <c:pt idx="34">
                  <c:v>0.18316469720156289</c:v>
                </c:pt>
                <c:pt idx="35">
                  <c:v>0.16166486288828533</c:v>
                </c:pt>
                <c:pt idx="36">
                  <c:v>-0.11031995238111109</c:v>
                </c:pt>
                <c:pt idx="37">
                  <c:v>-2.4598478107969349E-2</c:v>
                </c:pt>
                <c:pt idx="38">
                  <c:v>0.34461718584473822</c:v>
                </c:pt>
                <c:pt idx="39">
                  <c:v>-0.24649930416806182</c:v>
                </c:pt>
                <c:pt idx="40">
                  <c:v>-3.9664093337394957E-2</c:v>
                </c:pt>
                <c:pt idx="41">
                  <c:v>-0.28236309807172882</c:v>
                </c:pt>
                <c:pt idx="42">
                  <c:v>-0.13151713244081958</c:v>
                </c:pt>
                <c:pt idx="43">
                  <c:v>-0.27623060395917065</c:v>
                </c:pt>
                <c:pt idx="44">
                  <c:v>0.21558011122220422</c:v>
                </c:pt>
                <c:pt idx="45">
                  <c:v>-0.47267226640323401</c:v>
                </c:pt>
                <c:pt idx="46">
                  <c:v>-0.16151159063144965</c:v>
                </c:pt>
                <c:pt idx="47">
                  <c:v>0.17081339959417069</c:v>
                </c:pt>
                <c:pt idx="48">
                  <c:v>-2.7413006471186913E-2</c:v>
                </c:pt>
                <c:pt idx="49">
                  <c:v>-0.24994463391702793</c:v>
                </c:pt>
                <c:pt idx="50">
                  <c:v>2.7036347214138834E-3</c:v>
                </c:pt>
                <c:pt idx="51">
                  <c:v>0.10476893175455279</c:v>
                </c:pt>
                <c:pt idx="52">
                  <c:v>4.8122988623409552E-2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04-4E64-8A15-DEE12186C5F8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C00000"/>
              </a:solidFill>
            </c:spPr>
          </c:marker>
          <c:xVal>
            <c:strRef>
              <c:f>'Figure 3 - World Beta'!$AC$2:$AC$54</c:f>
              <c:strCache>
                <c:ptCount val="53"/>
                <c:pt idx="0">
                  <c:v>United States</c:v>
                </c:pt>
                <c:pt idx="1">
                  <c:v>United Kingdom</c:v>
                </c:pt>
                <c:pt idx="2">
                  <c:v>Austria</c:v>
                </c:pt>
                <c:pt idx="3">
                  <c:v>Denmark</c:v>
                </c:pt>
                <c:pt idx="4">
                  <c:v>France</c:v>
                </c:pt>
                <c:pt idx="5">
                  <c:v>Germany</c:v>
                </c:pt>
                <c:pt idx="6">
                  <c:v>Italy</c:v>
                </c:pt>
                <c:pt idx="7">
                  <c:v>Netherlands</c:v>
                </c:pt>
                <c:pt idx="8">
                  <c:v>Norway</c:v>
                </c:pt>
                <c:pt idx="9">
                  <c:v>Sweden</c:v>
                </c:pt>
                <c:pt idx="10">
                  <c:v>Switzerland</c:v>
                </c:pt>
                <c:pt idx="11">
                  <c:v>Canada</c:v>
                </c:pt>
                <c:pt idx="12">
                  <c:v>Japan</c:v>
                </c:pt>
                <c:pt idx="13">
                  <c:v>Finland</c:v>
                </c:pt>
                <c:pt idx="14">
                  <c:v>Greece</c:v>
                </c:pt>
                <c:pt idx="15">
                  <c:v>Iceland</c:v>
                </c:pt>
                <c:pt idx="16">
                  <c:v>Ireland</c:v>
                </c:pt>
                <c:pt idx="17">
                  <c:v>Portugal</c:v>
                </c:pt>
                <c:pt idx="18">
                  <c:v>Spain</c:v>
                </c:pt>
                <c:pt idx="19">
                  <c:v>Turkey</c:v>
                </c:pt>
                <c:pt idx="20">
                  <c:v>Australia</c:v>
                </c:pt>
                <c:pt idx="21">
                  <c:v>New Zealand</c:v>
                </c:pt>
                <c:pt idx="22">
                  <c:v>South Africa</c:v>
                </c:pt>
                <c:pt idx="23">
                  <c:v>Argentina</c:v>
                </c:pt>
                <c:pt idx="24">
                  <c:v>Brazil</c:v>
                </c:pt>
                <c:pt idx="25">
                  <c:v>Chile</c:v>
                </c:pt>
                <c:pt idx="26">
                  <c:v>Colombia</c:v>
                </c:pt>
                <c:pt idx="27">
                  <c:v>Mexico</c:v>
                </c:pt>
                <c:pt idx="28">
                  <c:v>Peru</c:v>
                </c:pt>
                <c:pt idx="29">
                  <c:v>Uruguay</c:v>
                </c:pt>
                <c:pt idx="30">
                  <c:v>Venezuela, Rep. Bol.</c:v>
                </c:pt>
                <c:pt idx="31">
                  <c:v>Israel</c:v>
                </c:pt>
                <c:pt idx="32">
                  <c:v>Indonesia</c:v>
                </c:pt>
                <c:pt idx="33">
                  <c:v>Korea, Republic of</c:v>
                </c:pt>
                <c:pt idx="34">
                  <c:v>Pakistan</c:v>
                </c:pt>
                <c:pt idx="35">
                  <c:v>Philippines</c:v>
                </c:pt>
                <c:pt idx="36">
                  <c:v>Thailand</c:v>
                </c:pt>
                <c:pt idx="37">
                  <c:v>Belarus</c:v>
                </c:pt>
                <c:pt idx="38">
                  <c:v>Kazakhstan</c:v>
                </c:pt>
                <c:pt idx="39">
                  <c:v>Bulgaria</c:v>
                </c:pt>
                <c:pt idx="40">
                  <c:v>Russian Federation</c:v>
                </c:pt>
                <c:pt idx="41">
                  <c:v>China,P.R.: Mainland</c:v>
                </c:pt>
                <c:pt idx="42">
                  <c:v>Ukraine</c:v>
                </c:pt>
                <c:pt idx="43">
                  <c:v>Czech Republic</c:v>
                </c:pt>
                <c:pt idx="44">
                  <c:v>Slovak Republic</c:v>
                </c:pt>
                <c:pt idx="45">
                  <c:v>Estonia</c:v>
                </c:pt>
                <c:pt idx="46">
                  <c:v>Latvia</c:v>
                </c:pt>
                <c:pt idx="47">
                  <c:v>Hungary</c:v>
                </c:pt>
                <c:pt idx="48">
                  <c:v>Lithuania</c:v>
                </c:pt>
                <c:pt idx="49">
                  <c:v>Croatia</c:v>
                </c:pt>
                <c:pt idx="50">
                  <c:v>Slovenia</c:v>
                </c:pt>
                <c:pt idx="51">
                  <c:v>Poland</c:v>
                </c:pt>
                <c:pt idx="52">
                  <c:v>Romania</c:v>
                </c:pt>
              </c:strCache>
            </c:strRef>
          </c:xVal>
          <c:yVal>
            <c:numRef>
              <c:f>'Figure 3 - World Beta'!$AF$2:$AF$54</c:f>
              <c:numCache>
                <c:formatCode>General</c:formatCode>
                <c:ptCount val="53"/>
                <c:pt idx="0">
                  <c:v>0.56709058722831518</c:v>
                </c:pt>
                <c:pt idx="1">
                  <c:v>0.53984223580971524</c:v>
                </c:pt>
                <c:pt idx="2">
                  <c:v>0.5749619706627106</c:v>
                </c:pt>
                <c:pt idx="3">
                  <c:v>0.39681151085898475</c:v>
                </c:pt>
                <c:pt idx="4">
                  <c:v>0.50401597246275687</c:v>
                </c:pt>
                <c:pt idx="5">
                  <c:v>0.59057301188614664</c:v>
                </c:pt>
                <c:pt idx="6">
                  <c:v>0.65045405844407733</c:v>
                </c:pt>
                <c:pt idx="7">
                  <c:v>0.6094082231913488</c:v>
                </c:pt>
                <c:pt idx="8">
                  <c:v>0.32086963029016102</c:v>
                </c:pt>
                <c:pt idx="9">
                  <c:v>0.56702709338058743</c:v>
                </c:pt>
                <c:pt idx="10">
                  <c:v>0.28924389695574126</c:v>
                </c:pt>
                <c:pt idx="11">
                  <c:v>0.23904697203334346</c:v>
                </c:pt>
                <c:pt idx="12">
                  <c:v>0.25990775535745686</c:v>
                </c:pt>
                <c:pt idx="13">
                  <c:v>8.3957126259596643E-2</c:v>
                </c:pt>
                <c:pt idx="14">
                  <c:v>0.44043312294104958</c:v>
                </c:pt>
                <c:pt idx="15">
                  <c:v>0.35826264478420528</c:v>
                </c:pt>
                <c:pt idx="16">
                  <c:v>0.58718477049292594</c:v>
                </c:pt>
                <c:pt idx="17">
                  <c:v>0.436245876489193</c:v>
                </c:pt>
                <c:pt idx="18">
                  <c:v>0.61705648534190438</c:v>
                </c:pt>
                <c:pt idx="19">
                  <c:v>0.5157143186646922</c:v>
                </c:pt>
                <c:pt idx="20">
                  <c:v>0.53389028746497025</c:v>
                </c:pt>
                <c:pt idx="21">
                  <c:v>0.88491757844178698</c:v>
                </c:pt>
                <c:pt idx="22">
                  <c:v>0.73247522571254109</c:v>
                </c:pt>
                <c:pt idx="23">
                  <c:v>0.40984933834733872</c:v>
                </c:pt>
                <c:pt idx="24">
                  <c:v>0.87086607177212039</c:v>
                </c:pt>
                <c:pt idx="25">
                  <c:v>0.61033880474634361</c:v>
                </c:pt>
                <c:pt idx="26">
                  <c:v>0.37541471230008805</c:v>
                </c:pt>
                <c:pt idx="27">
                  <c:v>0.68648794641197675</c:v>
                </c:pt>
                <c:pt idx="28">
                  <c:v>0.48934147625159685</c:v>
                </c:pt>
                <c:pt idx="29">
                  <c:v>0.84171696807238405</c:v>
                </c:pt>
                <c:pt idx="30">
                  <c:v>0.60054149229652576</c:v>
                </c:pt>
                <c:pt idx="31">
                  <c:v>0.90165105819919444</c:v>
                </c:pt>
                <c:pt idx="32">
                  <c:v>0.98218758606731815</c:v>
                </c:pt>
                <c:pt idx="33">
                  <c:v>0.37621026566866383</c:v>
                </c:pt>
                <c:pt idx="34">
                  <c:v>0.77157672406403044</c:v>
                </c:pt>
                <c:pt idx="35">
                  <c:v>0.76906924592217818</c:v>
                </c:pt>
                <c:pt idx="36">
                  <c:v>0.51423241132663056</c:v>
                </c:pt>
                <c:pt idx="37">
                  <c:v>0.56819888402659735</c:v>
                </c:pt>
                <c:pt idx="38">
                  <c:v>1.0312451361245873</c:v>
                </c:pt>
                <c:pt idx="39">
                  <c:v>0.28040339774673989</c:v>
                </c:pt>
                <c:pt idx="40">
                  <c:v>0.57121364452374079</c:v>
                </c:pt>
                <c:pt idx="41">
                  <c:v>0.25156124534030028</c:v>
                </c:pt>
                <c:pt idx="42">
                  <c:v>0.47686439828022437</c:v>
                </c:pt>
                <c:pt idx="43">
                  <c:v>0.35940286673598926</c:v>
                </c:pt>
                <c:pt idx="44">
                  <c:v>0.80279249160321742</c:v>
                </c:pt>
                <c:pt idx="45">
                  <c:v>9.1024205415665096E-2</c:v>
                </c:pt>
                <c:pt idx="46">
                  <c:v>0.41777125392106806</c:v>
                </c:pt>
                <c:pt idx="47">
                  <c:v>0.81019577944278398</c:v>
                </c:pt>
                <c:pt idx="48">
                  <c:v>0.62721946067304513</c:v>
                </c:pt>
                <c:pt idx="49">
                  <c:v>0.34016049491924077</c:v>
                </c:pt>
                <c:pt idx="50">
                  <c:v>0.60899216907900833</c:v>
                </c:pt>
                <c:pt idx="51">
                  <c:v>0.77555159259917228</c:v>
                </c:pt>
                <c:pt idx="52">
                  <c:v>0.60506657888880466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104-4E64-8A15-DEE12186C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448600"/>
        <c:axId val="355448992"/>
      </c:scatterChart>
      <c:catAx>
        <c:axId val="35544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48992"/>
        <c:crosses val="autoZero"/>
        <c:auto val="1"/>
        <c:lblAlgn val="ctr"/>
        <c:lblOffset val="100"/>
        <c:noMultiLvlLbl val="0"/>
      </c:catAx>
      <c:valAx>
        <c:axId val="3554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55448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595" cy="4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774" y="0"/>
            <a:ext cx="3027595" cy="4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511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774" y="8817511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271D7895-4CFD-4F4D-8D89-D6424A3CE0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6020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595" cy="4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774" y="0"/>
            <a:ext cx="3027595" cy="4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175" y="4409499"/>
            <a:ext cx="5588652" cy="41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511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774" y="8817511"/>
            <a:ext cx="3027595" cy="4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1294E1D7-F2A9-4BCF-BB20-7972166D70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0186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091B-FFAD-46BB-8B18-3BBE5AC95715}" type="slidenum">
              <a:rPr lang="en-US" altLang="ko-KR"/>
              <a:pPr/>
              <a:t>2</a:t>
            </a:fld>
            <a:endParaRPr lang="en-US" altLang="ko-KR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8233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25580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716213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9833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05615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03346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860765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4158844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417363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0968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73305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3</a:t>
            </a:fld>
            <a:endParaRPr lang="en-US" altLang="ko-KR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/>
              <a:t>This slide has motion….answers are shown after all</a:t>
            </a:r>
            <a:r>
              <a:rPr lang="en-US" altLang="ko-KR" baseline="0" dirty="0" smtClean="0"/>
              <a:t> three questions are presented.</a:t>
            </a:r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26496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6829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67096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7910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4</a:t>
            </a:fld>
            <a:endParaRPr lang="en-US" altLang="ko-KR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/>
              <a:t>This slide has motion….answers are shown after all</a:t>
            </a:r>
            <a:r>
              <a:rPr lang="en-US" altLang="ko-KR" baseline="0" dirty="0" smtClean="0"/>
              <a:t> three questions are presented.</a:t>
            </a:r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8285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5</a:t>
            </a:fld>
            <a:endParaRPr lang="en-US" altLang="ko-KR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/>
              <a:t>This slide has motion….answers are shown after all</a:t>
            </a:r>
            <a:r>
              <a:rPr lang="en-US" altLang="ko-KR" baseline="0" dirty="0" smtClean="0"/>
              <a:t> three questions are presented.</a:t>
            </a:r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8239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6</a:t>
            </a:fld>
            <a:endParaRPr lang="en-US" altLang="ko-KR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dirty="0" smtClean="0"/>
              <a:t>This slide has motion….answers are shown after all</a:t>
            </a:r>
            <a:r>
              <a:rPr lang="en-US" altLang="ko-KR" baseline="0" dirty="0" smtClean="0"/>
              <a:t> three questions are presented.</a:t>
            </a:r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1915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7</a:t>
            </a:fld>
            <a:endParaRPr lang="en-US" altLang="ko-KR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09638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8</a:t>
            </a:fld>
            <a:endParaRPr lang="en-US" altLang="ko-KR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6150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426404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43603-95F5-4E42-918C-B6FC4E6586ED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71402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61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231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07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54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4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32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14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62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4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559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202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6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Aggregated Capital Inflow to ACs and EMs (% GDP)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024046"/>
              </p:ext>
            </p:extLst>
          </p:nvPr>
        </p:nvGraphicFramePr>
        <p:xfrm>
          <a:off x="304800" y="1276350"/>
          <a:ext cx="8458200" cy="542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2860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Capital Inflows to </a:t>
            </a:r>
            <a:r>
              <a:rPr lang="en-US" sz="2400" b="1" dirty="0" smtClean="0">
                <a:latin typeface="Times New Roman" pitchFamily="18" charset="0"/>
                <a:ea typeface="굴림" pitchFamily="34" charset="-127"/>
              </a:rPr>
              <a:t>Individual ACs </a:t>
            </a: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and EMs </a:t>
            </a:r>
            <a:r>
              <a:rPr lang="en-US" sz="2400" b="1" dirty="0" smtClean="0">
                <a:latin typeface="Times New Roman" pitchFamily="18" charset="0"/>
                <a:ea typeface="굴림" pitchFamily="34" charset="-127"/>
              </a:rPr>
              <a:t>(% </a:t>
            </a: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GDP)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493554"/>
              </p:ext>
            </p:extLst>
          </p:nvPr>
        </p:nvGraphicFramePr>
        <p:xfrm>
          <a:off x="628650" y="1447800"/>
          <a:ext cx="7886700" cy="527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6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Methodology for extracting common factors</a:t>
            </a:r>
            <a:endParaRPr lang="en-US" altLang="ko-KR" sz="2800" b="1" dirty="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93714" y="1066800"/>
            <a:ext cx="8040687" cy="5486400"/>
          </a:xfrm>
        </p:spPr>
        <p:txBody>
          <a:bodyPr>
            <a:noAutofit/>
          </a:bodyPr>
          <a:lstStyle/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400" dirty="0" smtClean="0">
                <a:latin typeface="Times New Roman"/>
              </a:rPr>
              <a:t>Estimate latent </a:t>
            </a:r>
            <a:r>
              <a:rPr lang="en-US" sz="2400" dirty="0">
                <a:latin typeface="Times New Roman"/>
              </a:rPr>
              <a:t>factor model for each type of flows:  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Times New Roman"/>
              <a:ea typeface="굴림" pitchFamily="50" charset="-127"/>
            </a:endParaRPr>
          </a:p>
          <a:p>
            <a:pPr marL="1051560" lvl="2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sz="1800" dirty="0" smtClean="0">
                <a:latin typeface="Times New Roman"/>
              </a:rPr>
              <a:t>Same methodology as in </a:t>
            </a:r>
            <a:r>
              <a:rPr lang="en-US" altLang="ko-KR" sz="1800" dirty="0" smtClean="0">
                <a:latin typeface="Times New Roman"/>
              </a:rPr>
              <a:t>Kose </a:t>
            </a:r>
            <a:r>
              <a:rPr lang="en-US" altLang="ko-KR" sz="1800" i="1" dirty="0" smtClean="0">
                <a:latin typeface="Times New Roman"/>
              </a:rPr>
              <a:t>et al.</a:t>
            </a:r>
            <a:r>
              <a:rPr lang="en-US" altLang="ko-KR" sz="1800" dirty="0" smtClean="0">
                <a:latin typeface="Times New Roman"/>
              </a:rPr>
              <a:t> (2003, </a:t>
            </a:r>
            <a:r>
              <a:rPr lang="en-US" altLang="ko-KR" sz="1800" i="1" dirty="0" smtClean="0">
                <a:latin typeface="Times New Roman"/>
              </a:rPr>
              <a:t>AER</a:t>
            </a:r>
            <a:r>
              <a:rPr lang="en-US" altLang="ko-KR" sz="1800" dirty="0" smtClean="0">
                <a:latin typeface="Times New Roman"/>
              </a:rPr>
              <a:t>)</a:t>
            </a:r>
            <a:endParaRPr lang="en-US" sz="1800" dirty="0" smtClean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400" dirty="0">
                <a:latin typeface="Times New Roman"/>
              </a:rPr>
              <a:t>Key </a:t>
            </a:r>
            <a:r>
              <a:rPr lang="en-US" sz="2400" dirty="0" smtClean="0">
                <a:latin typeface="Times New Roman"/>
              </a:rPr>
              <a:t>assumptions</a:t>
            </a:r>
            <a:r>
              <a:rPr lang="en-US" sz="2400" dirty="0">
                <a:latin typeface="Times New Roman"/>
              </a:rPr>
              <a:t>: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100" dirty="0" smtClean="0">
                <a:latin typeface="Times New Roman"/>
              </a:rPr>
              <a:t>Factors follow AR processes =&gt; dynamic latent factor model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100" dirty="0" smtClean="0">
                <a:latin typeface="Times New Roman"/>
              </a:rPr>
              <a:t>Factors are orthogonal to each other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400" dirty="0" smtClean="0">
                <a:latin typeface="Times New Roman"/>
              </a:rPr>
              <a:t>Regional decomposition: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100" dirty="0" smtClean="0">
                <a:latin typeface="Times New Roman"/>
              </a:rPr>
              <a:t>Global; Two “regions”: ACs (21 countries) and EMs (33)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2400" dirty="0" smtClean="0">
                <a:latin typeface="Times New Roman"/>
              </a:rPr>
              <a:t>Estimation: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dirty="0">
                <a:latin typeface="Times New Roman"/>
              </a:rPr>
              <a:t>D</a:t>
            </a:r>
            <a:r>
              <a:rPr lang="en-US" dirty="0" smtClean="0">
                <a:latin typeface="Times New Roman"/>
              </a:rPr>
              <a:t>ata augmentation to estimate parameters and factors (Gibbs </a:t>
            </a:r>
            <a:r>
              <a:rPr lang="en-US" dirty="0">
                <a:latin typeface="Times New Roman"/>
              </a:rPr>
              <a:t>s</a:t>
            </a:r>
            <a:r>
              <a:rPr lang="en-US" dirty="0" smtClean="0">
                <a:latin typeface="Times New Roman"/>
              </a:rPr>
              <a:t>ampling)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b="0" dirty="0" smtClean="0">
                <a:latin typeface="Times New Roman"/>
              </a:rPr>
              <a:t>Same priors as </a:t>
            </a:r>
            <a:r>
              <a:rPr lang="en-US" altLang="ko-KR" dirty="0" smtClean="0">
                <a:latin typeface="Times New Roman"/>
              </a:rPr>
              <a:t>Kose </a:t>
            </a:r>
            <a:r>
              <a:rPr lang="en-US" altLang="ko-KR" i="1" dirty="0" smtClean="0">
                <a:latin typeface="Times New Roman"/>
              </a:rPr>
              <a:t>et al.</a:t>
            </a:r>
            <a:r>
              <a:rPr lang="en-US" altLang="ko-KR" dirty="0" smtClean="0">
                <a:latin typeface="Times New Roman"/>
              </a:rPr>
              <a:t> (2003) – others yield almost identical results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dirty="0" smtClean="0">
                <a:latin typeface="Times New Roman"/>
              </a:rPr>
              <a:t>Posterior distribution properties (parameters, factors) based on 300,000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Markov Chain Monte Carlo </a:t>
            </a:r>
            <a:r>
              <a:rPr lang="en-US" dirty="0" smtClean="0">
                <a:latin typeface="Times New Roman"/>
              </a:rPr>
              <a:t>replications and 30,000 burn-in replications</a:t>
            </a:r>
          </a:p>
          <a:p>
            <a:pPr marL="1051560" lvl="2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endParaRPr lang="en-US" sz="1800" dirty="0" smtClean="0">
              <a:latin typeface="Times New Roman"/>
            </a:endParaRPr>
          </a:p>
          <a:p>
            <a:pPr marL="1051560" lvl="2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endParaRPr lang="en-US" sz="1800" dirty="0" smtClean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endParaRPr lang="en-US" sz="2000" dirty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endParaRPr lang="en-US" altLang="ko-KR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377" y="6446836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1676400"/>
            <a:ext cx="997949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75678"/>
              </p:ext>
            </p:extLst>
          </p:nvPr>
        </p:nvGraphicFramePr>
        <p:xfrm>
          <a:off x="861130" y="4223972"/>
          <a:ext cx="7297445" cy="256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857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 smtClean="0">
                <a:latin typeface="Times New Roman" pitchFamily="18" charset="0"/>
                <a:ea typeface="굴림" pitchFamily="34" charset="-127"/>
              </a:rPr>
              <a:t>ANSWER 1: Common factor reflects EMs’  flows better than ACs‘  </a:t>
            </a:r>
            <a:r>
              <a:rPr lang="en-US" sz="2400" dirty="0" smtClean="0">
                <a:latin typeface="Times New Roman" pitchFamily="18" charset="0"/>
                <a:ea typeface="굴림" pitchFamily="34" charset="-127"/>
              </a:rPr>
              <a:t>(</a:t>
            </a:r>
            <a:r>
              <a:rPr lang="en-US" sz="2400" dirty="0">
                <a:latin typeface="Times New Roman" pitchFamily="18" charset="0"/>
                <a:ea typeface="굴림" pitchFamily="34" charset="-127"/>
              </a:rPr>
              <a:t>common factor for all </a:t>
            </a:r>
            <a:r>
              <a:rPr lang="en-US" sz="2400" dirty="0" smtClean="0">
                <a:latin typeface="Times New Roman" pitchFamily="18" charset="0"/>
                <a:ea typeface="굴림" pitchFamily="34" charset="-127"/>
              </a:rPr>
              <a:t>vs. in each </a:t>
            </a:r>
            <a:r>
              <a:rPr lang="en-US" sz="2400" dirty="0">
                <a:latin typeface="Times New Roman" pitchFamily="18" charset="0"/>
                <a:ea typeface="굴림" pitchFamily="34" charset="-127"/>
              </a:rPr>
              <a:t>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38975" y="6422752"/>
            <a:ext cx="2057400" cy="365125"/>
          </a:xfrm>
        </p:spPr>
        <p:txBody>
          <a:bodyPr/>
          <a:lstStyle/>
          <a:p>
            <a:fld id="{F080FF0C-8BD9-49CE-98A5-2E5BFC5F6D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48647"/>
              </p:ext>
            </p:extLst>
          </p:nvPr>
        </p:nvGraphicFramePr>
        <p:xfrm>
          <a:off x="861131" y="1562471"/>
          <a:ext cx="7297445" cy="275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12192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03" y="15240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ANSWER 1</a:t>
            </a:r>
            <a:r>
              <a:rPr lang="en-US" sz="2800" b="1" dirty="0">
                <a:latin typeface="Times New Roman" pitchFamily="18" charset="0"/>
                <a:ea typeface="굴림" pitchFamily="34" charset="-127"/>
              </a:rPr>
              <a:t>: </a:t>
            </a: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Less so for bond flows, and FDI moves less in general</a:t>
            </a:r>
            <a:endParaRPr lang="en-US" sz="24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057400" cy="365125"/>
          </a:xfrm>
        </p:spPr>
        <p:txBody>
          <a:bodyPr/>
          <a:lstStyle/>
          <a:p>
            <a:fld id="{F080FF0C-8BD9-49CE-98A5-2E5BFC5F6D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424500"/>
              </p:ext>
            </p:extLst>
          </p:nvPr>
        </p:nvGraphicFramePr>
        <p:xfrm>
          <a:off x="592853" y="1600200"/>
          <a:ext cx="7636747" cy="256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57976"/>
              </p:ext>
            </p:extLst>
          </p:nvPr>
        </p:nvGraphicFramePr>
        <p:xfrm>
          <a:off x="838200" y="4114800"/>
          <a:ext cx="7238999" cy="256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7200" y="12192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198437"/>
            <a:ext cx="8639175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ANSWER 2: Common factor does not mean much for ACs'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equity’s</a:t>
            </a: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 betas, much more for EMs’ betas</a:t>
            </a:r>
            <a:endParaRPr lang="en-US" sz="28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057400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08837"/>
              </p:ext>
            </p:extLst>
          </p:nvPr>
        </p:nvGraphicFramePr>
        <p:xfrm>
          <a:off x="381000" y="18288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12192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337"/>
            <a:ext cx="8610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ANSWER 2: Common Factor </a:t>
            </a:r>
            <a:r>
              <a:rPr lang="en-US" sz="2800" b="1" dirty="0">
                <a:latin typeface="Times New Roman" pitchFamily="18" charset="0"/>
                <a:ea typeface="굴림" pitchFamily="34" charset="-127"/>
              </a:rPr>
              <a:t>Does Not </a:t>
            </a: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Mean Much for ACs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Banks’</a:t>
            </a: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 Betas, </a:t>
            </a:r>
            <a:r>
              <a:rPr lang="en-US" sz="2800" b="1" dirty="0">
                <a:latin typeface="Times New Roman" pitchFamily="18" charset="0"/>
                <a:ea typeface="굴림" pitchFamily="34" charset="-127"/>
              </a:rPr>
              <a:t>M</a:t>
            </a: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uch More for EMs’ Betas</a:t>
            </a:r>
            <a:endParaRPr lang="en-US" sz="28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78575"/>
            <a:ext cx="2057400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990454"/>
              </p:ext>
            </p:extLst>
          </p:nvPr>
        </p:nvGraphicFramePr>
        <p:xfrm>
          <a:off x="304800" y="1752600"/>
          <a:ext cx="81533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12192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ANSWER 2: Common factor does reasonably well in terms of ACs and EMs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bonds</a:t>
            </a: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’ betas</a:t>
            </a:r>
            <a:endParaRPr lang="en-US" sz="28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70637"/>
            <a:ext cx="2057400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304187"/>
              </p:ext>
            </p:extLst>
          </p:nvPr>
        </p:nvGraphicFramePr>
        <p:xfrm>
          <a:off x="381000" y="1981200"/>
          <a:ext cx="830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" y="12192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ea typeface="굴림" pitchFamily="34" charset="-127"/>
              </a:rPr>
              <a:t>ANSWER 2: Common factor does not mean much for ACs’ or EMs’ betas w.r.t.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FDI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38900"/>
            <a:ext cx="2057400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73491"/>
              </p:ext>
            </p:extLst>
          </p:nvPr>
        </p:nvGraphicFramePr>
        <p:xfrm>
          <a:off x="533400" y="1981200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57200" y="12192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Methodology for EMs: similar as for flows to </a:t>
            </a:r>
            <a:r>
              <a:rPr lang="en-US" altLang="ko-KR" sz="2800" b="1" dirty="0" smtClean="0">
                <a:latin typeface="Times New Roman" pitchFamily="18" charset="0"/>
                <a:ea typeface="굴림" pitchFamily="34" charset="-127"/>
              </a:rPr>
              <a:t>all</a:t>
            </a:r>
            <a:endParaRPr lang="en-US" altLang="ko-KR" sz="2800" b="1" dirty="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93714" y="1066800"/>
                <a:ext cx="8040687" cy="5486400"/>
              </a:xfrm>
            </p:spPr>
            <p:txBody>
              <a:bodyPr>
                <a:noAutofit/>
              </a:bodyPr>
              <a:lstStyle/>
              <a:p>
                <a:pPr marL="365760" lvl="1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r>
                  <a:rPr lang="en-US" sz="2800" dirty="0" smtClean="0">
                    <a:latin typeface="Times New Roman"/>
                  </a:rPr>
                  <a:t>Since EMs found the most subject to commonality, re-estimate </a:t>
                </a:r>
                <a:r>
                  <a:rPr lang="en-US" sz="2800" dirty="0">
                    <a:latin typeface="Times New Roman"/>
                  </a:rPr>
                  <a:t>the </a:t>
                </a:r>
                <a:r>
                  <a:rPr lang="en-US" sz="2800" dirty="0" smtClean="0">
                    <a:latin typeface="Times New Roman"/>
                  </a:rPr>
                  <a:t>same latent </a:t>
                </a:r>
                <a:r>
                  <a:rPr lang="en-US" sz="2800" dirty="0">
                    <a:latin typeface="Times New Roman"/>
                  </a:rPr>
                  <a:t>factor model for each type of </a:t>
                </a:r>
                <a:r>
                  <a:rPr lang="en-US" sz="2800" dirty="0" smtClean="0">
                    <a:latin typeface="Times New Roman"/>
                  </a:rPr>
                  <a:t>inflows, but just for EMs:  </a:t>
                </a:r>
                <a:endParaRPr lang="en-US" sz="2800" dirty="0">
                  <a:latin typeface="Times New Roman"/>
                </a:endParaRPr>
              </a:p>
              <a:p>
                <a:pPr marL="365760" lvl="1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altLang="ko-KR" sz="2800" dirty="0">
                  <a:solidFill>
                    <a:schemeClr val="tx2">
                      <a:lumMod val="75000"/>
                    </a:schemeClr>
                  </a:solidFill>
                  <a:latin typeface="Times New Roman"/>
                  <a:ea typeface="굴림" pitchFamily="50" charset="-127"/>
                </a:endParaRPr>
              </a:p>
              <a:p>
                <a:pPr marL="365760" lvl="1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r>
                  <a:rPr lang="en-US" sz="2800" dirty="0" smtClean="0">
                    <a:latin typeface="Times New Roman"/>
                  </a:rPr>
                  <a:t>Regional decomposition:</a:t>
                </a:r>
              </a:p>
              <a:p>
                <a:pPr marL="1051560" lvl="2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r>
                  <a:rPr lang="en-US" sz="2400" dirty="0" smtClean="0">
                    <a:latin typeface="Times New Roman"/>
                  </a:rPr>
                  <a:t>4 regions: </a:t>
                </a:r>
                <a:r>
                  <a:rPr lang="en-US" sz="2400" dirty="0" err="1" smtClean="0">
                    <a:latin typeface="Times New Roman"/>
                  </a:rPr>
                  <a:t>LatAm</a:t>
                </a:r>
                <a:r>
                  <a:rPr lang="en-US" sz="2400" dirty="0" smtClean="0">
                    <a:latin typeface="Times New Roman"/>
                  </a:rPr>
                  <a:t>, Asia, Emerging Europe, Other</a:t>
                </a:r>
              </a:p>
              <a:p>
                <a:pPr marL="1051560" lvl="2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r>
                  <a:rPr lang="en-US" sz="2400" dirty="0" smtClean="0">
                    <a:latin typeface="Times New Roman"/>
                  </a:rPr>
                  <a:t>Decomposition itself is not crucial </a:t>
                </a:r>
              </a:p>
              <a:p>
                <a:pPr marL="1051560" lvl="2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sz="2000" dirty="0">
                  <a:latin typeface="Times New Roman"/>
                </a:endParaRPr>
              </a:p>
              <a:p>
                <a:pPr marL="0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Focus on portfolio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Equity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Bond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inflows, and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Bank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inflows</a:t>
                </a:r>
                <a:endParaRPr lang="en-US" sz="2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Key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𝐸𝑀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i.e., the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contemporaneous impact of a sudden change in 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common factor</a:t>
                </a:r>
              </a:p>
              <a:p>
                <a:pPr marL="1051560" lvl="2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sz="2000" dirty="0" smtClean="0">
                  <a:latin typeface="Times New Roman"/>
                </a:endParaRPr>
              </a:p>
              <a:p>
                <a:pPr marL="1051560" lvl="2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sz="2000" dirty="0" smtClean="0">
                  <a:latin typeface="Times New Roman"/>
                </a:endParaRPr>
              </a:p>
              <a:p>
                <a:pPr marL="1051560" lvl="2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sz="2000" dirty="0" smtClean="0">
                  <a:latin typeface="Times New Roman"/>
                </a:endParaRPr>
              </a:p>
              <a:p>
                <a:pPr marL="365760" lvl="1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sz="2400" dirty="0">
                  <a:latin typeface="Times New Roman"/>
                </a:endParaRPr>
              </a:p>
              <a:p>
                <a:pPr marL="365760" lvl="1" indent="-256032">
                  <a:lnSpc>
                    <a:spcPct val="110000"/>
                  </a:lnSpc>
                  <a:spcBef>
                    <a:spcPts val="600"/>
                  </a:spcBef>
                  <a:buSzPct val="68000"/>
                  <a:buFontTx/>
                  <a:buChar char="-"/>
                </a:pPr>
                <a:endParaRPr lang="en-US" altLang="ko-KR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714" y="1066800"/>
                <a:ext cx="8040687" cy="5486400"/>
              </a:xfrm>
              <a:blipFill rotWithShape="0">
                <a:blip r:embed="rId3"/>
                <a:stretch>
                  <a:fillRect l="-121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446836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2600" y="2667000"/>
                <a:ext cx="4267200" cy="43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𝐸𝑀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𝐸𝑀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𝑅𝑒𝑔𝑖𝑜𝑛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𝑅𝑒𝑔𝑖𝑜𝑛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67000"/>
                <a:ext cx="4267200" cy="436210"/>
              </a:xfrm>
              <a:prstGeom prst="rect">
                <a:avLst/>
              </a:prstGeom>
              <a:blipFill rotWithShape="0">
                <a:blip r:embed="rId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4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0010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ko-KR" sz="3600" b="1" cap="none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/>
            </a:r>
            <a:br>
              <a:rPr lang="en-US" altLang="ko-KR" sz="3600" b="1" cap="none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</a:br>
            <a:r>
              <a:rPr lang="en-US" altLang="ko-KR" sz="3600" b="1" cap="none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 Push factors and capital flows to 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EMs: Why </a:t>
            </a:r>
            <a:r>
              <a:rPr lang="en-US" altLang="ko-KR" sz="3600" b="1" cap="none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knowing your lender matters 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more </a:t>
            </a:r>
            <a:r>
              <a:rPr lang="en-US" altLang="ko-KR" sz="3600" b="1" cap="none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than fundamentals</a:t>
            </a:r>
            <a:endParaRPr lang="en-US" altLang="ko-KR" sz="1800" b="1" i="1" cap="none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124200"/>
            <a:ext cx="8763000" cy="167640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altLang="ko-KR" sz="2400" b="1" i="1" cap="none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rPr>
              <a:t>Eugenio Cerutti,  Stijn </a:t>
            </a:r>
            <a:r>
              <a:rPr lang="en-US" altLang="ko-KR" sz="2400" b="1" i="1" cap="none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rPr>
              <a:t>Claessens </a:t>
            </a:r>
            <a:r>
              <a:rPr lang="en-US" altLang="ko-KR" sz="2400" b="1" i="1" cap="none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rPr>
              <a:t>and Damien </a:t>
            </a:r>
            <a:r>
              <a:rPr lang="en-US" altLang="ko-KR" sz="2400" b="1" i="1" cap="none" dirty="0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rPr>
              <a:t>Puy</a:t>
            </a:r>
          </a:p>
          <a:p>
            <a:pPr>
              <a:lnSpc>
                <a:spcPct val="80000"/>
              </a:lnSpc>
              <a:defRPr/>
            </a:pPr>
            <a:r>
              <a:rPr lang="en-US" altLang="ko-KR" sz="2800" i="1" dirty="0">
                <a:latin typeface="Times New Roman" pitchFamily="18" charset="0"/>
                <a:ea typeface="굴림" pitchFamily="50" charset="-127"/>
              </a:rPr>
              <a:t>2016 Pacific Basin Research Conference</a:t>
            </a:r>
            <a:endParaRPr lang="en-US" altLang="ko-KR" sz="2800" i="1" cap="none" dirty="0">
              <a:solidFill>
                <a:schemeClr val="tx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398145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ko-KR" sz="2400" b="1" i="1" dirty="0" smtClean="0">
                <a:ea typeface="굴림" pitchFamily="50" charset="-127"/>
              </a:rPr>
              <a:t>FRB San Francisco, November 18, 2016</a:t>
            </a:r>
            <a:endParaRPr lang="en-US" altLang="ko-KR" sz="2400" b="1" i="1" dirty="0">
              <a:ea typeface="굴림" pitchFamily="50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400" b="1" i="1" dirty="0">
              <a:ea typeface="굴림" pitchFamily="50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altLang="ko-KR" sz="2400" b="1" i="1" dirty="0">
              <a:ea typeface="굴림" pitchFamily="50" charset="-127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600" dirty="0">
                <a:solidFill>
                  <a:srgbClr val="C00000"/>
                </a:solidFill>
              </a:rPr>
              <a:t>Disclaimer! This presentation represents our own views and not necessarily those of the IMF, IMF policy, or    the Federal Reserve Board of Governors or its staff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altLang="ko-KR" sz="3200" b="1" i="1" dirty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06008"/>
              </p:ext>
            </p:extLst>
          </p:nvPr>
        </p:nvGraphicFramePr>
        <p:xfrm>
          <a:off x="609600" y="2426732"/>
          <a:ext cx="7924801" cy="412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ANSWER 1’: </a:t>
            </a: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Co-Movement in inflows 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for EMs: </a:t>
            </a: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V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aries by type</a:t>
            </a:r>
            <a:endParaRPr lang="en-US" altLang="ko-KR" sz="24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93714" y="1066800"/>
            <a:ext cx="8040687" cy="5486400"/>
          </a:xfrm>
        </p:spPr>
        <p:txBody>
          <a:bodyPr>
            <a:noAutofit/>
          </a:bodyPr>
          <a:lstStyle/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1800" dirty="0">
                <a:latin typeface="Times New Roman"/>
              </a:rPr>
              <a:t>Commonalities in Equity, Bond and Bank flows but </a:t>
            </a:r>
            <a:r>
              <a:rPr lang="en-US" sz="1800" u="sng" dirty="0">
                <a:latin typeface="Times New Roman"/>
              </a:rPr>
              <a:t>not</a:t>
            </a:r>
            <a:r>
              <a:rPr lang="en-US" sz="1800" dirty="0">
                <a:latin typeface="Times New Roman"/>
              </a:rPr>
              <a:t> in </a:t>
            </a:r>
            <a:r>
              <a:rPr lang="en-US" sz="1800" dirty="0" smtClean="0">
                <a:latin typeface="Times New Roman"/>
              </a:rPr>
              <a:t>FDI</a:t>
            </a:r>
            <a:endParaRPr lang="en-US" sz="1800" dirty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FontTx/>
              <a:buChar char="-"/>
            </a:pPr>
            <a:r>
              <a:rPr lang="en-US" sz="1800" dirty="0">
                <a:latin typeface="Times New Roman"/>
              </a:rPr>
              <a:t>Commonality in factors captures key events (Lehman, Euro, Taper Tantrum)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6540" y="6446836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Box 9"/>
          <p:cNvSpPr txBox="1"/>
          <p:nvPr/>
        </p:nvSpPr>
        <p:spPr>
          <a:xfrm>
            <a:off x="1066800" y="2767489"/>
            <a:ext cx="1938618" cy="649942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Calibri"/>
              </a:rPr>
              <a:t>corr</a:t>
            </a:r>
            <a:r>
              <a:rPr lang="en-US" b="1" kern="0" dirty="0">
                <a:solidFill>
                  <a:sysClr val="windowText" lastClr="000000"/>
                </a:solidFill>
                <a:latin typeface="Calibri"/>
              </a:rPr>
              <a:t> equity-bond = </a:t>
            </a: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0.11</a:t>
            </a:r>
            <a:endParaRPr lang="en-US" b="1" kern="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Calibri"/>
              </a:rPr>
              <a:t>corr</a:t>
            </a:r>
            <a:r>
              <a:rPr lang="en-US" b="1" kern="0" dirty="0">
                <a:solidFill>
                  <a:sysClr val="windowText" lastClr="000000"/>
                </a:solidFill>
                <a:latin typeface="Calibri"/>
              </a:rPr>
              <a:t> bank-bond </a:t>
            </a: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  = 0.61</a:t>
            </a:r>
            <a:endParaRPr lang="en-US" b="1" kern="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Calibri"/>
              </a:rPr>
              <a:t>corr</a:t>
            </a:r>
            <a:r>
              <a:rPr lang="en-US" b="1" kern="0" dirty="0">
                <a:solidFill>
                  <a:sysClr val="windowText" lastClr="000000"/>
                </a:solidFill>
                <a:latin typeface="Calibri"/>
              </a:rPr>
              <a:t> equity-bank = </a:t>
            </a:r>
            <a:r>
              <a:rPr lang="en-US" b="1" kern="0" dirty="0" smtClean="0">
                <a:solidFill>
                  <a:sysClr val="windowText" lastClr="000000"/>
                </a:solidFill>
                <a:latin typeface="Calibri"/>
              </a:rPr>
              <a:t>0.28</a:t>
            </a:r>
            <a:endParaRPr lang="en-US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057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Estimated Common Factors – By type of inflows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Answer </a:t>
            </a:r>
            <a:r>
              <a:rPr lang="en-US" altLang="ko-KR" sz="2400" b="1" kern="1200" cap="all" spc="-60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2’: </a:t>
            </a: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WHO IS MORE SENSITIVE? </a:t>
            </a:r>
            <a:r>
              <a:rPr lang="en-US" altLang="ko-KR" sz="2400" b="1" kern="1200" spc="-60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S</a:t>
            </a:r>
            <a:r>
              <a:rPr lang="en-US" altLang="ko-KR" sz="2400" b="1" kern="1200" spc="-6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ome countries more, as the equity betas vary a great deal…</a:t>
            </a:r>
            <a:endParaRPr lang="en-US" altLang="ko-KR" sz="2400" b="1" kern="1200" spc="-60" dirty="0">
              <a:solidFill>
                <a:srgbClr val="FF0000"/>
              </a:solidFill>
              <a:latin typeface="Times New Roman" pitchFamily="18" charset="0"/>
              <a:ea typeface="굴림" pitchFamily="34" charset="-127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9704" y="6416676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21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143000"/>
            <a:ext cx="8229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56032" algn="ctr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b="1" u="sng" dirty="0" smtClean="0">
                <a:latin typeface="Times New Roman"/>
              </a:rPr>
              <a:t>Equity Beta on the common EM factor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562650"/>
              </p:ext>
            </p:extLst>
          </p:nvPr>
        </p:nvGraphicFramePr>
        <p:xfrm>
          <a:off x="284630" y="1798298"/>
          <a:ext cx="8478370" cy="480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Answer </a:t>
            </a:r>
            <a:r>
              <a:rPr lang="en-US" altLang="ko-KR" sz="2400" b="1" kern="1200" cap="all" spc="-60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2’: </a:t>
            </a: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WHO IS MORE SENSITIVE? </a:t>
            </a:r>
            <a:r>
              <a:rPr lang="en-US" altLang="ko-KR" sz="2400" b="1" kern="1200" spc="-60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S</a:t>
            </a:r>
            <a:r>
              <a:rPr lang="en-US" altLang="ko-KR" sz="2400" b="1" kern="1200" spc="-6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ome countries more, as the bond betas vary, but .. less than equity’s</a:t>
            </a:r>
            <a:endParaRPr lang="en-US" altLang="ko-KR" sz="2400" b="1" kern="1200" cap="all" spc="-60" dirty="0">
              <a:solidFill>
                <a:srgbClr val="FF0000"/>
              </a:solidFill>
              <a:latin typeface="Times New Roman" pitchFamily="18" charset="0"/>
              <a:ea typeface="굴림" pitchFamily="34" charset="-127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77017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143000"/>
            <a:ext cx="82296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56032" algn="ctr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b="1" u="sng" dirty="0" smtClean="0">
                <a:latin typeface="Times New Roman"/>
              </a:rPr>
              <a:t>Bond Beta on the common EM factor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472324"/>
              </p:ext>
            </p:extLst>
          </p:nvPr>
        </p:nvGraphicFramePr>
        <p:xfrm>
          <a:off x="314325" y="1905000"/>
          <a:ext cx="8473888" cy="42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55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609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Answer </a:t>
            </a:r>
            <a:r>
              <a:rPr lang="en-US" altLang="ko-KR" sz="2400" b="1" kern="1200" cap="all" spc="-60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2’: </a:t>
            </a: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WHO IS MORE SENSITIVE? </a:t>
            </a:r>
            <a:r>
              <a:rPr lang="en-US" altLang="ko-KR" sz="2400" b="1" kern="1200" spc="-60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S</a:t>
            </a:r>
            <a:r>
              <a:rPr lang="en-US" altLang="ko-KR" sz="2400" b="1" kern="1200" spc="-60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ome countries more, some less, as the bank betas vary a lot, positive , negative…</a:t>
            </a:r>
            <a:endParaRPr lang="en-US" altLang="ko-KR" sz="2400" b="1" kern="1200" spc="-60" dirty="0">
              <a:solidFill>
                <a:srgbClr val="FF0000"/>
              </a:solidFill>
              <a:latin typeface="Times New Roman" pitchFamily="18" charset="0"/>
              <a:ea typeface="굴림" pitchFamily="34" charset="-127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43890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143000"/>
            <a:ext cx="8229600" cy="37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-256032" algn="ctr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b="1" u="sng" dirty="0" smtClean="0">
                <a:latin typeface="Times New Roman"/>
              </a:rPr>
              <a:t>Bank Beta on the common EM factor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447448"/>
              </p:ext>
            </p:extLst>
          </p:nvPr>
        </p:nvGraphicFramePr>
        <p:xfrm>
          <a:off x="304800" y="1746574"/>
          <a:ext cx="8478370" cy="450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9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24400" y="5334000"/>
            <a:ext cx="40386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Answer </a:t>
            </a:r>
            <a:r>
              <a:rPr lang="en-US" altLang="ko-KR" sz="2400" b="1" kern="1200" cap="all" spc="-60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2’: </a:t>
            </a:r>
            <a:r>
              <a:rPr lang="en-US" altLang="ko-KR" sz="2400" b="1" kern="1200" cap="all" spc="-60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  <a:cs typeface="+mj-cs"/>
              </a:rPr>
              <a:t>WHO IS MORE SENSITIVE? </a:t>
            </a:r>
            <a:r>
              <a:rPr lang="en-US" altLang="ko-KR" sz="2400" b="1" kern="1200" cap="all" spc="-60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  <a:cs typeface="+mj-cs"/>
              </a:rPr>
              <a:t>A 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2079" y="6446837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5334002"/>
            <a:ext cx="388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u="sng" dirty="0" smtClean="0"/>
              <a:t>Three Groups of EMs:</a:t>
            </a:r>
          </a:p>
          <a:p>
            <a:pPr>
              <a:buFontTx/>
              <a:buChar char="-"/>
            </a:pPr>
            <a:r>
              <a:rPr lang="en-US" sz="1700" dirty="0" smtClean="0"/>
              <a:t> High sensitivity </a:t>
            </a:r>
            <a:r>
              <a:rPr lang="en-US" sz="1700" dirty="0"/>
              <a:t>(</a:t>
            </a:r>
            <a:r>
              <a:rPr lang="en-US" sz="1700" dirty="0" smtClean="0"/>
              <a:t>Brazil, Korea, Turkey,.)</a:t>
            </a:r>
          </a:p>
          <a:p>
            <a:pPr>
              <a:buFontTx/>
              <a:buChar char="-"/>
            </a:pPr>
            <a:r>
              <a:rPr lang="en-US" sz="1700" dirty="0" smtClean="0"/>
              <a:t> Varying by flows (China, Mexico,..)</a:t>
            </a:r>
          </a:p>
          <a:p>
            <a:pPr>
              <a:buFontTx/>
              <a:buChar char="-"/>
            </a:pPr>
            <a:r>
              <a:rPr lang="en-US" sz="1700" dirty="0" smtClean="0"/>
              <a:t> Low Sensitivity (Chile, Estonia,..)</a:t>
            </a:r>
            <a:endParaRPr lang="en-US" sz="1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64235"/>
              </p:ext>
            </p:extLst>
          </p:nvPr>
        </p:nvGraphicFramePr>
        <p:xfrm>
          <a:off x="457200" y="1143000"/>
          <a:ext cx="3962400" cy="5391330"/>
        </p:xfrm>
        <a:graphic>
          <a:graphicData uri="http://schemas.openxmlformats.org/drawingml/2006/table">
            <a:tbl>
              <a:tblPr/>
              <a:tblGrid>
                <a:gridCol w="1669200"/>
                <a:gridCol w="795600"/>
                <a:gridCol w="748800"/>
                <a:gridCol w="748800"/>
              </a:tblGrid>
              <a:tr h="25673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Belarus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&gt;0.4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0.2&lt;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&lt;.4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19115"/>
              </p:ext>
            </p:extLst>
          </p:nvPr>
        </p:nvGraphicFramePr>
        <p:xfrm>
          <a:off x="4711700" y="1142999"/>
          <a:ext cx="4051300" cy="4095931"/>
        </p:xfrm>
        <a:graphic>
          <a:graphicData uri="http://schemas.openxmlformats.org/drawingml/2006/table">
            <a:tbl>
              <a:tblPr/>
              <a:tblGrid>
                <a:gridCol w="1299474"/>
                <a:gridCol w="726176"/>
                <a:gridCol w="1012825"/>
                <a:gridCol w="1012825"/>
              </a:tblGrid>
              <a:tr h="23589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 Republic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ANSWER  3: WHY </a:t>
            </a: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MORE SENSITIVE?  </a:t>
            </a:r>
            <a:r>
              <a:rPr lang="en-US" altLang="ko-KR" sz="27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Fundamentals vs. Markets</a:t>
            </a:r>
            <a:endParaRPr lang="en-US" altLang="ko-KR" sz="27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839200" cy="5715000"/>
          </a:xfrm>
        </p:spPr>
        <p:txBody>
          <a:bodyPr>
            <a:noAutofit/>
          </a:bodyPr>
          <a:lstStyle/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b="1" u="sng" dirty="0" smtClean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sz="2400" b="1" u="sng" dirty="0" smtClean="0">
                <a:latin typeface="Times New Roman"/>
              </a:rPr>
              <a:t>Key question:</a:t>
            </a:r>
            <a:r>
              <a:rPr lang="en-US" sz="2400" b="1" dirty="0" smtClean="0">
                <a:latin typeface="Times New Roman"/>
              </a:rPr>
              <a:t> Why do some countries always gain (or lose) more flows when global conditions change?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sz="2400" b="1" u="sng" dirty="0" smtClean="0">
                <a:latin typeface="Times New Roman"/>
              </a:rPr>
              <a:t>Approach:</a:t>
            </a:r>
            <a:r>
              <a:rPr lang="en-US" sz="2400" b="1" dirty="0" smtClean="0">
                <a:latin typeface="Times New Roman"/>
              </a:rPr>
              <a:t> Regress</a:t>
            </a:r>
            <a:r>
              <a:rPr lang="en-US" sz="2400" dirty="0" smtClean="0">
                <a:latin typeface="Times New Roman"/>
              </a:rPr>
              <a:t> the         for each country, type on two variables: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2400" b="1" dirty="0" smtClean="0">
                <a:latin typeface="Times New Roman"/>
              </a:rPr>
              <a:t>Fundamentals</a:t>
            </a:r>
            <a:endParaRPr lang="en-US" sz="2400" dirty="0" smtClean="0">
              <a:latin typeface="Times New Roman"/>
            </a:endParaRP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2100" u="sng" dirty="0" smtClean="0">
                <a:latin typeface="Times New Roman"/>
              </a:rPr>
              <a:t>Macro:</a:t>
            </a:r>
            <a:r>
              <a:rPr lang="en-US" sz="2100" dirty="0" smtClean="0">
                <a:latin typeface="Times New Roman"/>
              </a:rPr>
              <a:t> Public Debt, Growth, Trade openness, Reserves/GDP, FX-regime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2100" u="sng" dirty="0" smtClean="0">
                <a:latin typeface="Times New Roman"/>
              </a:rPr>
              <a:t>Institutions</a:t>
            </a:r>
            <a:r>
              <a:rPr lang="en-US" sz="2100" b="1" dirty="0" smtClean="0">
                <a:latin typeface="Times New Roman"/>
              </a:rPr>
              <a:t>: </a:t>
            </a:r>
            <a:r>
              <a:rPr lang="en-US" sz="2100" dirty="0" smtClean="0">
                <a:latin typeface="Times New Roman"/>
              </a:rPr>
              <a:t>Law and order, Investor protection, Political risk</a:t>
            </a:r>
            <a:endParaRPr lang="en-US" sz="2100" b="1" dirty="0" smtClean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2400" b="1" dirty="0" smtClean="0">
                <a:latin typeface="Times New Roman"/>
              </a:rPr>
              <a:t>Market Structure Characteristics </a:t>
            </a:r>
          </a:p>
          <a:p>
            <a:pPr marL="7086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2100" dirty="0" smtClean="0">
                <a:latin typeface="Times New Roman"/>
              </a:rPr>
              <a:t>Openness, Size, Liquidity,  Foreign Investor Base Composition</a:t>
            </a:r>
          </a:p>
          <a:p>
            <a:pPr marL="63500" lvl="2" indent="50800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sz="2400" dirty="0" smtClean="0">
                <a:latin typeface="Times New Roman"/>
              </a:rPr>
              <a:t>	Baseline regression for </a:t>
            </a:r>
            <a:r>
              <a:rPr lang="en-US" sz="2400" u="sng" dirty="0" smtClean="0">
                <a:latin typeface="Times New Roman"/>
              </a:rPr>
              <a:t>each cross section</a:t>
            </a:r>
            <a:r>
              <a:rPr lang="en-US" sz="2400" dirty="0" smtClean="0">
                <a:latin typeface="Times New Roman"/>
              </a:rPr>
              <a:t>:</a:t>
            </a:r>
          </a:p>
          <a:p>
            <a:pPr marL="63500" lvl="2" indent="50800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dirty="0" smtClean="0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52079" y="648335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61332"/>
              </p:ext>
            </p:extLst>
          </p:nvPr>
        </p:nvGraphicFramePr>
        <p:xfrm>
          <a:off x="3438524" y="2286000"/>
          <a:ext cx="609601" cy="48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0" name="Equation" r:id="rId4" imgW="304668" imgH="241195" progId="Equation.3">
                  <p:embed/>
                </p:oleObj>
              </mc:Choice>
              <mc:Fallback>
                <p:oleObj name="Equation" r:id="rId4" imgW="304668" imgH="241195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4" y="2286000"/>
                        <a:ext cx="609601" cy="48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929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56451"/>
              </p:ext>
            </p:extLst>
          </p:nvPr>
        </p:nvGraphicFramePr>
        <p:xfrm>
          <a:off x="1371600" y="5715000"/>
          <a:ext cx="5334000" cy="60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1" name="Equation" r:id="rId6" imgW="2133600" imgH="241300" progId="Equation.3">
                  <p:embed/>
                </p:oleObj>
              </mc:Choice>
              <mc:Fallback>
                <p:oleObj name="Equation" r:id="rId6" imgW="2133600" imgH="2413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15000"/>
                        <a:ext cx="5334000" cy="603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Data and Sources: </a:t>
            </a:r>
            <a:r>
              <a:rPr lang="en-US" sz="2400" b="1" dirty="0" smtClean="0">
                <a:latin typeface="Times New Roman" pitchFamily="18" charset="0"/>
                <a:ea typeface="굴림" pitchFamily="34" charset="-127"/>
              </a:rPr>
              <a:t>Capital Flows, and Macroeconomic </a:t>
            </a: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and </a:t>
            </a:r>
            <a:r>
              <a:rPr lang="en-US" sz="2400" b="1" dirty="0" smtClean="0">
                <a:latin typeface="Times New Roman" pitchFamily="18" charset="0"/>
                <a:ea typeface="굴림" pitchFamily="34" charset="-127"/>
              </a:rPr>
              <a:t>Institutional Fundamentals</a:t>
            </a:r>
            <a:endParaRPr lang="en-US" sz="24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979529"/>
              </p:ext>
            </p:extLst>
          </p:nvPr>
        </p:nvGraphicFramePr>
        <p:xfrm>
          <a:off x="11113" y="1600201"/>
          <a:ext cx="91217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3" name="Worksheet" r:id="rId4" imgW="9121201" imgH="2849904" progId="Excel.Sheet.12">
                  <p:embed/>
                </p:oleObj>
              </mc:Choice>
              <mc:Fallback>
                <p:oleObj name="Worksheet" r:id="rId4" imgW="9121201" imgH="28499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3" y="1600201"/>
                        <a:ext cx="9121775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Data and Sources: Market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020126"/>
              </p:ext>
            </p:extLst>
          </p:nvPr>
        </p:nvGraphicFramePr>
        <p:xfrm>
          <a:off x="11113" y="1600201"/>
          <a:ext cx="912177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7" name="Worksheet" r:id="rId4" imgW="9121201" imgH="3063312" progId="Excel.Sheet.12">
                  <p:embed/>
                </p:oleObj>
              </mc:Choice>
              <mc:Fallback>
                <p:oleObj name="Worksheet" r:id="rId4" imgW="9121201" imgH="30633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13" y="1600201"/>
                        <a:ext cx="9121775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2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Market 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Structure </a:t>
            </a:r>
            <a:r>
              <a:rPr lang="en-US" altLang="ko-KR" sz="2400" b="1" dirty="0" smtClean="0">
                <a:latin typeface="Times New Roman" pitchFamily="18" charset="0"/>
                <a:ea typeface="굴림" pitchFamily="34" charset="-127"/>
              </a:rPr>
              <a:t>D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ata - Destination and Source</a:t>
            </a: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339" y="6426776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28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62675"/>
              </p:ext>
            </p:extLst>
          </p:nvPr>
        </p:nvGraphicFramePr>
        <p:xfrm>
          <a:off x="228602" y="1143002"/>
          <a:ext cx="8458199" cy="5386389"/>
        </p:xfrm>
        <a:graphic>
          <a:graphicData uri="http://schemas.openxmlformats.org/drawingml/2006/table">
            <a:tbl>
              <a:tblPr/>
              <a:tblGrid>
                <a:gridCol w="1189803"/>
                <a:gridCol w="1785960"/>
                <a:gridCol w="2198859"/>
                <a:gridCol w="1588827"/>
                <a:gridCol w="1694750"/>
              </a:tblGrid>
              <a:tr h="964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2268" marR="62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Foreign Openness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Size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Liquidity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Composition of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Investor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Base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68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Equity Market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Foreign Equity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Funding/GDP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</a:rPr>
                        <a:t>Local size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: Stock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Market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Capitalization/GDP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sng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latin typeface="Times New Roman"/>
                          <a:ea typeface="Times New Roman"/>
                        </a:rPr>
                        <a:t>Relative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</a:rPr>
                        <a:t>to EMs: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Foreign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Equity/ Total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Foreign Equity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in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EMs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 Stock Market turnover (as % of Market Cap)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 Listed in MSCI benchmark (Emerging or Frontiers) 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Share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of Foreign Equity funding coming from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AEs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 Correlation of BOP equity flows with EPFR equity flows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Bond Market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Foreign Bond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Funding/GDP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</a:rPr>
                        <a:t>Local size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: Bond market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Capitalization/GDP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</a:rPr>
                        <a:t>Relative to EMs: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Foreign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Equity/ Total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Foreign Equity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in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EMs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 Listed  in EMBI benchmark 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Share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of Foreign Bond funding coming from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AEs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400" dirty="0">
                        <a:latin typeface="Times New Roman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 Correlation of BOP bond flows with EPFR bond flows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Banking Sector</a:t>
                      </a:r>
                      <a:endParaRPr lang="en-US" sz="16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Stock of Foreign Bank Claims/GDP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Private credit /GDP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- Correlation of BOP bank flows with BIS global bank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flows</a:t>
                      </a:r>
                      <a:endParaRPr lang="en-US" sz="1400" dirty="0">
                        <a:latin typeface="Times New Roman"/>
                        <a:ea typeface="Calibri"/>
                      </a:endParaRPr>
                    </a:p>
                  </a:txBody>
                  <a:tcPr marL="62268" marR="62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Raw </a:t>
            </a:r>
            <a:r>
              <a:rPr lang="en-US" sz="2400" b="1" dirty="0" smtClean="0">
                <a:latin typeface="Times New Roman" pitchFamily="18" charset="0"/>
                <a:ea typeface="굴림" pitchFamily="34" charset="-127"/>
              </a:rPr>
              <a:t>Statistics</a:t>
            </a: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: Fundamentals and Equity Markets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057400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1581150"/>
          <a:ext cx="8305799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5" name="Worksheet" r:id="rId4" imgW="6339912" imgH="3695760" progId="Excel.Sheet.12">
                  <p:embed/>
                </p:oleObj>
              </mc:Choice>
              <mc:Fallback>
                <p:oleObj name="Worksheet" r:id="rId4" imgW="6339912" imgH="3695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581150"/>
                        <a:ext cx="8305799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8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MOTIVATION</a:t>
            </a:r>
            <a:r>
              <a:rPr lang="en-US" altLang="ko-KR" sz="28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: </a:t>
            </a:r>
            <a:r>
              <a:rPr lang="en-US" altLang="ko-KR" sz="28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“Common” </a:t>
            </a:r>
            <a:r>
              <a:rPr lang="en-US" altLang="ko-KR" sz="28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W</a:t>
            </a:r>
            <a:r>
              <a:rPr lang="en-US" altLang="ko-KR" sz="28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isdom </a:t>
            </a:r>
            <a:r>
              <a:rPr lang="en-US" altLang="ko-KR" sz="28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on Capital Flows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10600" cy="3581400"/>
          </a:xfrm>
        </p:spPr>
        <p:txBody>
          <a:bodyPr>
            <a:noAutofit/>
          </a:bodyPr>
          <a:lstStyle/>
          <a:p>
            <a:pPr marL="566737" lvl="1" indent="-4572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Capital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inflows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co-move, with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EMs most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affected, due, at least partly, to global factors</a:t>
            </a:r>
            <a:endParaRPr lang="en-US" altLang="ko-KR" sz="2400" dirty="0">
              <a:latin typeface="Times New Roman" pitchFamily="18" charset="0"/>
              <a:ea typeface="굴림" pitchFamily="50" charset="-127"/>
            </a:endParaRPr>
          </a:p>
          <a:p>
            <a:pPr marL="574675" lvl="2" indent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SzPct val="68000"/>
              <a:buNone/>
            </a:pPr>
            <a:r>
              <a:rPr lang="en-US" altLang="ko-KR" sz="2000" i="1" dirty="0">
                <a:latin typeface="Times New Roman" pitchFamily="18" charset="0"/>
                <a:ea typeface="굴림" pitchFamily="50" charset="-127"/>
              </a:rPr>
              <a:t>Calvo et al. </a:t>
            </a:r>
            <a:r>
              <a:rPr lang="en-US" altLang="ko-KR" sz="2000" i="1" dirty="0" smtClean="0">
                <a:latin typeface="Times New Roman" pitchFamily="18" charset="0"/>
                <a:ea typeface="굴림" pitchFamily="50" charset="-127"/>
              </a:rPr>
              <a:t>(93</a:t>
            </a:r>
            <a:r>
              <a:rPr lang="en-US" altLang="ko-KR" sz="2000" i="1" dirty="0">
                <a:latin typeface="Times New Roman" pitchFamily="18" charset="0"/>
                <a:ea typeface="굴림" pitchFamily="50" charset="-127"/>
              </a:rPr>
              <a:t>, 1996), Chuhan, Claessens, and Mamingi (1998), Fratzscher (2012), Forbes and Warnock (2012), Rey (2013</a:t>
            </a:r>
            <a:r>
              <a:rPr lang="en-US" altLang="ko-KR" sz="2000" i="1" dirty="0" smtClean="0">
                <a:latin typeface="Times New Roman" pitchFamily="18" charset="0"/>
                <a:ea typeface="굴림" pitchFamily="50" charset="-127"/>
              </a:rPr>
              <a:t>), etc. etc. </a:t>
            </a:r>
            <a:endParaRPr lang="en-US" altLang="ko-KR" sz="2000" i="1" dirty="0">
              <a:latin typeface="Times New Roman" pitchFamily="18" charset="0"/>
              <a:ea typeface="굴림" pitchFamily="50" charset="-127"/>
            </a:endParaRPr>
          </a:p>
          <a:p>
            <a:pPr marL="795337" lvl="2" indent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en-US" altLang="ko-KR" sz="2400" u="sng" dirty="0">
                <a:latin typeface="Times New Roman" pitchFamily="18" charset="0"/>
                <a:ea typeface="굴림" pitchFamily="50" charset="-127"/>
                <a:cs typeface="Times New Roman" panose="02020603050405020304" pitchFamily="18" charset="0"/>
              </a:rPr>
              <a:t>Main </a:t>
            </a:r>
            <a:r>
              <a:rPr lang="en-US" altLang="ko-KR" sz="2400" u="sng" dirty="0" smtClean="0">
                <a:latin typeface="Times New Roman" pitchFamily="18" charset="0"/>
                <a:ea typeface="굴림" pitchFamily="50" charset="-127"/>
                <a:cs typeface="Times New Roman" panose="02020603050405020304" pitchFamily="18" charset="0"/>
              </a:rPr>
              <a:t>global factors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economies’ monetary policies; Supply of global liquidity (especially US$); International banks’ (US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EU) funding conditions; Global risk aversion. Although importance of each varies across studies</a:t>
            </a:r>
            <a:endParaRPr lang="en-US" altLang="ko-KR" sz="2400" dirty="0">
              <a:latin typeface="Times New Roman" pitchFamily="18" charset="0"/>
              <a:ea typeface="굴림" pitchFamily="50" charset="-127"/>
              <a:cs typeface="Times New Roman" panose="02020603050405020304" pitchFamily="18" charset="0"/>
            </a:endParaRPr>
          </a:p>
          <a:p>
            <a:pPr marL="566737" lvl="1" indent="-4572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Impacts of these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factors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vary across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countries, although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research conflicts on how and why</a:t>
            </a:r>
          </a:p>
          <a:p>
            <a:pPr marL="571500" lvl="3" indent="0">
              <a:spcBef>
                <a:spcPts val="1200"/>
              </a:spcBef>
              <a:buSzPct val="100000"/>
              <a:buFontTx/>
              <a:buChar char="-"/>
            </a:pPr>
            <a:r>
              <a:rPr lang="en-US" altLang="ko-KR" sz="1800" dirty="0" smtClean="0">
                <a:latin typeface="Times New Roman" pitchFamily="18" charset="0"/>
                <a:ea typeface="굴림" pitchFamily="50" charset="-127"/>
              </a:rPr>
              <a:t> Some say f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undamentals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matter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(conditional on surge): </a:t>
            </a:r>
            <a:r>
              <a:rPr lang="en-US" altLang="ko-KR" sz="2000" i="1" dirty="0" smtClean="0">
                <a:latin typeface="Times New Roman" pitchFamily="18" charset="0"/>
                <a:ea typeface="굴림" pitchFamily="50" charset="-127"/>
              </a:rPr>
              <a:t>Ghosh </a:t>
            </a:r>
            <a:r>
              <a:rPr lang="en-US" altLang="ko-KR" sz="2000" i="1" dirty="0">
                <a:latin typeface="Times New Roman" pitchFamily="18" charset="0"/>
                <a:ea typeface="굴림" pitchFamily="50" charset="-127"/>
              </a:rPr>
              <a:t>et al. (14) </a:t>
            </a:r>
          </a:p>
          <a:p>
            <a:pPr marL="571500" lvl="3" indent="0">
              <a:spcBef>
                <a:spcPts val="1200"/>
              </a:spcBef>
              <a:buSzPct val="100000"/>
              <a:buFontTx/>
              <a:buChar char="-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 Better macro fundamentals do reduce sensitivity: </a:t>
            </a:r>
            <a:r>
              <a:rPr lang="en-US" altLang="ko-KR" sz="2000" i="1" dirty="0">
                <a:latin typeface="Times New Roman" pitchFamily="18" charset="0"/>
                <a:ea typeface="굴림" pitchFamily="50" charset="-127"/>
              </a:rPr>
              <a:t>Prachi et al. (14), Ahmed et al. (14)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  versus  Better macro fundamentals do </a:t>
            </a: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not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 reduce sensitivity: </a:t>
            </a:r>
            <a:r>
              <a:rPr lang="en-US" altLang="ko-KR" sz="2000" i="1" dirty="0">
                <a:latin typeface="Times New Roman" pitchFamily="18" charset="0"/>
                <a:ea typeface="굴림" pitchFamily="50" charset="-127"/>
              </a:rPr>
              <a:t>Aizenman et al. (14), Eichengreen and Gupta (14)</a:t>
            </a: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sz="18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3000"/>
              </a:spcBef>
              <a:buSzPct val="68000"/>
              <a:buFont typeface="Wingdings 3"/>
              <a:buChar char=""/>
            </a:pPr>
            <a:endParaRPr lang="en-US" altLang="ko-KR" sz="32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3000"/>
              </a:spcBef>
              <a:buSzPct val="68000"/>
              <a:buFont typeface="Wingdings 3"/>
              <a:buChar char=""/>
            </a:pPr>
            <a:endParaRPr lang="en-US" altLang="ko-KR" sz="32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36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36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z="2000"/>
              <a:pPr>
                <a:defRPr/>
              </a:pPr>
              <a:t>3</a:t>
            </a:fld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8086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굴림" pitchFamily="34" charset="-127"/>
              </a:rPr>
              <a:t>Raw Statistics: Bond and Banking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73034"/>
              </p:ext>
            </p:extLst>
          </p:nvPr>
        </p:nvGraphicFramePr>
        <p:xfrm>
          <a:off x="628650" y="1828800"/>
          <a:ext cx="8134349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9" name="Worksheet" r:id="rId4" imgW="6339912" imgH="2575584" progId="Excel.Sheet.12">
                  <p:embed/>
                </p:oleObj>
              </mc:Choice>
              <mc:Fallback>
                <p:oleObj name="Worksheet" r:id="rId4" imgW="6339912" imgH="25755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828800"/>
                        <a:ext cx="8134349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3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17132"/>
              </p:ext>
            </p:extLst>
          </p:nvPr>
        </p:nvGraphicFramePr>
        <p:xfrm>
          <a:off x="276225" y="914403"/>
          <a:ext cx="7267575" cy="5799514"/>
        </p:xfrm>
        <a:graphic>
          <a:graphicData uri="http://schemas.openxmlformats.org/drawingml/2006/table">
            <a:tbl>
              <a:tblPr/>
              <a:tblGrid>
                <a:gridCol w="2133567"/>
                <a:gridCol w="534647"/>
                <a:gridCol w="632541"/>
                <a:gridCol w="579829"/>
                <a:gridCol w="100403"/>
                <a:gridCol w="512056"/>
                <a:gridCol w="512056"/>
                <a:gridCol w="512056"/>
                <a:gridCol w="138054"/>
                <a:gridCol w="393166"/>
                <a:gridCol w="630946"/>
                <a:gridCol w="588254"/>
              </a:tblGrid>
              <a:tr h="203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Openness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Debt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 Regime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 Growth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and Order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Protection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Characteristics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Openness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Market Size (%GDP)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Market Size (% Stock)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EM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Frontier Market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EMBI EM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Turnover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Funding from 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with EPFR (or BIS) flows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0.512***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0.538***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0.298**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0.285*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4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5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errors in parentheses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="* p&lt;0.10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 p&lt;0.05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*** p&lt;0.01"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106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000" b="1" dirty="0">
                <a:latin typeface="Times New Roman" pitchFamily="18" charset="0"/>
                <a:ea typeface="굴림" pitchFamily="34" charset="-127"/>
              </a:rPr>
              <a:t>ANSWER  3: WHY MORE SENSITIVE? 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Fundamentals less than Markets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609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762002"/>
            <a:ext cx="1676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700" b="1" dirty="0" smtClean="0">
                <a:ea typeface="굴림" pitchFamily="50" charset="-127"/>
              </a:rPr>
              <a:t>No </a:t>
            </a:r>
            <a:r>
              <a:rPr lang="en-US" altLang="ko-KR" sz="1700" b="1" dirty="0">
                <a:ea typeface="굴림" pitchFamily="50" charset="-127"/>
              </a:rPr>
              <a:t>role</a:t>
            </a:r>
            <a:r>
              <a:rPr lang="en-US" altLang="ko-KR" sz="1700" dirty="0">
                <a:ea typeface="굴림" pitchFamily="50" charset="-127"/>
              </a:rPr>
              <a:t> for </a:t>
            </a:r>
            <a:r>
              <a:rPr lang="en-US" altLang="ko-KR" sz="1700" dirty="0" smtClean="0">
                <a:ea typeface="굴림" pitchFamily="50" charset="-127"/>
              </a:rPr>
              <a:t>Growth, Institutional Quality, Reserves, Openness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dirty="0" smtClean="0">
                <a:ea typeface="굴림" pitchFamily="50" charset="-127"/>
              </a:rPr>
              <a:t>Some </a:t>
            </a:r>
            <a:r>
              <a:rPr lang="en-US" altLang="ko-KR" sz="1700" b="1" dirty="0">
                <a:ea typeface="굴림" pitchFamily="50" charset="-127"/>
              </a:rPr>
              <a:t>Role </a:t>
            </a:r>
            <a:r>
              <a:rPr lang="en-US" altLang="ko-KR" sz="1700" dirty="0">
                <a:ea typeface="굴림" pitchFamily="50" charset="-127"/>
              </a:rPr>
              <a:t>for </a:t>
            </a:r>
            <a:r>
              <a:rPr lang="en-US" altLang="ko-KR" sz="1700" dirty="0" smtClean="0">
                <a:ea typeface="굴림" pitchFamily="50" charset="-127"/>
              </a:rPr>
              <a:t>public debt and FX </a:t>
            </a:r>
            <a:r>
              <a:rPr lang="en-US" altLang="ko-KR" sz="1700" dirty="0">
                <a:ea typeface="굴림" pitchFamily="50" charset="-127"/>
              </a:rPr>
              <a:t>regime in </a:t>
            </a:r>
            <a:r>
              <a:rPr lang="en-US" altLang="ko-KR" sz="1700" dirty="0" smtClean="0">
                <a:ea typeface="굴림" pitchFamily="50" charset="-127"/>
              </a:rPr>
              <a:t>Bonds, Banks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</a:pP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3276600"/>
            <a:ext cx="1371600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700" b="1" u="sng" dirty="0">
                <a:ea typeface="굴림" pitchFamily="50" charset="-127"/>
              </a:rPr>
              <a:t>Equity</a:t>
            </a:r>
            <a:r>
              <a:rPr lang="en-US" altLang="ko-KR" sz="1700" u="sng" dirty="0">
                <a:ea typeface="굴림" pitchFamily="50" charset="-127"/>
              </a:rPr>
              <a:t>:</a:t>
            </a:r>
            <a:r>
              <a:rPr lang="en-US" altLang="ko-KR" sz="1700" dirty="0">
                <a:ea typeface="굴림" pitchFamily="50" charset="-127"/>
              </a:rPr>
              <a:t> </a:t>
            </a:r>
            <a:r>
              <a:rPr lang="en-US" altLang="ko-KR" sz="1700" dirty="0" smtClean="0">
                <a:ea typeface="굴림" pitchFamily="50" charset="-127"/>
              </a:rPr>
              <a:t>Inclusion, Liquidity </a:t>
            </a:r>
            <a:r>
              <a:rPr lang="en-US" altLang="ko-KR" sz="1700" dirty="0">
                <a:ea typeface="굴림" pitchFamily="50" charset="-127"/>
              </a:rPr>
              <a:t>and Investor Base</a:t>
            </a: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u="sng" dirty="0" smtClean="0">
                <a:ea typeface="굴림" pitchFamily="50" charset="-127"/>
              </a:rPr>
              <a:t>Bond: </a:t>
            </a:r>
            <a:r>
              <a:rPr lang="en-US" altLang="ko-KR" sz="1700" dirty="0">
                <a:ea typeface="굴림" pitchFamily="50" charset="-127"/>
              </a:rPr>
              <a:t>Only Investor </a:t>
            </a:r>
            <a:r>
              <a:rPr lang="en-US" altLang="ko-KR" sz="1700" dirty="0" smtClean="0">
                <a:ea typeface="굴림" pitchFamily="50" charset="-127"/>
              </a:rPr>
              <a:t>base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u="sng" dirty="0" smtClean="0">
                <a:ea typeface="굴림" pitchFamily="50" charset="-127"/>
              </a:rPr>
              <a:t>Bank</a:t>
            </a:r>
            <a:r>
              <a:rPr lang="en-US" altLang="ko-KR" sz="1700" dirty="0" smtClean="0">
                <a:ea typeface="굴림" pitchFamily="50" charset="-127"/>
              </a:rPr>
              <a:t>: Openness, Size, Lender base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</a:pPr>
            <a:r>
              <a:rPr lang="en-US" altLang="ko-KR" sz="1700" dirty="0">
                <a:ea typeface="굴림" pitchFamily="50" charset="-127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225" y="914400"/>
            <a:ext cx="7229476" cy="2098804"/>
          </a:xfrm>
          <a:prstGeom prst="rect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225" y="3165602"/>
            <a:ext cx="7229475" cy="2396999"/>
          </a:xfrm>
          <a:prstGeom prst="rect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Answer 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3: Why </a:t>
            </a: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MORE SENSITIVE? </a:t>
            </a: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Fundamentals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less than Markets</a:t>
            </a:r>
            <a:endParaRPr lang="en-US" altLang="ko-KR" sz="24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448800" cy="5562600"/>
          </a:xfrm>
        </p:spPr>
        <p:txBody>
          <a:bodyPr>
            <a:noAutofit/>
          </a:bodyPr>
          <a:lstStyle/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1800" dirty="0">
                <a:latin typeface="Times New Roman"/>
              </a:rPr>
              <a:t>Macro Fundamentals have little </a:t>
            </a:r>
            <a:r>
              <a:rPr lang="en-US" sz="1800" dirty="0" smtClean="0">
                <a:latin typeface="Times New Roman"/>
              </a:rPr>
              <a:t>explanatory </a:t>
            </a:r>
            <a:r>
              <a:rPr lang="en-US" sz="1800" dirty="0">
                <a:latin typeface="Times New Roman"/>
              </a:rPr>
              <a:t>power (except for bond flows) – No role for institutional quality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r>
              <a:rPr lang="en-US" sz="1800" b="1" dirty="0">
                <a:latin typeface="Times New Roman"/>
              </a:rPr>
              <a:t>Liquidity</a:t>
            </a:r>
            <a:r>
              <a:rPr lang="en-US" sz="1800" dirty="0">
                <a:latin typeface="Times New Roman"/>
              </a:rPr>
              <a:t> and </a:t>
            </a:r>
            <a:r>
              <a:rPr lang="en-US" sz="1800" b="1" dirty="0">
                <a:latin typeface="Times New Roman"/>
              </a:rPr>
              <a:t>Investor Base proxy </a:t>
            </a:r>
            <a:r>
              <a:rPr lang="en-US" sz="1800" dirty="0">
                <a:latin typeface="Times New Roman"/>
              </a:rPr>
              <a:t>account for most of the cross country variation and have quantitatively most impacts 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</a:pPr>
            <a:endParaRPr lang="en-US" dirty="0" smtClean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sz="1600" dirty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sz="1600" dirty="0">
              <a:latin typeface="Times New Roman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sz="1600" dirty="0">
              <a:latin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1200" y="2514602"/>
            <a:ext cx="4648200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R- Square Decomposition</a:t>
            </a:r>
          </a:p>
        </p:txBody>
      </p:sp>
      <p:pic>
        <p:nvPicPr>
          <p:cNvPr id="244738" name="Chart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048000"/>
            <a:ext cx="608182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106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Answer  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3 </a:t>
            </a:r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– WHY MORE SENSITIVE?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Robustness: Bayesian Averaging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609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61001"/>
              </p:ext>
            </p:extLst>
          </p:nvPr>
        </p:nvGraphicFramePr>
        <p:xfrm>
          <a:off x="628651" y="2057400"/>
          <a:ext cx="7886698" cy="4605999"/>
        </p:xfrm>
        <a:graphic>
          <a:graphicData uri="http://schemas.openxmlformats.org/drawingml/2006/table">
            <a:tbl>
              <a:tblPr/>
              <a:tblGrid>
                <a:gridCol w="1632343"/>
                <a:gridCol w="354857"/>
                <a:gridCol w="354857"/>
                <a:gridCol w="354857"/>
                <a:gridCol w="70971"/>
                <a:gridCol w="1605729"/>
                <a:gridCol w="354857"/>
                <a:gridCol w="354857"/>
                <a:gridCol w="354857"/>
                <a:gridCol w="70971"/>
                <a:gridCol w="1312971"/>
                <a:gridCol w="354857"/>
                <a:gridCol w="354857"/>
                <a:gridCol w="354857"/>
              </a:tblGrid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69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Equity- Bayesian Averaging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Bond- Bayesian Averaging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- Bayesian Averaging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t-Stat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t-Stat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t-Stat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2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Openness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Openness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Openness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debt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debt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debt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 regime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 regime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 regime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 of Law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 of Law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 of Law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Protection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Protection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Protection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52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Equity Stock/GDP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Bond Stock/GDP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BIS Claims Stock/GDP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Market Capitalization (%GDP)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Market Capitalization (%GDP)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credit/GDP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Equity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Market Size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EM Benchmark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EMBI Benchmark (dummy)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Frontier Market  Benchmark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Turnover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Funding from 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Funding from 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with EPFR Equity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with EPFR Bond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w/ BIS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838200"/>
            <a:ext cx="80772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1" indent="-342900">
              <a:lnSpc>
                <a:spcPct val="110000"/>
              </a:lnSpc>
              <a:spcBef>
                <a:spcPts val="600"/>
              </a:spcBef>
              <a:buSzPct val="68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</a:rPr>
              <a:t>Bayesian averaging exercise confirms sensitivity determinants </a:t>
            </a:r>
          </a:p>
          <a:p>
            <a:pPr marL="452437" lvl="1" indent="-342900">
              <a:lnSpc>
                <a:spcPct val="110000"/>
              </a:lnSpc>
              <a:spcBef>
                <a:spcPts val="600"/>
              </a:spcBef>
              <a:buSzPct val="68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</a:rPr>
              <a:t>Macroeconomic and Institutional </a:t>
            </a:r>
            <a:r>
              <a:rPr lang="en-US" sz="2000" dirty="0">
                <a:latin typeface="Times New Roman"/>
              </a:rPr>
              <a:t>fundamentals themselves do not drive importance of global investors (fund or bank</a:t>
            </a:r>
            <a:r>
              <a:rPr lang="en-US" sz="2000" dirty="0" smtClean="0">
                <a:latin typeface="Times New Roman"/>
              </a:rPr>
              <a:t>)</a:t>
            </a:r>
            <a:endParaRPr lang="en-US" sz="20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8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12310"/>
              </p:ext>
            </p:extLst>
          </p:nvPr>
        </p:nvGraphicFramePr>
        <p:xfrm>
          <a:off x="304799" y="914394"/>
          <a:ext cx="7200901" cy="5714667"/>
        </p:xfrm>
        <a:graphic>
          <a:graphicData uri="http://schemas.openxmlformats.org/drawingml/2006/table">
            <a:tbl>
              <a:tblPr/>
              <a:tblGrid>
                <a:gridCol w="1905001"/>
                <a:gridCol w="609600"/>
                <a:gridCol w="685800"/>
                <a:gridCol w="533400"/>
                <a:gridCol w="76200"/>
                <a:gridCol w="685800"/>
                <a:gridCol w="457200"/>
                <a:gridCol w="571461"/>
                <a:gridCol w="38139"/>
                <a:gridCol w="612832"/>
                <a:gridCol w="377768"/>
                <a:gridCol w="647700"/>
              </a:tblGrid>
              <a:tr h="18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Openness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Debt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 Regime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-0.0019**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 Growth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and Order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Protection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Characteristics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Openness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Market Size (%GDP)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Market Size (% Stock)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EM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Frontier Market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0.717***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0.656***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EMBI EM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Turnover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Funding from 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with EPFR (or BIS) flows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0.705**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0.640***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0.474***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errors in parentheses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="* p&lt;0.10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 p&lt;0.05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*** p&lt;0.01"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6106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Answer  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3 </a:t>
            </a:r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– WHY MORE SENSITIVE?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Robustness: Pre-GFC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609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920621"/>
            <a:ext cx="1676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700" b="1" dirty="0" smtClean="0">
                <a:ea typeface="굴림" pitchFamily="50" charset="-127"/>
              </a:rPr>
              <a:t>No </a:t>
            </a:r>
            <a:r>
              <a:rPr lang="en-US" altLang="ko-KR" sz="1700" b="1" dirty="0">
                <a:ea typeface="굴림" pitchFamily="50" charset="-127"/>
              </a:rPr>
              <a:t>role</a:t>
            </a:r>
            <a:r>
              <a:rPr lang="en-US" altLang="ko-KR" sz="1700" dirty="0">
                <a:ea typeface="굴림" pitchFamily="50" charset="-127"/>
              </a:rPr>
              <a:t> for </a:t>
            </a:r>
            <a:r>
              <a:rPr lang="en-US" altLang="ko-KR" sz="1700" dirty="0" smtClean="0">
                <a:ea typeface="굴림" pitchFamily="50" charset="-127"/>
              </a:rPr>
              <a:t>Growth, Institutional Quality, Reserves, Openness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dirty="0" smtClean="0">
                <a:ea typeface="굴림" pitchFamily="50" charset="-127"/>
              </a:rPr>
              <a:t>Some </a:t>
            </a:r>
            <a:r>
              <a:rPr lang="en-US" altLang="ko-KR" sz="1700" b="1" dirty="0">
                <a:ea typeface="굴림" pitchFamily="50" charset="-127"/>
              </a:rPr>
              <a:t>Role </a:t>
            </a:r>
            <a:r>
              <a:rPr lang="en-US" altLang="ko-KR" sz="1700" dirty="0">
                <a:ea typeface="굴림" pitchFamily="50" charset="-127"/>
              </a:rPr>
              <a:t>for </a:t>
            </a:r>
            <a:r>
              <a:rPr lang="en-US" altLang="ko-KR" sz="1700" dirty="0" smtClean="0">
                <a:ea typeface="굴림" pitchFamily="50" charset="-127"/>
              </a:rPr>
              <a:t>public debt in Bonds; FX, Law in Banks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</a:pP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3379279"/>
            <a:ext cx="1676400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700" b="1" u="sng" dirty="0">
                <a:ea typeface="굴림" pitchFamily="50" charset="-127"/>
              </a:rPr>
              <a:t>Equity</a:t>
            </a:r>
            <a:r>
              <a:rPr lang="en-US" altLang="ko-KR" sz="1700" u="sng" dirty="0">
                <a:ea typeface="굴림" pitchFamily="50" charset="-127"/>
              </a:rPr>
              <a:t>:</a:t>
            </a:r>
            <a:r>
              <a:rPr lang="en-US" altLang="ko-KR" sz="1700" dirty="0">
                <a:ea typeface="굴림" pitchFamily="50" charset="-127"/>
              </a:rPr>
              <a:t> </a:t>
            </a:r>
            <a:r>
              <a:rPr lang="en-US" altLang="ko-KR" sz="1700" dirty="0" smtClean="0">
                <a:ea typeface="굴림" pitchFamily="50" charset="-127"/>
              </a:rPr>
              <a:t>Inclusion, Liquidity </a:t>
            </a:r>
            <a:r>
              <a:rPr lang="en-US" altLang="ko-KR" sz="1700" dirty="0">
                <a:ea typeface="굴림" pitchFamily="50" charset="-127"/>
              </a:rPr>
              <a:t>and Investor Base</a:t>
            </a: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u="sng" dirty="0" smtClean="0">
                <a:ea typeface="굴림" pitchFamily="50" charset="-127"/>
              </a:rPr>
              <a:t>Bond: </a:t>
            </a:r>
            <a:r>
              <a:rPr lang="en-US" altLang="ko-KR" sz="1700" dirty="0" smtClean="0">
                <a:ea typeface="굴림" pitchFamily="50" charset="-127"/>
              </a:rPr>
              <a:t>Size and Investor </a:t>
            </a:r>
            <a:r>
              <a:rPr lang="en-US" altLang="ko-KR" sz="1700" dirty="0">
                <a:ea typeface="굴림" pitchFamily="50" charset="-127"/>
              </a:rPr>
              <a:t>base </a:t>
            </a:r>
            <a:r>
              <a:rPr lang="en-US" altLang="ko-KR" sz="1700" dirty="0" smtClean="0">
                <a:ea typeface="굴림" pitchFamily="50" charset="-127"/>
              </a:rPr>
              <a:t>significant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u="sng" dirty="0" smtClean="0">
                <a:ea typeface="굴림" pitchFamily="50" charset="-127"/>
              </a:rPr>
              <a:t>Bank</a:t>
            </a:r>
            <a:r>
              <a:rPr lang="en-US" altLang="ko-KR" sz="1700" dirty="0" smtClean="0">
                <a:ea typeface="굴림" pitchFamily="50" charset="-127"/>
              </a:rPr>
              <a:t>: Openness, Size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</a:pPr>
            <a:r>
              <a:rPr lang="en-US" altLang="ko-KR" sz="1700" dirty="0">
                <a:ea typeface="굴림" pitchFamily="50" charset="-127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6225" y="914399"/>
            <a:ext cx="7229475" cy="2438393"/>
          </a:xfrm>
          <a:prstGeom prst="rect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226" y="3428992"/>
            <a:ext cx="7229474" cy="2286008"/>
          </a:xfrm>
          <a:prstGeom prst="rect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718349"/>
              </p:ext>
            </p:extLst>
          </p:nvPr>
        </p:nvGraphicFramePr>
        <p:xfrm>
          <a:off x="276225" y="933449"/>
          <a:ext cx="7229477" cy="5934786"/>
        </p:xfrm>
        <a:graphic>
          <a:graphicData uri="http://schemas.openxmlformats.org/drawingml/2006/table">
            <a:tbl>
              <a:tblPr/>
              <a:tblGrid>
                <a:gridCol w="2144871"/>
                <a:gridCol w="537479"/>
                <a:gridCol w="635892"/>
                <a:gridCol w="582901"/>
                <a:gridCol w="100935"/>
                <a:gridCol w="514769"/>
                <a:gridCol w="514769"/>
                <a:gridCol w="514769"/>
                <a:gridCol w="138785"/>
                <a:gridCol w="514769"/>
                <a:gridCol w="514769"/>
                <a:gridCol w="514769"/>
              </a:tblGrid>
              <a:tr h="21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Beta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Fundamentals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 Openness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Debt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FX Regime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 Growth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and Order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Protection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Characteristics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 Openness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Market Size (%GDP)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Market Size (% Stock)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EM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MSCI Frontier Market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EMBI EM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Turnover Ratio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Funding from AE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6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 with EPFR (or BIS) flows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0.088*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01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errors in parentheses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="* p&lt;0.10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 p&lt;0.05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*** p&lt;0.01"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5277"/>
            <a:ext cx="86106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Answer  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3 </a:t>
            </a:r>
            <a:r>
              <a:rPr lang="en-US" altLang="ko-KR" sz="20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– WHY MORE SENSITIVE?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Robustness: Post-GFC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609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67600" y="762002"/>
            <a:ext cx="1676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700" b="1" dirty="0" smtClean="0">
                <a:ea typeface="굴림" pitchFamily="50" charset="-127"/>
              </a:rPr>
              <a:t>No </a:t>
            </a:r>
            <a:r>
              <a:rPr lang="en-US" altLang="ko-KR" sz="1700" b="1" dirty="0">
                <a:ea typeface="굴림" pitchFamily="50" charset="-127"/>
              </a:rPr>
              <a:t>role</a:t>
            </a:r>
            <a:r>
              <a:rPr lang="en-US" altLang="ko-KR" sz="1700" dirty="0">
                <a:ea typeface="굴림" pitchFamily="50" charset="-127"/>
              </a:rPr>
              <a:t> for </a:t>
            </a:r>
            <a:r>
              <a:rPr lang="en-US" altLang="ko-KR" sz="1700" dirty="0" smtClean="0">
                <a:ea typeface="굴림" pitchFamily="50" charset="-127"/>
              </a:rPr>
              <a:t>Institutional Quality, Reserves, Openness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dirty="0" smtClean="0">
                <a:ea typeface="굴림" pitchFamily="50" charset="-127"/>
              </a:rPr>
              <a:t>Some </a:t>
            </a:r>
            <a:r>
              <a:rPr lang="en-US" altLang="ko-KR" sz="1700" b="1" dirty="0">
                <a:ea typeface="굴림" pitchFamily="50" charset="-127"/>
              </a:rPr>
              <a:t>Role </a:t>
            </a:r>
            <a:r>
              <a:rPr lang="en-US" altLang="ko-KR" sz="1700" dirty="0">
                <a:ea typeface="굴림" pitchFamily="50" charset="-127"/>
              </a:rPr>
              <a:t>for Growth, </a:t>
            </a:r>
            <a:r>
              <a:rPr lang="en-US" altLang="ko-KR" sz="1700" dirty="0" smtClean="0">
                <a:ea typeface="굴림" pitchFamily="50" charset="-127"/>
              </a:rPr>
              <a:t>in Equity, FX regime in Bonds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</a:pP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5224" y="3352800"/>
            <a:ext cx="1476375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700" b="1" u="sng" dirty="0">
                <a:ea typeface="굴림" pitchFamily="50" charset="-127"/>
              </a:rPr>
              <a:t>Equity</a:t>
            </a:r>
            <a:r>
              <a:rPr lang="en-US" altLang="ko-KR" sz="1700" u="sng" dirty="0">
                <a:ea typeface="굴림" pitchFamily="50" charset="-127"/>
              </a:rPr>
              <a:t>:</a:t>
            </a:r>
            <a:r>
              <a:rPr lang="en-US" altLang="ko-KR" sz="1700" dirty="0">
                <a:ea typeface="굴림" pitchFamily="50" charset="-127"/>
              </a:rPr>
              <a:t> </a:t>
            </a:r>
            <a:r>
              <a:rPr lang="en-US" altLang="ko-KR" sz="1700" dirty="0" smtClean="0">
                <a:ea typeface="굴림" pitchFamily="50" charset="-127"/>
              </a:rPr>
              <a:t>Liquidity </a:t>
            </a:r>
            <a:r>
              <a:rPr lang="en-US" altLang="ko-KR" sz="1700" dirty="0">
                <a:ea typeface="굴림" pitchFamily="50" charset="-127"/>
              </a:rPr>
              <a:t>and Investor Base</a:t>
            </a: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u="sng" dirty="0" smtClean="0">
                <a:ea typeface="굴림" pitchFamily="50" charset="-127"/>
              </a:rPr>
              <a:t>Bond: </a:t>
            </a:r>
            <a:r>
              <a:rPr lang="en-US" altLang="ko-KR" sz="1700" dirty="0" smtClean="0">
                <a:ea typeface="굴림" pitchFamily="50" charset="-127"/>
              </a:rPr>
              <a:t>Investor base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1700" b="1" u="sng" dirty="0" smtClean="0">
                <a:ea typeface="굴림" pitchFamily="50" charset="-127"/>
              </a:rPr>
              <a:t>Bank</a:t>
            </a:r>
            <a:r>
              <a:rPr lang="en-US" altLang="ko-KR" sz="1700" dirty="0" smtClean="0">
                <a:ea typeface="굴림" pitchFamily="50" charset="-127"/>
              </a:rPr>
              <a:t>: none</a:t>
            </a:r>
            <a:endParaRPr lang="en-US" altLang="ko-KR" sz="1700" dirty="0">
              <a:ea typeface="굴림" pitchFamily="50" charset="-127"/>
            </a:endParaRPr>
          </a:p>
          <a:p>
            <a:pPr marL="114300" indent="-114300">
              <a:lnSpc>
                <a:spcPts val="1800"/>
              </a:lnSpc>
              <a:spcBef>
                <a:spcPct val="20000"/>
              </a:spcBef>
            </a:pPr>
            <a:r>
              <a:rPr lang="en-US" altLang="ko-KR" sz="1700" dirty="0">
                <a:ea typeface="굴림" pitchFamily="50" charset="-127"/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274" y="895352"/>
            <a:ext cx="7229475" cy="2286000"/>
          </a:xfrm>
          <a:prstGeom prst="rect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226" y="3343276"/>
            <a:ext cx="7229474" cy="2371724"/>
          </a:xfrm>
          <a:prstGeom prst="rect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Summary of Results: </a:t>
            </a:r>
            <a:r>
              <a:rPr lang="en-US" sz="3200" b="1" dirty="0" smtClean="0">
                <a:latin typeface="Times New Roman" pitchFamily="18" charset="0"/>
                <a:ea typeface="굴림" pitchFamily="34" charset="-127"/>
              </a:rPr>
              <a:t>Sensitivities vary by market, not fundamentals</a:t>
            </a:r>
            <a:endParaRPr lang="en-US" sz="32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Sensitivity of flows more about market </a:t>
            </a:r>
            <a:r>
              <a:rPr lang="en-US" sz="2400" dirty="0" smtClean="0"/>
              <a:t>characteristics and </a:t>
            </a:r>
            <a:r>
              <a:rPr lang="en-US" sz="2400" dirty="0"/>
              <a:t>conditions than (institutional) </a:t>
            </a:r>
            <a:r>
              <a:rPr lang="en-US" sz="2400" dirty="0" smtClean="0"/>
              <a:t>fundamentals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Consistent </a:t>
            </a:r>
            <a:r>
              <a:rPr lang="en-US" sz="2400" dirty="0"/>
              <a:t>with recent literature on </a:t>
            </a:r>
            <a:r>
              <a:rPr lang="en-US" sz="2400" dirty="0" smtClean="0"/>
              <a:t>investors, lenders’ behavior, both international and domestic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Micro-based evidence on mutual funds (Raddatz and </a:t>
            </a:r>
            <a:r>
              <a:rPr lang="en-US" sz="2000" dirty="0" smtClean="0"/>
              <a:t>Schmukler, ‘12)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Banking flows evidence (Bruno and </a:t>
            </a:r>
            <a:r>
              <a:rPr lang="en-US" sz="2000" dirty="0" smtClean="0"/>
              <a:t>Shin, ‘15)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Country-specific evidence (</a:t>
            </a:r>
            <a:r>
              <a:rPr lang="en-US" sz="2000" dirty="0" err="1" smtClean="0"/>
              <a:t>Timmer</a:t>
            </a:r>
            <a:r>
              <a:rPr lang="en-US" sz="2000" dirty="0" smtClean="0"/>
              <a:t>, ’16, and </a:t>
            </a:r>
            <a:r>
              <a:rPr lang="en-US" sz="2000" dirty="0" err="1" smtClean="0"/>
              <a:t>Domanski</a:t>
            </a:r>
            <a:r>
              <a:rPr lang="en-US" sz="2000" dirty="0"/>
              <a:t>, Shin and </a:t>
            </a:r>
            <a:r>
              <a:rPr lang="en-US" sz="2000" dirty="0" err="1"/>
              <a:t>Sushko</a:t>
            </a:r>
            <a:r>
              <a:rPr lang="en-US" sz="2000" dirty="0"/>
              <a:t> </a:t>
            </a:r>
            <a:r>
              <a:rPr lang="en-US" sz="2000" dirty="0" smtClean="0"/>
              <a:t>‘15 for Germany; Goldstein </a:t>
            </a:r>
            <a:r>
              <a:rPr lang="en-US" sz="2000" dirty="0"/>
              <a:t>et al., </a:t>
            </a:r>
            <a:r>
              <a:rPr lang="en-US" sz="2000" dirty="0" smtClean="0"/>
              <a:t>’15 for US mutual funds)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Qualifies other literature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The general global financial cycle (Rey, 13): not universal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role of fundamentals in EMs’ exposure to </a:t>
            </a:r>
            <a:r>
              <a:rPr lang="en-US" sz="2000" dirty="0" smtClean="0"/>
              <a:t>ACs’: </a:t>
            </a:r>
            <a:r>
              <a:rPr lang="en-US" sz="2000" dirty="0"/>
              <a:t>s</a:t>
            </a:r>
            <a:r>
              <a:rPr lang="en-US" sz="2000" dirty="0" smtClean="0"/>
              <a:t>ome </a:t>
            </a:r>
            <a:r>
              <a:rPr lang="en-US" sz="2000" dirty="0"/>
              <a:t>countries more sensitive through some flows </a:t>
            </a:r>
            <a:r>
              <a:rPr lang="en-US" sz="2000" dirty="0" smtClean="0"/>
              <a:t>because of investor/lender bases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F0C-8BD9-49CE-98A5-2E5BFC5F6D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굴림" pitchFamily="34" charset="-127"/>
              </a:rPr>
              <a:t>Policy Implications: </a:t>
            </a:r>
            <a:r>
              <a:rPr lang="en-US" sz="3200" b="1" dirty="0" smtClean="0">
                <a:latin typeface="Times New Roman" pitchFamily="18" charset="0"/>
                <a:ea typeface="굴림" pitchFamily="34" charset="-127"/>
              </a:rPr>
              <a:t>Watching </a:t>
            </a:r>
            <a:r>
              <a:rPr lang="en-US" sz="3200" b="1" dirty="0">
                <a:latin typeface="Times New Roman" pitchFamily="18" charset="0"/>
                <a:ea typeface="굴림" pitchFamily="34" charset="-127"/>
              </a:rPr>
              <a:t>your lender, investor</a:t>
            </a:r>
            <a:r>
              <a:rPr lang="en-US" sz="3200" b="1" dirty="0" smtClean="0">
                <a:latin typeface="Times New Roman" pitchFamily="18" charset="0"/>
                <a:ea typeface="굴림" pitchFamily="34" charset="-127"/>
              </a:rPr>
              <a:t>, or manager is crucial</a:t>
            </a:r>
            <a:endParaRPr lang="en-US" sz="3200" b="1" dirty="0"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Autofit/>
          </a:bodyPr>
          <a:lstStyle/>
          <a:p>
            <a:r>
              <a:rPr lang="en-US" sz="2400" dirty="0" smtClean="0"/>
              <a:t>Need </a:t>
            </a:r>
            <a:r>
              <a:rPr lang="en-US" sz="2400" dirty="0"/>
              <a:t>to monitor, know mandates, incentives, constraints of lenders/investors/managers as </a:t>
            </a:r>
            <a:r>
              <a:rPr lang="en-US" sz="2400" dirty="0" smtClean="0"/>
              <a:t>these greatly matter</a:t>
            </a:r>
          </a:p>
          <a:p>
            <a:pPr lvl="1"/>
            <a:r>
              <a:rPr lang="en-US" sz="2200" dirty="0" smtClean="0"/>
              <a:t>Good macroeconomic, institutional, etc. fundamentals alone do not ensure insulation from global shocks, However:</a:t>
            </a:r>
          </a:p>
          <a:p>
            <a:pPr lvl="2"/>
            <a:r>
              <a:rPr lang="en-US" sz="2200" dirty="0" smtClean="0"/>
              <a:t>Cannot choose lenders/investors/managers</a:t>
            </a:r>
          </a:p>
          <a:p>
            <a:pPr lvl="2"/>
            <a:r>
              <a:rPr lang="en-US" sz="2200" dirty="0" smtClean="0"/>
              <a:t>Macroprudential, capital flow management policies cannot (easily) discriminate by lenders/investors/managers</a:t>
            </a:r>
          </a:p>
          <a:p>
            <a:r>
              <a:rPr lang="en-US" sz="2400" dirty="0" smtClean="0"/>
              <a:t>Need more systematic and reliable information on composition of foreign holdings by type of investors, building on recent efforts (e.g., </a:t>
            </a:r>
            <a:r>
              <a:rPr lang="en-US" sz="2400" dirty="0" err="1" smtClean="0"/>
              <a:t>Arslanalp</a:t>
            </a:r>
            <a:r>
              <a:rPr lang="en-US" sz="2400" dirty="0" err="1"/>
              <a:t>&amp;</a:t>
            </a:r>
            <a:r>
              <a:rPr lang="en-US" sz="2400" dirty="0" err="1" smtClean="0"/>
              <a:t>Tsuda</a:t>
            </a:r>
            <a:r>
              <a:rPr lang="en-US" sz="2400" dirty="0" smtClean="0"/>
              <a:t>, 2014, Global </a:t>
            </a:r>
            <a:r>
              <a:rPr lang="en-US" sz="2400" dirty="0" err="1" smtClean="0"/>
              <a:t>FoF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P.S. sensitivity </a:t>
            </a:r>
            <a:r>
              <a:rPr lang="en-US" sz="2400" dirty="0"/>
              <a:t>does not necessarily mean </a:t>
            </a:r>
            <a:r>
              <a:rPr lang="en-US" sz="2400" dirty="0" smtClean="0"/>
              <a:t>level or macro </a:t>
            </a:r>
            <a:r>
              <a:rPr lang="en-US" sz="2400" dirty="0"/>
              <a:t>risks</a:t>
            </a:r>
          </a:p>
          <a:p>
            <a:pPr lvl="1"/>
            <a:r>
              <a:rPr lang="en-US" sz="2000" dirty="0"/>
              <a:t>Level vs. variance: high sensitivity </a:t>
            </a:r>
            <a:r>
              <a:rPr lang="en-US" sz="2000" dirty="0" smtClean="0"/>
              <a:t>problem </a:t>
            </a:r>
            <a:r>
              <a:rPr lang="en-US" sz="2000" dirty="0"/>
              <a:t>if flows macro-relevant</a:t>
            </a:r>
          </a:p>
          <a:p>
            <a:pPr lvl="1"/>
            <a:r>
              <a:rPr lang="en-US" sz="2000" dirty="0"/>
              <a:t>Other factors might amplify (or dampen) effects of a high </a:t>
            </a:r>
            <a:r>
              <a:rPr lang="en-US" sz="2000" dirty="0" smtClean="0"/>
              <a:t>sensitivity (e.g., Chile, Malaysia could mitigate shocks with outflows)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FF0C-8BD9-49CE-98A5-2E5BFC5F6D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MOTIVATION: </a:t>
            </a:r>
            <a:r>
              <a:rPr lang="en-US" altLang="ko-KR" sz="2700" dirty="0">
                <a:latin typeface="Times New Roman" pitchFamily="18" charset="0"/>
                <a:ea typeface="굴림" pitchFamily="50" charset="-127"/>
              </a:rPr>
              <a:t>Three reasons to reexamine common wisdom</a:t>
            </a:r>
            <a:endParaRPr lang="en-US" altLang="ko-KR" sz="3100" b="1" dirty="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886200"/>
          </a:xfrm>
        </p:spPr>
        <p:txBody>
          <a:bodyPr>
            <a:noAutofit/>
          </a:bodyPr>
          <a:lstStyle/>
          <a:p>
            <a:pPr marL="566737" lvl="1" indent="-4572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altLang="ko-KR" sz="2400" b="1" u="sng" dirty="0" smtClean="0">
                <a:latin typeface="Times New Roman" pitchFamily="18" charset="0"/>
                <a:ea typeface="굴림" pitchFamily="50" charset="-127"/>
              </a:rPr>
              <a:t>Some facts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: “Counter-intuitive” capital movements, e.g., during the Taper Tantrum, with “better” countries more affected</a:t>
            </a:r>
          </a:p>
          <a:p>
            <a:pPr marL="566737" lvl="1" indent="-457200">
              <a:spcBef>
                <a:spcPts val="18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altLang="ko-KR" sz="2400" b="1" u="sng" dirty="0" smtClean="0">
                <a:latin typeface="Times New Roman" pitchFamily="18" charset="0"/>
                <a:ea typeface="굴림" pitchFamily="50" charset="-127"/>
              </a:rPr>
              <a:t>Recent research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: little (or counter-intuitive) discrimination across EMs by investors during global in- and outflows. </a:t>
            </a:r>
            <a:r>
              <a:rPr lang="da-DK" altLang="ko-KR" sz="2400" dirty="0" smtClean="0">
                <a:latin typeface="Times New Roman" pitchFamily="18" charset="0"/>
                <a:ea typeface="굴림" pitchFamily="50" charset="-127"/>
              </a:rPr>
              <a:t>Some evidence for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global funds (</a:t>
            </a:r>
            <a:r>
              <a:rPr lang="en-US" altLang="ko-KR" sz="2400" i="1" dirty="0" err="1" smtClean="0">
                <a:latin typeface="Times New Roman" pitchFamily="18" charset="0"/>
                <a:ea typeface="굴림" pitchFamily="50" charset="-127"/>
              </a:rPr>
              <a:t>Jotikastira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</a:rPr>
              <a:t> et al, JF ‘12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, </a:t>
            </a:r>
            <a:r>
              <a:rPr lang="en-US" altLang="ko-KR" sz="2400" i="1" dirty="0" err="1" smtClean="0">
                <a:latin typeface="Times New Roman" pitchFamily="18" charset="0"/>
                <a:ea typeface="굴림" pitchFamily="50" charset="-127"/>
              </a:rPr>
              <a:t>Raddatz</a:t>
            </a:r>
            <a:r>
              <a:rPr lang="en-US" altLang="ko-KR" sz="2400" i="1" dirty="0" smtClean="0">
                <a:latin typeface="Times New Roman" pitchFamily="18" charset="0"/>
                <a:ea typeface="굴림" pitchFamily="50" charset="-127"/>
              </a:rPr>
              <a:t> and Schmukler, JIE ‘12, IMF  GFSR, ‘15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) and </a:t>
            </a:r>
            <a:r>
              <a:rPr lang="da-DK" altLang="ko-KR" sz="2400" dirty="0" smtClean="0">
                <a:latin typeface="Times New Roman" pitchFamily="18" charset="0"/>
                <a:ea typeface="굴림" pitchFamily="50" charset="-127"/>
              </a:rPr>
              <a:t>global banks (</a:t>
            </a:r>
            <a:r>
              <a:rPr lang="da-DK" altLang="ko-KR" sz="2400" i="1" dirty="0" smtClean="0">
                <a:latin typeface="Times New Roman" pitchFamily="18" charset="0"/>
                <a:ea typeface="굴림" pitchFamily="50" charset="-127"/>
              </a:rPr>
              <a:t>Cetorelli &amp; Goldberg ‘12, Cerutti &amp; Claessens ’14, Bruno &amp; Shin, ‘15)</a:t>
            </a:r>
            <a:endParaRPr lang="da-DK" altLang="ko-KR" sz="2400" dirty="0" smtClean="0">
              <a:latin typeface="Times New Roman" pitchFamily="18" charset="0"/>
              <a:ea typeface="굴림" pitchFamily="50" charset="-127"/>
            </a:endParaRPr>
          </a:p>
          <a:p>
            <a:pPr marL="566737" lvl="1" indent="-4572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altLang="ko-KR" sz="2400" b="1" u="sng" dirty="0" smtClean="0">
                <a:latin typeface="Times New Roman" pitchFamily="18" charset="0"/>
                <a:ea typeface="굴림" pitchFamily="50" charset="-127"/>
              </a:rPr>
              <a:t>Previous studies:</a:t>
            </a:r>
            <a:r>
              <a:rPr lang="en-US" altLang="ko-KR" sz="2400" b="1" dirty="0" smtClean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 focused </a:t>
            </a:r>
            <a:r>
              <a:rPr lang="en-US" altLang="ko-KR" sz="2400" dirty="0">
                <a:latin typeface="Times New Roman" pitchFamily="18" charset="0"/>
                <a:ea typeface="굴림" pitchFamily="50" charset="-127"/>
              </a:rPr>
              <a:t>mostly on </a:t>
            </a: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dynamics of prices (rather than flows) to recipient markets and short-lived episodes of stress</a:t>
            </a:r>
            <a:endParaRPr lang="en-US" altLang="ko-KR" sz="2400" i="1" dirty="0" smtClean="0">
              <a:latin typeface="Times New Roman" pitchFamily="18" charset="0"/>
              <a:ea typeface="굴림" pitchFamily="50" charset="-127"/>
            </a:endParaRPr>
          </a:p>
          <a:p>
            <a:pPr marL="917575" lvl="2" indent="-342900">
              <a:lnSpc>
                <a:spcPct val="80000"/>
              </a:lnSpc>
              <a:spcBef>
                <a:spcPts val="600"/>
              </a:spcBef>
              <a:buSzPct val="68000"/>
              <a:buFont typeface="Symbol" panose="05050102010706020507" pitchFamily="18" charset="2"/>
              <a:buChar char="Þ"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Prices reflect many interactions. Our interest is non-resident (inflows) behavior</a:t>
            </a:r>
          </a:p>
          <a:p>
            <a:pPr marL="574675" lvl="2" indent="0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r>
              <a:rPr lang="en-US" altLang="ko-KR" sz="2400" dirty="0" smtClean="0">
                <a:latin typeface="Times New Roman" pitchFamily="18" charset="0"/>
                <a:ea typeface="굴림" pitchFamily="50" charset="-127"/>
              </a:rPr>
              <a:t> </a:t>
            </a: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r>
              <a:rPr lang="en-US" altLang="ko-KR" sz="28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=&gt; Revisit how common factors (differentially) impact countries, using</a:t>
            </a:r>
            <a:r>
              <a:rPr lang="en-US" altLang="ko-KR" sz="2800" i="1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800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BOP flows to 54 countries, 2001-2015</a:t>
            </a: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sz="32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48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48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339" y="640080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KEY 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THREE QUESTIONS </a:t>
            </a: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and 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RESULTS</a:t>
            </a: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Autofit/>
          </a:bodyPr>
          <a:lstStyle/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altLang="ko-KR" sz="2000" b="1" dirty="0" smtClean="0">
              <a:latin typeface="Times New Roman" pitchFamily="18" charset="0"/>
              <a:ea typeface="굴림" pitchFamily="50" charset="-127"/>
            </a:endParaRPr>
          </a:p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Do we really observe co-movement in gross inflows?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YES, BUT</a:t>
            </a: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Gross inflows to EMs do co-move, </a:t>
            </a: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but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gross inflows to ACs less so</a:t>
            </a: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And much heterogeneity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across types of capital inflows </a:t>
            </a: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1051560" lvl="2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1800" dirty="0" smtClean="0">
                <a:latin typeface="Times New Roman" pitchFamily="18" charset="0"/>
                <a:ea typeface="굴림" pitchFamily="50" charset="-127"/>
              </a:rPr>
              <a:t>Equity, Bond and OI-Bank flows co-move  - </a:t>
            </a:r>
            <a:r>
              <a:rPr lang="en-US" altLang="ko-KR" sz="1800" u="sng" dirty="0" smtClean="0">
                <a:latin typeface="Times New Roman" pitchFamily="18" charset="0"/>
                <a:ea typeface="굴림" pitchFamily="50" charset="-127"/>
              </a:rPr>
              <a:t>not</a:t>
            </a:r>
            <a:r>
              <a:rPr lang="en-US" altLang="ko-KR" sz="1800" dirty="0" smtClean="0">
                <a:latin typeface="Times New Roman" pitchFamily="18" charset="0"/>
                <a:ea typeface="굴림" pitchFamily="50" charset="-127"/>
              </a:rPr>
              <a:t> FDI and OI-Non Bank</a:t>
            </a:r>
          </a:p>
          <a:p>
            <a:pPr marL="457200" lvl="1" indent="-347663">
              <a:lnSpc>
                <a:spcPct val="80000"/>
              </a:lnSpc>
              <a:spcBef>
                <a:spcPts val="1800"/>
              </a:spcBef>
              <a:buSzPct val="100000"/>
              <a:buFont typeface="+mj-lt"/>
              <a:buAutoNum type="arabicPeriod" startAt="2"/>
            </a:pP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Which country is more sensitive?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MUCH HETEROGENEITY</a:t>
            </a:r>
          </a:p>
          <a:p>
            <a:pPr marL="365760" lvl="1" indent="-256032">
              <a:lnSpc>
                <a:spcPct val="8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Some countries very sensitive across all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types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(e.g., Brazil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, Turkey),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others to particular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types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(e.g.,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India: Equity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;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Mexico: Bonds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).</a:t>
            </a:r>
          </a:p>
          <a:p>
            <a:pPr marL="109728" lvl="1" indent="0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3</a:t>
            </a: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.   Why more sensitive?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NOT </a:t>
            </a:r>
            <a:r>
              <a:rPr lang="en-US" altLang="ko-KR" sz="2000" b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FUNDAMENTALS, BUT MARKET FACTORS</a:t>
            </a:r>
            <a:endParaRPr lang="en-US" altLang="ko-KR" sz="2000" b="1" dirty="0">
              <a:solidFill>
                <a:srgbClr val="FF0000"/>
              </a:solidFill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Market characteristics rather than institutional/macro fundamentals</a:t>
            </a:r>
          </a:p>
          <a:p>
            <a:pPr marL="365760" lvl="1" indent="-256032">
              <a:lnSpc>
                <a:spcPct val="8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Liquidity and composition of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foreign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investor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bases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(reliance on international funds and global banks) </a:t>
            </a:r>
            <a:endParaRPr lang="en-US" altLang="ko-KR" sz="2000" dirty="0" smtClean="0">
              <a:latin typeface="Times New Roman" pitchFamily="18" charset="0"/>
              <a:ea typeface="굴림" pitchFamily="50" charset="-127"/>
            </a:endParaRPr>
          </a:p>
          <a:p>
            <a:pPr marL="109728" lvl="1" indent="0">
              <a:lnSpc>
                <a:spcPct val="80000"/>
              </a:lnSpc>
              <a:spcBef>
                <a:spcPts val="1200"/>
              </a:spcBef>
              <a:buSzPct val="68000"/>
              <a:buNone/>
            </a:pP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200"/>
              </a:spcBef>
              <a:buSzPct val="68000"/>
              <a:buNone/>
            </a:pP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altLang="ko-KR" sz="2000" dirty="0">
              <a:solidFill>
                <a:srgbClr val="FF0000"/>
              </a:solidFill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3000"/>
              </a:spcBef>
              <a:buSzPct val="68000"/>
              <a:buFont typeface="Wingdings 3"/>
              <a:buChar char=""/>
            </a:pPr>
            <a:endParaRPr lang="en-US" altLang="ko-KR" sz="32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3000"/>
              </a:spcBef>
              <a:buSzPct val="68000"/>
              <a:buFont typeface="Wingdings 3"/>
              <a:buChar char=""/>
            </a:pPr>
            <a:endParaRPr lang="en-US" altLang="ko-KR" sz="32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36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36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5879" y="6359525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KEY 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CONTRIBUTIONS</a:t>
            </a:r>
            <a:endParaRPr lang="en-US" altLang="ko-KR" sz="2400" b="1" dirty="0">
              <a:solidFill>
                <a:schemeClr val="tx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839200" cy="5791200"/>
          </a:xfrm>
        </p:spPr>
        <p:txBody>
          <a:bodyPr>
            <a:noAutofit/>
          </a:bodyPr>
          <a:lstStyle/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Estimates co-movement in flows across </a:t>
            </a:r>
            <a:r>
              <a:rPr lang="en-US" altLang="ko-KR" sz="2000" b="1" u="sng" dirty="0" smtClean="0">
                <a:latin typeface="Times New Roman" pitchFamily="18" charset="0"/>
                <a:ea typeface="굴림" pitchFamily="50" charset="-127"/>
              </a:rPr>
              <a:t>groups</a:t>
            </a: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 of countries and by </a:t>
            </a:r>
            <a:r>
              <a:rPr lang="en-US" altLang="ko-KR" sz="2000" b="1" u="sng" dirty="0">
                <a:latin typeface="Times New Roman" pitchFamily="18" charset="0"/>
                <a:ea typeface="굴림" pitchFamily="50" charset="-127"/>
              </a:rPr>
              <a:t>type</a:t>
            </a: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Disaggregate gross inflows: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not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all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co-move (respond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differently to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various global factors),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with very heterogeneous effects across (even within)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countries</a:t>
            </a: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Use of latent factors helps to better capture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underlying co-movements</a:t>
            </a: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68000"/>
              <a:buNone/>
            </a:pPr>
            <a:r>
              <a:rPr lang="en-US" altLang="ko-KR" sz="2000" dirty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</a:rPr>
              <a:t>=&gt;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 </a:t>
            </a:r>
            <a:r>
              <a:rPr lang="en-US" sz="2000" u="sng" dirty="0">
                <a:latin typeface="Times New Roman"/>
              </a:rPr>
              <a:t>Qualifies generalizations about the drivers of capital inflows </a:t>
            </a:r>
            <a:r>
              <a:rPr lang="en-US" sz="2000" u="sng" dirty="0" smtClean="0">
                <a:latin typeface="Times New Roman"/>
              </a:rPr>
              <a:t>(to EMs)</a:t>
            </a:r>
            <a:r>
              <a:rPr lang="en-US" sz="2000" dirty="0" smtClean="0">
                <a:latin typeface="Times New Roman"/>
              </a:rPr>
              <a:t> </a:t>
            </a:r>
            <a:endParaRPr lang="en-US" altLang="ko-KR" sz="2000" b="1" dirty="0" smtClean="0">
              <a:latin typeface="Times New Roman" pitchFamily="18" charset="0"/>
              <a:ea typeface="굴림" pitchFamily="50" charset="-127"/>
            </a:endParaRPr>
          </a:p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Qualifies </a:t>
            </a: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role </a:t>
            </a: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of fundamentals in explaining </a:t>
            </a: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response </a:t>
            </a: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to </a:t>
            </a:r>
            <a:r>
              <a:rPr lang="en-US" altLang="ko-KR" sz="2000" b="1" dirty="0" smtClean="0">
                <a:latin typeface="Times New Roman" pitchFamily="18" charset="0"/>
                <a:ea typeface="굴림" pitchFamily="50" charset="-127"/>
              </a:rPr>
              <a:t>global conditions</a:t>
            </a:r>
            <a:endParaRPr lang="en-US" altLang="ko-KR" sz="20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Episodes of surges/retrenchments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can be at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odds with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“fundamentals” view</a:t>
            </a: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Recent literature on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pro-cyclical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behavior of international investors (funds, banks)</a:t>
            </a: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Symbol"/>
              <a:buChar char="Þ"/>
            </a:pPr>
            <a:r>
              <a:rPr lang="en-US" altLang="ko-KR" sz="2000" u="sng" dirty="0">
                <a:latin typeface="Times New Roman" pitchFamily="18" charset="0"/>
                <a:ea typeface="굴림" pitchFamily="50" charset="-127"/>
              </a:rPr>
              <a:t>Knowing your </a:t>
            </a:r>
            <a:r>
              <a:rPr lang="en-US" altLang="ko-KR" sz="2000" u="sng" dirty="0" smtClean="0">
                <a:latin typeface="Times New Roman" pitchFamily="18" charset="0"/>
                <a:ea typeface="굴림" pitchFamily="50" charset="-127"/>
              </a:rPr>
              <a:t>lenders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,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and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their mandate/incentives/constraints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matters more</a:t>
            </a:r>
            <a:endParaRPr lang="en-US" altLang="ko-KR" sz="2000" b="1" dirty="0" smtClean="0">
              <a:latin typeface="Times New Roman" pitchFamily="18" charset="0"/>
              <a:ea typeface="굴림" pitchFamily="50" charset="-127"/>
            </a:endParaRPr>
          </a:p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 startAt="3"/>
            </a:pPr>
            <a:r>
              <a:rPr lang="en-US" altLang="ko-KR" sz="2000" b="1" dirty="0">
                <a:latin typeface="Times New Roman" pitchFamily="18" charset="0"/>
                <a:ea typeface="굴림" pitchFamily="50" charset="-127"/>
              </a:rPr>
              <a:t>Adds to policy debate</a:t>
            </a:r>
          </a:p>
          <a:p>
            <a:pPr marL="365760" lvl="1" indent="-256032">
              <a:lnSpc>
                <a:spcPct val="110000"/>
              </a:lnSpc>
              <a:spcBef>
                <a:spcPts val="1200"/>
              </a:spcBef>
              <a:buSzPct val="68000"/>
            </a:pP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Helps to identify which country is more sensitive to core 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global </a:t>
            </a:r>
            <a:r>
              <a:rPr lang="en-US" altLang="ko-KR" sz="2000" dirty="0">
                <a:latin typeface="Times New Roman" pitchFamily="18" charset="0"/>
                <a:ea typeface="굴림" pitchFamily="50" charset="-127"/>
              </a:rPr>
              <a:t>conditions (and through which BOP component</a:t>
            </a:r>
            <a:r>
              <a:rPr lang="en-US" altLang="ko-KR" sz="2000" dirty="0" smtClean="0">
                <a:latin typeface="Times New Roman" pitchFamily="18" charset="0"/>
                <a:ea typeface="굴림" pitchFamily="50" charset="-127"/>
              </a:rPr>
              <a:t>)   </a:t>
            </a:r>
            <a:r>
              <a:rPr lang="en-US" altLang="ko-KR" sz="2000" dirty="0" smtClean="0">
                <a:solidFill>
                  <a:schemeClr val="tx2"/>
                </a:solidFill>
                <a:latin typeface="Times New Roman" pitchFamily="18" charset="0"/>
                <a:ea typeface="굴림" pitchFamily="50" charset="-127"/>
              </a:rPr>
              <a:t>=&gt; </a:t>
            </a:r>
            <a:r>
              <a:rPr lang="en-US" altLang="ko-KR" sz="2000" u="sng" dirty="0">
                <a:latin typeface="Times New Roman" pitchFamily="18" charset="0"/>
                <a:ea typeface="굴림" pitchFamily="50" charset="-127"/>
              </a:rPr>
              <a:t>Watch your lender</a:t>
            </a: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 startAt="3"/>
            </a:pPr>
            <a:endParaRPr lang="en-US" altLang="ko-KR" sz="2000" b="1" dirty="0" smtClean="0">
              <a:latin typeface="Times New Roman" pitchFamily="18" charset="0"/>
              <a:ea typeface="굴림" pitchFamily="50" charset="-127"/>
            </a:endParaRPr>
          </a:p>
          <a:p>
            <a:pPr marL="452628" lvl="1" indent="-342900">
              <a:lnSpc>
                <a:spcPct val="80000"/>
              </a:lnSpc>
              <a:spcBef>
                <a:spcPts val="1200"/>
              </a:spcBef>
              <a:buSzPct val="100000"/>
              <a:buFont typeface="+mj-lt"/>
              <a:buAutoNum type="arabicPeriod" startAt="3"/>
            </a:pPr>
            <a:endParaRPr lang="en-US" altLang="ko-KR" sz="2000" b="1" dirty="0" smtClean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sz="20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600"/>
              </a:spcBef>
              <a:buSzPct val="68000"/>
              <a:buNone/>
            </a:pPr>
            <a:endParaRPr lang="en-US" altLang="ko-KR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3000"/>
              </a:spcBef>
              <a:buSzPct val="68000"/>
              <a:buFont typeface="Wingdings 3"/>
              <a:buChar char=""/>
            </a:pPr>
            <a:endParaRPr lang="en-US" altLang="ko-KR" sz="32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3000"/>
              </a:spcBef>
              <a:buSzPct val="68000"/>
              <a:buFont typeface="Wingdings 3"/>
              <a:buChar char=""/>
            </a:pPr>
            <a:endParaRPr lang="en-US" altLang="ko-KR" sz="3200" b="1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3600" dirty="0"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80000"/>
              </a:lnSpc>
              <a:spcBef>
                <a:spcPts val="1800"/>
              </a:spcBef>
              <a:buSzPct val="68000"/>
              <a:buNone/>
            </a:pPr>
            <a:endParaRPr lang="en-US" altLang="ko-KR" sz="3600" dirty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5879" y="640080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How do we get there ? – 5 steps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93712" y="1143000"/>
            <a:ext cx="8116888" cy="5410200"/>
          </a:xfrm>
        </p:spPr>
        <p:txBody>
          <a:bodyPr>
            <a:noAutofit/>
          </a:bodyPr>
          <a:lstStyle/>
          <a:p>
            <a:pPr marL="566928" lvl="1" indent="-457200">
              <a:lnSpc>
                <a:spcPct val="80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altLang="ko-KR" sz="2400" b="1" u="sng" dirty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Collect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 gross inflows from BOP 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(by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type of flow)</a:t>
            </a:r>
          </a:p>
          <a:p>
            <a:pPr marL="566928" lvl="1" indent="-457200">
              <a:lnSpc>
                <a:spcPct val="80000"/>
              </a:lnSpc>
              <a:spcBef>
                <a:spcPts val="600"/>
              </a:spcBef>
              <a:buSzPct val="100000"/>
              <a:buFont typeface="+mj-lt"/>
              <a:buAutoNum type="arabicPeriod"/>
            </a:pPr>
            <a:endParaRPr lang="en-US" altLang="ko-KR" sz="2400" b="1" dirty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US" sz="2400" u="sng" dirty="0" smtClean="0">
                <a:latin typeface="Times New Roman"/>
              </a:rPr>
              <a:t>Sample:</a:t>
            </a:r>
            <a:r>
              <a:rPr lang="en-US" sz="2400" dirty="0" smtClean="0">
                <a:latin typeface="Times New Roman"/>
              </a:rPr>
              <a:t>  2001-2015, 54 countries, quarterly frequency</a:t>
            </a:r>
            <a:endParaRPr lang="en-US" sz="2400" u="sng" dirty="0" smtClean="0">
              <a:latin typeface="Times New Roman"/>
            </a:endParaRP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US" sz="2400" u="sng" dirty="0" smtClean="0">
                <a:latin typeface="Times New Roman"/>
              </a:rPr>
              <a:t>Flows:</a:t>
            </a:r>
            <a:r>
              <a:rPr lang="en-US" sz="2400" dirty="0" smtClean="0">
                <a:latin typeface="Times New Roman"/>
              </a:rPr>
              <a:t>  as a % GDP , 4 types: FDI</a:t>
            </a:r>
            <a:r>
              <a:rPr lang="en-US" sz="2400" dirty="0">
                <a:latin typeface="Times New Roman"/>
              </a:rPr>
              <a:t>, Portfolio Equity, Portfolio </a:t>
            </a:r>
            <a:r>
              <a:rPr lang="en-US" sz="2400" dirty="0" smtClean="0">
                <a:latin typeface="Times New Roman"/>
              </a:rPr>
              <a:t>		        			     Bond</a:t>
            </a:r>
            <a:r>
              <a:rPr lang="en-US" sz="2400" dirty="0">
                <a:latin typeface="Times New Roman"/>
              </a:rPr>
              <a:t>, </a:t>
            </a:r>
            <a:r>
              <a:rPr lang="en-US" sz="2400" dirty="0" smtClean="0">
                <a:latin typeface="Times New Roman"/>
              </a:rPr>
              <a:t>OI-Bank</a:t>
            </a: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					     (OI-Non Bank not used)</a:t>
            </a:r>
            <a:endParaRPr lang="en-US" altLang="ko-KR" sz="2400" b="1" u="sng" dirty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Font typeface="+mj-lt"/>
              <a:buAutoNum type="arabicPeriod" startAt="2"/>
            </a:pPr>
            <a:r>
              <a:rPr lang="en-US" altLang="ko-KR" sz="2400" b="1" u="sng" dirty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Estimate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 a (latent) factor model to 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decompose flows  into </a:t>
            </a:r>
            <a:r>
              <a:rPr lang="en-US" altLang="ko-KR" sz="2400" b="1" dirty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global, regional and idiosyncratic components</a:t>
            </a:r>
          </a:p>
          <a:p>
            <a:pPr marL="800100" lvl="1" indent="-690563">
              <a:lnSpc>
                <a:spcPct val="80000"/>
              </a:lnSpc>
              <a:spcBef>
                <a:spcPts val="1800"/>
              </a:spcBef>
              <a:buSzPct val="100000"/>
              <a:buNone/>
            </a:pPr>
            <a:r>
              <a:rPr lang="en-US" altLang="ko-KR" sz="2400" u="sng" dirty="0" smtClean="0">
                <a:solidFill>
                  <a:prstClr val="black"/>
                </a:solidFill>
                <a:latin typeface="Times New Roman"/>
              </a:rPr>
              <a:t>Idea:</a:t>
            </a:r>
            <a:r>
              <a:rPr lang="en-US" altLang="ko-KR" sz="2400" dirty="0" smtClean="0">
                <a:solidFill>
                  <a:prstClr val="black"/>
                </a:solidFill>
                <a:latin typeface="Times New Roman"/>
              </a:rPr>
              <a:t> Let the data tell what the commonality is, rather than presume/identify common factors to drive the flows </a:t>
            </a:r>
            <a:endParaRPr lang="en-US" altLang="ko-KR" sz="1800" dirty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r>
              <a:rPr lang="en-US" altLang="ko-KR" sz="2400" dirty="0" smtClean="0">
                <a:latin typeface="Times New Roman"/>
              </a:rPr>
              <a:t>Kose </a:t>
            </a:r>
            <a:r>
              <a:rPr lang="en-US" altLang="ko-KR" sz="2400" i="1" dirty="0">
                <a:latin typeface="Times New Roman"/>
              </a:rPr>
              <a:t>et al</a:t>
            </a:r>
            <a:r>
              <a:rPr lang="en-US" altLang="ko-KR" sz="2400" dirty="0">
                <a:latin typeface="Times New Roman"/>
              </a:rPr>
              <a:t>. (IBC: world, regional and country-specific factors, AER 2003) - Bayesian Estimation</a:t>
            </a:r>
          </a:p>
          <a:p>
            <a:pPr marL="365760" lvl="1" indent="-256032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altLang="ko-KR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407150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How do we get there – 5 steps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93712" y="1143000"/>
            <a:ext cx="8269288" cy="5410200"/>
          </a:xfrm>
        </p:spPr>
        <p:txBody>
          <a:bodyPr>
            <a:noAutofit/>
          </a:bodyPr>
          <a:lstStyle/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Font typeface="+mj-lt"/>
              <a:buAutoNum type="arabicPeriod" startAt="3"/>
            </a:pPr>
            <a:endParaRPr lang="en-US" altLang="ko-KR" sz="2400" b="1" u="sng" dirty="0" smtClean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Font typeface="+mj-lt"/>
              <a:buAutoNum type="arabicPeriod" startAt="3"/>
            </a:pPr>
            <a:r>
              <a:rPr lang="en-US" altLang="ko-KR" sz="2400" b="1" u="sng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Recover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  the common factor (by type of flow)</a:t>
            </a:r>
            <a:endParaRPr lang="en-US" altLang="ko-KR" sz="2400" b="1" dirty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None/>
            </a:pPr>
            <a:r>
              <a:rPr lang="en-US" sz="2400" b="1" dirty="0" smtClean="0">
                <a:latin typeface="Times New Roman"/>
              </a:rPr>
              <a:t>=&gt;  Question 1 (1’)</a:t>
            </a:r>
            <a:endParaRPr lang="en-US" sz="2400" b="1" dirty="0">
              <a:latin typeface="Times New Roman"/>
            </a:endParaRPr>
          </a:p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Font typeface="+mj-lt"/>
              <a:buAutoNum type="arabicPeriod" startAt="4"/>
            </a:pPr>
            <a:endParaRPr lang="en-US" altLang="ko-KR" sz="2400" b="1" u="sng" dirty="0" smtClean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Font typeface="+mj-lt"/>
              <a:buAutoNum type="arabicPeriod" startAt="4"/>
            </a:pPr>
            <a:r>
              <a:rPr lang="en-US" altLang="ko-KR" sz="2400" b="1" u="sng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Measure and explain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 factor sensitivities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l-GR" altLang="ko-KR" sz="2400" b="1" dirty="0" smtClean="0">
                <a:solidFill>
                  <a:srgbClr val="FF0000"/>
                </a:solidFill>
                <a:latin typeface="Times New Roman"/>
              </a:rPr>
              <a:t>β</a:t>
            </a:r>
            <a:r>
              <a:rPr lang="en-US" altLang="ko-KR" sz="2400" b="1" dirty="0" smtClean="0">
                <a:solidFill>
                  <a:srgbClr val="C00000"/>
                </a:solidFill>
                <a:latin typeface="Times New Roman" pitchFamily="18" charset="0"/>
                <a:ea typeface="굴림" pitchFamily="50" charset="-127"/>
              </a:rPr>
              <a:t>)</a:t>
            </a:r>
            <a:endParaRPr lang="en-US" altLang="ko-KR" sz="2400" b="1" dirty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566928" lvl="1" indent="-457200">
              <a:lnSpc>
                <a:spcPct val="80000"/>
              </a:lnSpc>
              <a:spcBef>
                <a:spcPts val="1800"/>
              </a:spcBef>
              <a:buSzPct val="100000"/>
              <a:buNone/>
            </a:pPr>
            <a:r>
              <a:rPr lang="en-US" sz="2400" b="1" dirty="0">
                <a:latin typeface="Times New Roman"/>
              </a:rPr>
              <a:t>=&gt; </a:t>
            </a:r>
            <a:r>
              <a:rPr lang="en-US" sz="2400" b="1" dirty="0" smtClean="0">
                <a:latin typeface="Times New Roman"/>
              </a:rPr>
              <a:t>Question 2 (2’) and 3</a:t>
            </a:r>
            <a:endParaRPr lang="en-US" altLang="ko-KR" sz="2400" dirty="0">
              <a:solidFill>
                <a:srgbClr val="C00000"/>
              </a:solidFill>
              <a:latin typeface="Times New Roman" pitchFamily="18" charset="0"/>
              <a:ea typeface="굴림" pitchFamily="50" charset="-127"/>
            </a:endParaRP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altLang="ko-KR" sz="2400" dirty="0" smtClean="0">
                <a:latin typeface="Times New Roman"/>
              </a:rPr>
              <a:t>3. Show the dispersion in sensitivity (</a:t>
            </a:r>
            <a:r>
              <a:rPr lang="el-GR" altLang="ko-KR" sz="2400" dirty="0" smtClean="0">
                <a:latin typeface="Times New Roman"/>
              </a:rPr>
              <a:t>β</a:t>
            </a:r>
            <a:r>
              <a:rPr lang="en-US" altLang="ko-KR" sz="2400" dirty="0" smtClean="0">
                <a:latin typeface="Times New Roman"/>
              </a:rPr>
              <a:t>) across countries, types</a:t>
            </a: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altLang="ko-KR" sz="2400" dirty="0" smtClean="0">
                <a:latin typeface="Times New Roman"/>
              </a:rPr>
              <a:t>4. Explain betas by running a horse race between characteristics: 	</a:t>
            </a:r>
            <a:r>
              <a:rPr lang="en-US" altLang="ko-KR" sz="2400" i="1" dirty="0" smtClean="0">
                <a:latin typeface="Times New Roman"/>
              </a:rPr>
              <a:t>Fundamentals</a:t>
            </a:r>
            <a:r>
              <a:rPr lang="en-US" altLang="ko-KR" sz="2400" dirty="0" smtClean="0">
                <a:latin typeface="Times New Roman"/>
              </a:rPr>
              <a:t> (Macro &amp; Institutional) and </a:t>
            </a: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r>
              <a:rPr lang="en-US" altLang="ko-KR" sz="2400" dirty="0" smtClean="0">
                <a:latin typeface="Times New Roman"/>
              </a:rPr>
              <a:t>		</a:t>
            </a:r>
            <a:r>
              <a:rPr lang="en-US" altLang="ko-KR" sz="2400" i="1" dirty="0" smtClean="0">
                <a:latin typeface="Times New Roman"/>
              </a:rPr>
              <a:t>Market</a:t>
            </a:r>
            <a:r>
              <a:rPr lang="en-US" altLang="ko-KR" sz="2400" dirty="0" smtClean="0">
                <a:latin typeface="Times New Roman"/>
              </a:rPr>
              <a:t> (Destination and Source)</a:t>
            </a:r>
          </a:p>
          <a:p>
            <a:pPr marL="111125" lvl="1" indent="-1588">
              <a:lnSpc>
                <a:spcPct val="110000"/>
              </a:lnSpc>
              <a:spcBef>
                <a:spcPts val="600"/>
              </a:spcBef>
              <a:buSzPct val="68000"/>
              <a:buNone/>
            </a:pPr>
            <a:endParaRPr lang="en-US" altLang="ko-KR" sz="2400" dirty="0" smtClean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339" y="6397625"/>
            <a:ext cx="1315721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06258"/>
              </p:ext>
            </p:extLst>
          </p:nvPr>
        </p:nvGraphicFramePr>
        <p:xfrm>
          <a:off x="3602038" y="2209800"/>
          <a:ext cx="2051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1" name="Equation" r:id="rId4" imgW="736560" imgH="241200" progId="Equation.3">
                  <p:embed/>
                </p:oleObj>
              </mc:Choice>
              <mc:Fallback>
                <p:oleObj name="Equation" r:id="rId4" imgW="736560" imgH="2412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2209800"/>
                        <a:ext cx="20510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rPr>
              <a:t>Sample of countries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2925"/>
            <a:ext cx="2057400" cy="365125"/>
          </a:xfrm>
        </p:spPr>
        <p:txBody>
          <a:bodyPr/>
          <a:lstStyle/>
          <a:p>
            <a:pPr>
              <a:defRPr/>
            </a:pPr>
            <a:fld id="{E02B8A07-F7A7-4252-98DD-764C192DFA3C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>
            <a:off x="457200" y="9906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44571"/>
              </p:ext>
            </p:extLst>
          </p:nvPr>
        </p:nvGraphicFramePr>
        <p:xfrm>
          <a:off x="990600" y="1371599"/>
          <a:ext cx="7543800" cy="503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9" name="Worksheet" r:id="rId5" imgW="4884436" imgH="5135832" progId="Excel.Sheet.12">
                  <p:embed/>
                </p:oleObj>
              </mc:Choice>
              <mc:Fallback>
                <p:oleObj name="Worksheet" r:id="rId5" imgW="4884436" imgH="51358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371599"/>
                        <a:ext cx="7543800" cy="503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90571</TotalTime>
  <Words>3241</Words>
  <Application>Microsoft Office PowerPoint</Application>
  <PresentationFormat>On-screen Show (4:3)</PresentationFormat>
  <Paragraphs>1156</Paragraphs>
  <Slides>37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굴림</vt:lpstr>
      <vt:lpstr>맑은 고딕</vt:lpstr>
      <vt:lpstr>Arial</vt:lpstr>
      <vt:lpstr>Calibri</vt:lpstr>
      <vt:lpstr>Calibri Light</vt:lpstr>
      <vt:lpstr>Cambria Math</vt:lpstr>
      <vt:lpstr>Symbol</vt:lpstr>
      <vt:lpstr>Times New Roman</vt:lpstr>
      <vt:lpstr>Wingdings 3</vt:lpstr>
      <vt:lpstr>Office Theme</vt:lpstr>
      <vt:lpstr>Equation</vt:lpstr>
      <vt:lpstr>Worksheet</vt:lpstr>
      <vt:lpstr>PowerPoint Presentation</vt:lpstr>
      <vt:lpstr>  Push factors and capital flows to EMs: Why knowing your lender matters more than fundamentals</vt:lpstr>
      <vt:lpstr>MOTIVATION: “Common” Wisdom on Capital Flows</vt:lpstr>
      <vt:lpstr>MOTIVATION: Three reasons to reexamine common wisdom</vt:lpstr>
      <vt:lpstr>KEY THREE QUESTIONS and RESULTS</vt:lpstr>
      <vt:lpstr>KEY CONTRIBUTIONS</vt:lpstr>
      <vt:lpstr>How do we get there ? – 5 steps</vt:lpstr>
      <vt:lpstr>How do we get there – 5 steps</vt:lpstr>
      <vt:lpstr>Sample of countries</vt:lpstr>
      <vt:lpstr>Aggregated Capital Inflow to ACs and EMs (% GDP)</vt:lpstr>
      <vt:lpstr>Capital Inflows to Individual ACs and EMs (% GDP)</vt:lpstr>
      <vt:lpstr>Methodology for extracting common factors</vt:lpstr>
      <vt:lpstr>ANSWER 1: Common factor reflects EMs’  flows better than ACs‘  (common factor for all vs. in each group)</vt:lpstr>
      <vt:lpstr>ANSWER 1: Less so for bond flows, and FDI moves less in general</vt:lpstr>
      <vt:lpstr>ANSWER 2: Common factor does not mean much for ACs' equity’s betas, much more for EMs’ betas</vt:lpstr>
      <vt:lpstr>ANSWER 2: Common Factor Does Not Mean Much for ACs Banks’ Betas, Much More for EMs’ Betas</vt:lpstr>
      <vt:lpstr>ANSWER 2: Common factor does reasonably well in terms of ACs and EMs bonds’ betas</vt:lpstr>
      <vt:lpstr>ANSWER 2: Common factor does not mean much for ACs’ or EMs’ betas w.r.t. FDI</vt:lpstr>
      <vt:lpstr>Methodology for EMs: similar as for flows to all</vt:lpstr>
      <vt:lpstr>ANSWER 1’: Co-Movement in inflows for EMs: Varies by type</vt:lpstr>
      <vt:lpstr>Answer 2’: WHO IS MORE SENSITIVE? Some countries more, as the equity betas vary a great deal…</vt:lpstr>
      <vt:lpstr>Answer 2’: WHO IS MORE SENSITIVE? Some countries more, as the bond betas vary, but .. less than equity’s</vt:lpstr>
      <vt:lpstr>Answer 2’: WHO IS MORE SENSITIVE? Some countries more, some less, as the bank betas vary a lot, positive , negative…</vt:lpstr>
      <vt:lpstr>Answer 2’: WHO IS MORE SENSITIVE? A Summary</vt:lpstr>
      <vt:lpstr>ANSWER  3: WHY MORE SENSITIVE?  Fundamentals vs. Markets</vt:lpstr>
      <vt:lpstr>Data and Sources: Capital Flows, and Macroeconomic and Institutional Fundamentals</vt:lpstr>
      <vt:lpstr>Data and Sources: Market Characteristics</vt:lpstr>
      <vt:lpstr>Market Structure Data - Destination and Source</vt:lpstr>
      <vt:lpstr>Raw Statistics: Fundamentals and Equity Markets </vt:lpstr>
      <vt:lpstr>Raw Statistics: Bond and Banking Markets</vt:lpstr>
      <vt:lpstr>ANSWER  3: WHY MORE SENSITIVE?  Fundamentals less than Markets</vt:lpstr>
      <vt:lpstr>Answer 3: Why MORE SENSITIVE? Fundamentals less than Markets</vt:lpstr>
      <vt:lpstr>Answer  3 – WHY MORE SENSITIVE? Robustness: Bayesian Averaging</vt:lpstr>
      <vt:lpstr>Answer  3 – WHY MORE SENSITIVE? Robustness: Pre-GFC</vt:lpstr>
      <vt:lpstr>Answer  3 – WHY MORE SENSITIVE? Robustness: Post-GFC</vt:lpstr>
      <vt:lpstr>Summary of Results: Sensitivities vary by market, not fundamentals</vt:lpstr>
      <vt:lpstr>Policy Implications: Watching your lender, investor, or manager is crucial</vt:lpstr>
    </vt:vector>
  </TitlesOfParts>
  <Company>ooo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Liquidity Spillover</dc:title>
  <dc:creator>Preferred Customer</dc:creator>
  <cp:lastModifiedBy>Um, Sokha</cp:lastModifiedBy>
  <cp:revision>2483</cp:revision>
  <cp:lastPrinted>2016-11-16T19:30:23Z</cp:lastPrinted>
  <dcterms:created xsi:type="dcterms:W3CDTF">2005-01-11T03:13:54Z</dcterms:created>
  <dcterms:modified xsi:type="dcterms:W3CDTF">2016-11-18T00:36:03Z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