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8.bin" ContentType="image/unknown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741" r:id="rId5"/>
  </p:sldMasterIdLst>
  <p:notesMasterIdLst>
    <p:notesMasterId r:id="rId26"/>
  </p:notesMasterIdLst>
  <p:handoutMasterIdLst>
    <p:handoutMasterId r:id="rId27"/>
  </p:handoutMasterIdLst>
  <p:sldIdLst>
    <p:sldId id="315" r:id="rId6"/>
    <p:sldId id="262" r:id="rId7"/>
    <p:sldId id="318" r:id="rId8"/>
    <p:sldId id="284" r:id="rId9"/>
    <p:sldId id="293" r:id="rId10"/>
    <p:sldId id="314" r:id="rId11"/>
    <p:sldId id="311" r:id="rId12"/>
    <p:sldId id="257" r:id="rId13"/>
    <p:sldId id="267" r:id="rId14"/>
    <p:sldId id="304" r:id="rId15"/>
    <p:sldId id="280" r:id="rId16"/>
    <p:sldId id="306" r:id="rId17"/>
    <p:sldId id="301" r:id="rId18"/>
    <p:sldId id="303" r:id="rId19"/>
    <p:sldId id="294" r:id="rId20"/>
    <p:sldId id="307" r:id="rId21"/>
    <p:sldId id="300" r:id="rId22"/>
    <p:sldId id="302" r:id="rId23"/>
    <p:sldId id="308" r:id="rId24"/>
    <p:sldId id="264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067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orient="horz" pos="3657" userDrawn="1">
          <p15:clr>
            <a:srgbClr val="A4A3A4"/>
          </p15:clr>
        </p15:guide>
        <p15:guide id="7" pos="665" userDrawn="1">
          <p15:clr>
            <a:srgbClr val="A4A3A4"/>
          </p15:clr>
        </p15:guide>
        <p15:guide id="8" orient="horz" pos="754" userDrawn="1">
          <p15:clr>
            <a:srgbClr val="A4A3A4"/>
          </p15:clr>
        </p15:guide>
        <p15:guide id="9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32AAE3-6FDA-D4C7-4CC0-0124242FE0C2}" name="Lee, Grace H" initials="LGH" userId="S::Grace.Lee@sf.frb.org::20cf97f7-edbe-4b06-b56d-6d32446d8c6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, Cloe" initials="YC" lastIdx="28" clrIdx="0">
    <p:extLst>
      <p:ext uri="{19B8F6BF-5375-455C-9EA6-DF929625EA0E}">
        <p15:presenceInfo xmlns:p15="http://schemas.microsoft.com/office/powerpoint/2012/main" userId="S-1-5-21-662528488-348457345-1760376032-982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6E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2617A7-07F2-4FF1-9314-095C89AC558C}" v="18" dt="2022-06-23T02:05:07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75905" autoAdjust="0"/>
  </p:normalViewPr>
  <p:slideViewPr>
    <p:cSldViewPr showGuides="1">
      <p:cViewPr varScale="1">
        <p:scale>
          <a:sx n="50" d="100"/>
          <a:sy n="50" d="100"/>
        </p:scale>
        <p:origin x="1336" y="44"/>
      </p:cViewPr>
      <p:guideLst>
        <p:guide pos="3840"/>
        <p:guide pos="4067"/>
        <p:guide pos="3613"/>
        <p:guide orient="horz" pos="1525"/>
        <p:guide orient="horz" pos="3657"/>
        <p:guide pos="665"/>
        <p:guide orient="horz" pos="754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25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74324F-0811-449E-998E-24B373E5322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B3A24-C95C-4BA3-8553-DED5E86F17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gray"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BBAB21-D01B-4B47-AC2B-E143A3534829}" type="datetimeFigureOut">
              <a:rPr lang="en-US" sz="1000"/>
              <a:t>10/5/2022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6A175-0739-40F0-82AF-1F29BF0EF5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F47F7-7F0B-4792-9430-0949D21357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A0A7BA-8827-499C-8110-71C7A9968DB2}" type="slidenum">
              <a:rPr lang="en-US" sz="1000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07981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000"/>
            </a:lvl1pPr>
          </a:lstStyle>
          <a:p>
            <a:fld id="{6A93FF01-69AB-479A-981F-FA6C4D76D120}" type="datetimeFigureOut">
              <a:rPr lang="en-US" smtClean="0"/>
              <a:pPr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000"/>
            </a:lvl1pPr>
          </a:lstStyle>
          <a:p>
            <a:fld id="{EDAE7E4C-AE69-4EA5-AAB2-CF68B0576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7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80000"/>
      </a:lnSpc>
      <a:spcAft>
        <a:spcPts val="120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+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Here’s your living options: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8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Heads: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Pay</a:t>
            </a:r>
            <a:r>
              <a:rPr lang="en-US" sz="1400" dirty="0"/>
              <a:t> $110 per month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Receive </a:t>
            </a:r>
            <a:r>
              <a:rPr lang="en-US" sz="1400" dirty="0"/>
              <a:t>$125 per month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9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your monthly internet and phone costs. </a:t>
            </a:r>
          </a:p>
          <a:p>
            <a:endParaRPr lang="en-US" dirty="0"/>
          </a:p>
          <a:p>
            <a:pPr marL="216000" lvl="2" indent="0">
              <a:buFontTx/>
              <a:buNone/>
            </a:pPr>
            <a:r>
              <a:rPr lang="en-US" dirty="0"/>
              <a:t>Tip: if you’re on a tight budget, how could you save the most money while still being connected?</a:t>
            </a:r>
          </a:p>
          <a:p>
            <a:pPr marL="216000" lvl="2" indent="0">
              <a:buFontTx/>
              <a:buNone/>
            </a:pPr>
            <a:endParaRPr lang="en-US" dirty="0"/>
          </a:p>
          <a:p>
            <a:pPr marL="216000" lvl="4" indent="0">
              <a:buFontTx/>
              <a:buNone/>
            </a:pPr>
            <a:r>
              <a:rPr lang="en-US" dirty="0"/>
              <a:t>Suggestion:  rather than pay for cable and high speed, tether your phone to a web-ready tv and access streaming services. </a:t>
            </a:r>
          </a:p>
          <a:p>
            <a:pPr marL="216000" lvl="4" indent="0">
              <a:buFontTx/>
              <a:buNone/>
            </a:pPr>
            <a:r>
              <a:rPr lang="en-US" dirty="0"/>
              <a:t>Cost breakdown: </a:t>
            </a:r>
          </a:p>
          <a:p>
            <a:pPr marL="216000" lvl="4" indent="0">
              <a:buFontTx/>
              <a:buNone/>
            </a:pPr>
            <a:endParaRPr lang="en-US" dirty="0"/>
          </a:p>
          <a:p>
            <a:pPr marL="216000" lvl="4" indent="0">
              <a:buFontTx/>
              <a:buNone/>
            </a:pPr>
            <a:r>
              <a:rPr lang="en-US" dirty="0"/>
              <a:t>Phone = $80</a:t>
            </a:r>
          </a:p>
          <a:p>
            <a:pPr marL="216000" lvl="4" indent="0">
              <a:buFontTx/>
              <a:buNone/>
            </a:pPr>
            <a:r>
              <a:rPr lang="en-US" dirty="0"/>
              <a:t>Streaming = $50 </a:t>
            </a:r>
          </a:p>
          <a:p>
            <a:pPr marL="216000" lvl="4" indent="0">
              <a:buFontTx/>
              <a:buNone/>
            </a:pPr>
            <a:endParaRPr lang="en-US" dirty="0"/>
          </a:p>
          <a:p>
            <a:pPr marL="216000" lvl="4" indent="0">
              <a:buFontTx/>
              <a:buNone/>
            </a:pPr>
            <a:r>
              <a:rPr lang="en-US" dirty="0"/>
              <a:t>Total = $130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56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Heads: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Receive</a:t>
            </a:r>
            <a:r>
              <a:rPr lang="en-US" sz="1200" dirty="0"/>
              <a:t> $50 per month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Pay </a:t>
            </a:r>
            <a:r>
              <a:rPr lang="en-US" sz="1200" dirty="0"/>
              <a:t>$100 per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8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6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As you plan for your future, you’ll need to check that your budget balances (balance=0). </a:t>
            </a:r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If your budget is balanced, you’ve put aside money as savings and planned for your expenses. You’ll also be better prepared to handle unexpected events! 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If you end the month in the positive, you have a “surplus”; however, if you’re “</a:t>
            </a:r>
            <a:r>
              <a:rPr lang="en-US" sz="1200" dirty="0">
                <a:solidFill>
                  <a:srgbClr val="FF0000"/>
                </a:solidFill>
              </a:rPr>
              <a:t>in the red</a:t>
            </a:r>
            <a:r>
              <a:rPr lang="en-US" sz="1200" dirty="0"/>
              <a:t>” – or in the negative – you’ll have a shortfall. You’ll need to use some of your savings or reduce your expenses.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You’ll see that healthcare is static, assuming the average monthly healthcare cost of </a:t>
            </a:r>
            <a:r>
              <a:rPr lang="en-US" sz="1200" b="1" dirty="0"/>
              <a:t>$340 </a:t>
            </a:r>
            <a:r>
              <a:rPr lang="en-US" sz="1200" dirty="0"/>
              <a:t>for a healthy adult.  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So, for my budget, I’m a: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Writer, earning $75k annually/$6,250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Taxes = $937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Leaving a disposal income of $5,313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then subtract my student loan payment ($310)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I’m a Savvy Saver, saving 10% a month before taxes 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After subtracting taxes, student loan, and savings I end up with $4,378 for living expenses. </a:t>
            </a:r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	Let’s see where we end up: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live in a suburban apartment, paying $1900 for rent and $390 in utilities, for a monthly total of $2,290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For food I’m on the lowest plan @ $400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On clothing I’m in the middle of the road as a Trendsetter: some vintage resale and Ross/TJ Maxx, spending $120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have an economical car, costing $450 including gas and insurance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For entertainment, I entertain at home and go out once a week, costing $250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Connectivity: a cell phone and streaming service totaling $130 monthly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Subtracting the flat $340 per month for healthcare leaves me at $398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didn’t do so well on my chances…I got a heads on the first go: had to replace my lost laptop, costing me $110 per month for the next year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And on my second toss I got tails, so I had to repay the tax error of $1200 – costing me $100 per month for the next year.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The grand total…drum roll…even with the bad luck chances, I ended up “in the black” at $188. </a:t>
            </a:r>
          </a:p>
          <a:p>
            <a:pPr marL="511283" lvl="1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What are some things I could do with the $188?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Pay towards my student loan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Pop it into my savings account towards for one of my long (house?), medium (vacation?) or short-range (new tv?) savings goals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Treat myself: spending on an item, an experience, a charity?</a:t>
            </a:r>
          </a:p>
          <a:p>
            <a:endParaRPr lang="en-US" sz="12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 hope you enjoyed our discussion – and yes, I said “enjoyed”. Financial planning is an active, intentional process – there are lots of options, choices and adjustments that need to be made.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Life is unpredictable – and you need to be flexible and able to quickly adjust your budget. Whether it’s an unexpected car repair, a concert that you </a:t>
            </a:r>
            <a:r>
              <a:rPr lang="en-US" sz="1200" b="1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have</a:t>
            </a: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to go to, or a dream vacation…budgeting allows you to manage your money: where it must go (rent, food, clothing) and where you’d like to go (college, vacation, new car, etc.)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 budget is not a one-and-done…you should revisit it frequently and should evolve to meet your needs and goals!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Now that you know how to plan and budget…what are your financial goals?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If you’re comfortable sharing with the group – please do, and if not – please discuss your financial goals with a family member, teacher, or trusted advisor.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And remember, always pay yourself FIRST! </a:t>
            </a: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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8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Now we’re going to have a quick poll to define income and expenses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18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94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Discuss responses – highlighting similarities: “wow, we have quite a few Foodies” in the group. </a:t>
            </a:r>
          </a:p>
          <a:p>
            <a:endParaRPr lang="en-US" sz="1200" dirty="0"/>
          </a:p>
          <a:p>
            <a:r>
              <a:rPr lang="en-US" sz="1200" u="sng" dirty="0"/>
              <a:t>Questions</a:t>
            </a:r>
            <a:r>
              <a:rPr lang="en-US" sz="1200" dirty="0"/>
              <a:t>: </a:t>
            </a:r>
          </a:p>
          <a:p>
            <a:r>
              <a:rPr lang="en-US" sz="1200" dirty="0"/>
              <a:t>Do you like new or vintage clothes? </a:t>
            </a:r>
          </a:p>
          <a:p>
            <a:r>
              <a:rPr lang="en-US" sz="1200" dirty="0"/>
              <a:t>What movie did you see? </a:t>
            </a:r>
          </a:p>
          <a:p>
            <a:r>
              <a:rPr lang="en-US" sz="1200" dirty="0"/>
              <a:t>What’s your favorite game? </a:t>
            </a:r>
          </a:p>
          <a:p>
            <a:r>
              <a:rPr lang="en-US" sz="1200" dirty="0"/>
              <a:t>Tell me more about “other” what didn’t fit in these categories?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4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You’re going to need three items: budget work sheet, a pencil (with an eraser!), a calculator and a coin, any denomination. </a:t>
            </a:r>
          </a:p>
          <a:p>
            <a:pPr marL="0" indent="0">
              <a:buFontTx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1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get started, you’ll need to choose a career. </a:t>
            </a:r>
          </a:p>
          <a:p>
            <a:endParaRPr lang="en-US" sz="1200" dirty="0"/>
          </a:p>
          <a:p>
            <a:r>
              <a:rPr lang="en-US" sz="1200" dirty="0"/>
              <a:t>On the next slide there’s 3 career choices per education level. Don’t worry if none of the options interest you, for the sake of the game, just select a career that interests you the most.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35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So, there’s </a:t>
            </a:r>
            <a:r>
              <a:rPr lang="en-US" sz="1200" b="1" dirty="0"/>
              <a:t>3</a:t>
            </a:r>
            <a:r>
              <a:rPr lang="en-US" sz="1200" dirty="0"/>
              <a:t> options per education level: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associates degree (2-year community college)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Bachelor’s – or undergraduate degree –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Masters.</a:t>
            </a:r>
          </a:p>
          <a:p>
            <a:endParaRPr lang="en-US" sz="1200" dirty="0"/>
          </a:p>
          <a:p>
            <a:r>
              <a:rPr lang="en-US" sz="1200" dirty="0"/>
              <a:t>You’ll see that each career option lists income, taxes, and if you have a degree – you have a monthly student loan payment due.</a:t>
            </a:r>
          </a:p>
          <a:p>
            <a:endParaRPr lang="en-US" sz="1200" dirty="0"/>
          </a:p>
          <a:p>
            <a:r>
              <a:rPr lang="en-US" sz="1200" b="1" i="1" dirty="0"/>
              <a:t>Walk students through career choices, ensuring everyone understands specific job duties.</a:t>
            </a:r>
          </a:p>
          <a:p>
            <a:endParaRPr lang="en-US" sz="1200" dirty="0"/>
          </a:p>
          <a:p>
            <a:r>
              <a:rPr lang="en-US" sz="1200" dirty="0"/>
              <a:t>Does anything jump out at you? 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Responses: </a:t>
            </a:r>
          </a:p>
          <a:p>
            <a:r>
              <a:rPr lang="en-US" sz="1200" dirty="0"/>
              <a:t>+ the degrees require student loan repayments</a:t>
            </a:r>
          </a:p>
          <a:p>
            <a:r>
              <a:rPr lang="en-US" sz="1200" dirty="0"/>
              <a:t>+ the higher the education level, the more expensive the student loan totals</a:t>
            </a:r>
          </a:p>
          <a:p>
            <a:r>
              <a:rPr lang="en-US" sz="1200" dirty="0"/>
              <a:t>+ the higher the income the more you pay in taxes</a:t>
            </a:r>
          </a:p>
          <a:p>
            <a:endParaRPr lang="en-US" dirty="0"/>
          </a:p>
          <a:p>
            <a:endParaRPr lang="en-US" u="heavy" baseline="0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D6BA9-A70E-43FE-A109-C09928E3063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28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My Dad used to say, “Pay Yourself First”. I always thought that was a ridiculous comment – well, of course I'm going to 'pay myself first!'</a:t>
            </a:r>
          </a:p>
          <a:p>
            <a:r>
              <a:rPr lang="en-US" sz="1200" dirty="0"/>
              <a:t>But then as an adult, I realized what he meant: you must make saving a priority. Bills are going to come and go every month; however, you deserve to pay yourself first…don’t let the money just slip through your fingers and vanish – it’s fun to have a savings goal and see you account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60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7A19A-79D1-49CA-ADC8-5EFF8728A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-59103" y="0"/>
            <a:ext cx="12310206" cy="685800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8F54E01-5391-451B-9385-B846E3F45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EF5E36E-C6AD-4E19-BEAD-CA54F5D37DD9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4"/>
            <a:ext cx="10100468" cy="3436933"/>
          </a:xfrm>
        </p:spPr>
        <p:txBody>
          <a:bodyPr/>
          <a:lstStyle>
            <a:lvl1pP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927FAF-AB18-4C97-88C3-03096BA8C27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umbers &amp;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 marL="216000" indent="-252000">
              <a:buClr>
                <a:schemeClr val="tx1"/>
              </a:buClr>
              <a:buFont typeface="+mj-lt"/>
              <a:buAutoNum type="arabicPeriod"/>
              <a:defRPr/>
            </a:lvl2pPr>
            <a:lvl3pPr marL="504000" indent="-252000">
              <a:buClr>
                <a:schemeClr val="tx1"/>
              </a:buClr>
              <a:buFont typeface="+mj-lt"/>
              <a:buAutoNum type="alphaLcPeriod"/>
              <a:defRPr/>
            </a:lvl3pPr>
            <a:lvl4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4pPr>
            <a:lvl5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5pPr>
            <a:lvl6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6pPr>
            <a:lvl7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7pPr>
            <a:lvl8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8pPr>
            <a:lvl9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umber &amp; letter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 marL="216000" indent="-252000">
              <a:buClr>
                <a:schemeClr val="tx1"/>
              </a:buClr>
              <a:buFont typeface="+mj-lt"/>
              <a:buAutoNum type="arabicPeriod"/>
              <a:defRPr/>
            </a:lvl2pPr>
            <a:lvl3pPr marL="504000" indent="-252000">
              <a:buClr>
                <a:schemeClr val="tx1"/>
              </a:buClr>
              <a:buFont typeface="+mj-lt"/>
              <a:buAutoNum type="alphaLcPeriod"/>
              <a:defRPr/>
            </a:lvl3pPr>
            <a:lvl4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4pPr>
            <a:lvl5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5pPr>
            <a:lvl6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6pPr>
            <a:lvl7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7pPr>
            <a:lvl8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8pPr>
            <a:lvl9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7DECBD-ADDE-4D17-9B0E-3CA64047BAB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4"/>
            <a:ext cx="4699793" cy="34369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D5A8EC-8E39-4B2A-8A86-B494C8D877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436266" y="2418556"/>
            <a:ext cx="4699793" cy="33869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3"/>
            <a:ext cx="4699793" cy="34369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D5A8EC-8E39-4B2A-8A86-B494C8D877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436266" y="2418556"/>
            <a:ext cx="4699793" cy="33869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3E85F23-57DA-4686-A004-DD2FB0A621E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1DE2-0585-4E04-8BC9-A0435D47F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458321" y="0"/>
            <a:ext cx="5733679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3"/>
            <a:ext cx="4699793" cy="343693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5064123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1DE2-0585-4E04-8BC9-A0435D47F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55912" y="2423320"/>
            <a:ext cx="11136088" cy="33797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D2E43FC-C38E-4D23-9802-A369836F0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7114032 w 12192000"/>
              <a:gd name="connsiteY0" fmla="*/ 1728000 h 6858000"/>
              <a:gd name="connsiteX1" fmla="*/ 7114032 w 12192000"/>
              <a:gd name="connsiteY1" fmla="*/ 5130000 h 6858000"/>
              <a:gd name="connsiteX2" fmla="*/ 10512976 w 12192000"/>
              <a:gd name="connsiteY2" fmla="*/ 5130000 h 6858000"/>
              <a:gd name="connsiteX3" fmla="*/ 10512976 w 12192000"/>
              <a:gd name="connsiteY3" fmla="*/ 172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14032" y="1728000"/>
                </a:moveTo>
                <a:lnTo>
                  <a:pt x="7114032" y="5130000"/>
                </a:lnTo>
                <a:lnTo>
                  <a:pt x="10512976" y="5130000"/>
                </a:lnTo>
                <a:lnTo>
                  <a:pt x="10512976" y="172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</a:lstStyle>
          <a:p>
            <a:fld id="{A45FC889-A78E-42E7-A495-FF4C1BDC7EFE}" type="datetime1">
              <a:rPr lang="en-US" smtClean="0"/>
              <a:pPr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 sz="800"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6467D45-C048-4F74-B464-507099BC28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7114032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68978D-5D51-4B89-8397-5DD455F20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94447" y="2941203"/>
            <a:ext cx="3041171" cy="9755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 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3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9332D-4BF7-4AA2-B00A-BBC3B2FE8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0"/>
            <a:ext cx="12310206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119178-1588-4B31-A1B9-4953BA156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975DF9-D9E3-40C6-906A-C2E5FB33DDC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4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B18177-3CE7-4DC5-BEB3-E94B590B7F7C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6pPr>
            <a:lvl7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7pPr>
            <a:lvl8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8pPr>
            <a:lvl9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3FE202-7F20-40A8-AFB2-A46045A23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AC354F19-C819-4D1B-BC36-7BE7EE57A8F8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C32F1-0858-4051-AF38-DA40FF77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8004" y="3514812"/>
            <a:ext cx="9028007" cy="2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AC354F19-C819-4D1B-BC36-7BE7EE57A8F8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1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C32F1-0858-4051-AF38-DA40FF77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768846" y="3514812"/>
            <a:ext cx="9026323" cy="2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98CD-19AD-4820-B0C2-9E16BF1E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05445" y="746486"/>
            <a:ext cx="3731738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FD30A0-B272-4E44-A265-37BCEB967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29" y="746486"/>
            <a:ext cx="3731042" cy="10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1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2"/>
                </a:solidFill>
                <a:latin typeface="Greycliff CF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03E359-C9FC-4725-A126-B81CA4C37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9" y="746486"/>
            <a:ext cx="3731042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3E359-C9FC-4725-A126-B81CA4C374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29" y="746486"/>
            <a:ext cx="3731042" cy="10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7" cy="68588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3215E1F-C5C2-48B4-8391-7EE90CB6E307}" type="datetime1">
              <a:rPr lang="en-US" smtClean="0"/>
              <a:t>10/5/2022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16CCB-01C2-415B-9427-C18CB95E1233}"/>
              </a:ext>
            </a:extLst>
          </p:cNvPr>
          <p:cNvSpPr/>
          <p:nvPr/>
        </p:nvSpPr>
        <p:spPr bwMode="gray">
          <a:xfrm>
            <a:off x="0" y="0"/>
            <a:ext cx="24062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503712" y="1329527"/>
            <a:ext cx="7595294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30147-FE6E-4AAA-92C6-8E68C0D6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6" r="75418"/>
          <a:stretch/>
        </p:blipFill>
        <p:spPr bwMode="gray">
          <a:xfrm>
            <a:off x="0" y="155356"/>
            <a:ext cx="2406276" cy="654728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18949" y="2777913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AE09CC-B0FD-4892-A321-637A1209C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18949" y="4361804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B70701-431E-403D-8703-62FE37B10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402785" y="2777913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DE27B77-F5EF-46C6-B2BF-66E7FF4CB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02785" y="4361804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4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84E3C97-840E-475F-98AF-28C9119B263A}" type="datetime1">
              <a:rPr lang="en-US" smtClean="0"/>
              <a:t>10/5/2022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503712" y="1329527"/>
            <a:ext cx="7595294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18949" y="2777913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AE09CC-B0FD-4892-A321-637A1209C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18949" y="4361804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B70701-431E-403D-8703-62FE37B10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402785" y="2777913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DE27B77-F5EF-46C6-B2BF-66E7FF4CB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02785" y="4361804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9918B8F-B63E-48F2-B379-343F7E980E49}"/>
              </a:ext>
            </a:extLst>
          </p:cNvPr>
          <p:cNvSpPr/>
          <p:nvPr/>
        </p:nvSpPr>
        <p:spPr bwMode="gray">
          <a:xfrm>
            <a:off x="0" y="0"/>
            <a:ext cx="24062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9BDE6191-7587-4362-8FB5-1E1FA5290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t="24" r="63779" b="24"/>
          <a:stretch/>
        </p:blipFill>
        <p:spPr bwMode="gray">
          <a:xfrm>
            <a:off x="0" y="155356"/>
            <a:ext cx="2406276" cy="65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6B9440C9-E909-492B-881E-8A1C46543D71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7FA-00F5-4C98-A7AB-5AE5CFE8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54571" y="3533521"/>
            <a:ext cx="10044435" cy="2356959"/>
          </a:xfrm>
        </p:spPr>
        <p:txBody>
          <a:bodyPr anchor="b"/>
          <a:lstStyle>
            <a:lvl1pPr algn="l">
              <a:lnSpc>
                <a:spcPct val="100000"/>
              </a:lnSpc>
              <a:defRPr sz="5000" b="1">
                <a:solidFill>
                  <a:schemeClr val="bg1"/>
                </a:solidFill>
                <a:latin typeface="Greycliff CF Heavy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93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2C0730C8-E155-445E-B3E4-AC971334F6F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7FA-00F5-4C98-A7AB-5AE5CFE8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4581" y="3015000"/>
            <a:ext cx="10004425" cy="828000"/>
          </a:xfrm>
        </p:spPr>
        <p:txBody>
          <a:bodyPr anchor="ctr"/>
          <a:lstStyle>
            <a:lvl1pPr algn="ctr">
              <a:lnSpc>
                <a:spcPct val="100000"/>
              </a:lnSpc>
              <a:defRPr sz="5000" b="0">
                <a:solidFill>
                  <a:schemeClr val="bg1"/>
                </a:solidFill>
                <a:latin typeface="Greycliff CF Heavy" panose="00000A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B18177-3CE7-4DC5-BEB3-E94B590B7F7C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6pPr>
            <a:lvl7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7pPr>
            <a:lvl8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8pPr>
            <a:lvl9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3FE202-7F20-40A8-AFB2-A46045A23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0E8661-D5A4-46CF-9E46-A3C793BDA1BA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3pPr>
            <a:lvl4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4pPr>
            <a:lvl5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5pPr>
            <a:lvl6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6pPr>
            <a:lvl7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7pPr>
            <a:lvl8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8pPr>
            <a:lvl9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76550-1437-4498-A1B4-44BE2D632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" y="0"/>
            <a:ext cx="555625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38544" y="3648074"/>
            <a:ext cx="4449866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5751" y="2263094"/>
            <a:ext cx="4464983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310B58B-EAC0-447D-990E-3A7231910A43}" type="datetime1">
              <a:rPr lang="en-US" smtClean="0"/>
              <a:t>10/5/2022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9794" y="2263094"/>
            <a:ext cx="44975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656832" y="0"/>
            <a:ext cx="555625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3976" y="3648074"/>
            <a:ext cx="4482273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016DBBC-D8C9-4C33-A8A5-8B625DDDB4E0}" type="datetime1">
              <a:rPr lang="en-US" smtClean="0"/>
              <a:t>10/5/2022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75690" y="1264738"/>
            <a:ext cx="4480560" cy="448056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EA6120D-2965-4008-880F-FE0E1FDC144B}" type="datetime1">
              <a:rPr lang="en-US" smtClean="0"/>
              <a:t>10/5/2022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186C02-208A-E045-93ED-EC354C0D4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38544" y="3648074"/>
            <a:ext cx="4449866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B85137-42FF-5446-895B-086EC38B8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5751" y="2263094"/>
            <a:ext cx="4464983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7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3976" y="3648074"/>
            <a:ext cx="4482273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9607" y="2263094"/>
            <a:ext cx="44977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377FFB1-6434-2943-84E2-BE155F0F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655542" y="1264738"/>
            <a:ext cx="4480560" cy="448056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0684" y="-881"/>
            <a:ext cx="12313367" cy="6859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FDE0B7D-4A1C-4754-84A4-3065AF2F437F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BA23BB-22B6-844A-AE96-0BE4B9C5AC4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6C8517-2928-4E4D-BA86-630D479DAA6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19" y="2777913"/>
            <a:ext cx="10022207" cy="298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D44ADB-8477-C74D-A0A4-6583C3ED23C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BA289B3-D232-AD42-B76C-C7E67F84820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nel Multi-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562BE9-7A63-43A2-99C1-7F252F4CD959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DCB9F1-2542-45A6-AD18-46AA5EFA978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3A8554-5F40-4856-831D-65CC167D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318260" y="2830830"/>
            <a:ext cx="4471200" cy="2938145"/>
          </a:xfrm>
        </p:spPr>
        <p:txBody>
          <a:bodyPr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/>
            </a:lvl6pPr>
            <a:lvl7pPr marL="0" indent="0">
              <a:lnSpc>
                <a:spcPct val="110000"/>
              </a:lnSpc>
              <a:buNone/>
              <a:defRPr/>
            </a:lvl7pPr>
            <a:lvl8pPr marL="0" indent="0">
              <a:lnSpc>
                <a:spcPct val="110000"/>
              </a:lnSpc>
              <a:buNone/>
              <a:defRPr/>
            </a:lvl8pPr>
            <a:lvl9pPr marL="0" indent="0">
              <a:lnSpc>
                <a:spcPct val="110000"/>
              </a:lnSpc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5DAF3EB-BA52-4065-808F-804412719D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29462" y="2830830"/>
            <a:ext cx="4469543" cy="2938145"/>
          </a:xfrm>
        </p:spPr>
        <p:txBody>
          <a:bodyPr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/>
            </a:lvl6pPr>
            <a:lvl7pPr marL="0" indent="0">
              <a:lnSpc>
                <a:spcPct val="110000"/>
              </a:lnSpc>
              <a:buNone/>
              <a:defRPr/>
            </a:lvl7pPr>
            <a:lvl8pPr marL="0" indent="0">
              <a:lnSpc>
                <a:spcPct val="110000"/>
              </a:lnSpc>
              <a:buNone/>
              <a:defRPr/>
            </a:lvl8pPr>
            <a:lvl9pPr marL="0" indent="0">
              <a:lnSpc>
                <a:spcPct val="110000"/>
              </a:lnSpc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D60A8C-CD8F-426F-A663-CBC0D9074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83200" y="2828723"/>
            <a:ext cx="18000" cy="2941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B15C27-918F-4796-8EB5-FF02B9313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392233" y="2828723"/>
            <a:ext cx="18000" cy="2941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nel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AF3F838-496A-4C35-83D1-DAF7826D12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5751" y="2777914"/>
            <a:ext cx="4464170" cy="2057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AB971C-0878-47E5-8168-B9CAC2BC3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74420" y="2777914"/>
            <a:ext cx="4464170" cy="2057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49CBE1-1E3C-44B9-91D8-D64BCDFEF4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088760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831A0E-8071-DD42-892F-00F95CEE24C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9B71F0-4175-4849-9FB3-96A5CFA4798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-Panel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3A8554-5F40-4856-831D-65CC167D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2751407"/>
            <a:ext cx="4481832" cy="2007405"/>
          </a:xfrm>
        </p:spPr>
        <p:txBody>
          <a:bodyPr anchor="t"/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Greycliff CF Bold"/>
              </a:defRPr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accent2"/>
                </a:solidFill>
                <a:latin typeface="Greycliff CF Bold"/>
              </a:defRPr>
            </a:lvl3pPr>
            <a:lvl4pPr marL="0" indent="0" algn="l">
              <a:lnSpc>
                <a:spcPct val="110000"/>
              </a:lnSpc>
              <a:buNone/>
              <a:defRPr sz="2200" b="1">
                <a:solidFill>
                  <a:schemeClr val="accent3"/>
                </a:solidFill>
                <a:latin typeface="Greycliff CF Bold"/>
              </a:defRPr>
            </a:lvl4pPr>
            <a:lvl5pPr marL="0" indent="0" algn="l">
              <a:lnSpc>
                <a:spcPct val="110000"/>
              </a:lnSpc>
              <a:buNone/>
              <a:defRPr sz="2200" b="1">
                <a:solidFill>
                  <a:schemeClr val="accent4"/>
                </a:solidFill>
                <a:latin typeface="Greycliff CF Bold"/>
              </a:defRPr>
            </a:lvl5pPr>
            <a:lvl6pPr marL="0" indent="0" algn="l">
              <a:lnSpc>
                <a:spcPct val="110000"/>
              </a:lnSpc>
              <a:buNone/>
              <a:defRPr sz="2200" b="1">
                <a:solidFill>
                  <a:schemeClr val="accent5"/>
                </a:solidFill>
                <a:latin typeface="Greycliff CF Bold"/>
              </a:defRPr>
            </a:lvl6pPr>
            <a:lvl7pPr marL="0" indent="0" algn="l">
              <a:lnSpc>
                <a:spcPct val="110000"/>
              </a:lnSpc>
              <a:buNone/>
              <a:defRPr sz="2200" b="1">
                <a:solidFill>
                  <a:schemeClr val="accent6"/>
                </a:solidFill>
                <a:latin typeface="Greycliff CF Bold"/>
              </a:defRPr>
            </a:lvl7pPr>
            <a:lvl8pPr marL="0" indent="0" algn="l">
              <a:lnSpc>
                <a:spcPct val="110000"/>
              </a:lnSpc>
              <a:buNone/>
              <a:defRPr sz="2200" b="1">
                <a:solidFill>
                  <a:schemeClr val="bg2"/>
                </a:solidFill>
                <a:latin typeface="Greycliff CF Bold"/>
              </a:defRPr>
            </a:lvl8pPr>
            <a:lvl9pPr marL="0" indent="0" algn="l">
              <a:lnSpc>
                <a:spcPct val="110000"/>
              </a:lnSpc>
              <a:buNone/>
              <a:defRPr sz="2200" b="1">
                <a:solidFill>
                  <a:schemeClr val="tx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9C2978-DB98-4FD0-A61B-194F293D9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35751" y="2775385"/>
            <a:ext cx="4464170" cy="2006765"/>
          </a:xfrm>
        </p:spPr>
        <p:txBody>
          <a:bodyPr anchor="t"/>
          <a:lstStyle>
            <a:lvl1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1pPr>
            <a:lvl2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2pPr>
            <a:lvl3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3pPr>
            <a:lvl4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4pPr>
            <a:lvl5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5pPr>
            <a:lvl6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6pPr>
            <a:lvl7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7pPr>
            <a:lvl8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8pPr>
            <a:lvl9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75F823D-65BC-442E-802E-5F545991E2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088760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FAE354-CE2D-5645-92B0-8D165BA8C16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8F56710-5BE8-B241-BAE4-6BB647B585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79AD6E5-83C4-4F55-A81D-B4E41CE571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273497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233C6F1-94FE-43B8-B2A9-4D90E5895C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7902129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08C497-E3C5-134E-990F-09452270771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79461B7-756B-754D-B9E0-2B8E42AB7DD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E330B13-F851-B540-A2C1-187B5AC733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74420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A8EDCE6-A9E8-B446-95FF-E2BE1D527D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685052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6C642CA-E18A-A146-87F7-D911E5C6B1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8337025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4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EE3D47C-7D30-4534-A9FF-8D268B4F76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80771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7B5C1E7C-9A61-4D3F-B2EC-E4908DEAE9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43302" y="2794635"/>
            <a:ext cx="2330800" cy="2412000"/>
          </a:xfrm>
        </p:spPr>
        <p:txBody>
          <a:bodyPr/>
          <a:lstStyle>
            <a:lvl1pPr>
              <a:defRPr sz="1500"/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028664E-3906-470C-84E2-3E50A31BA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5833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accent2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404FFFD-A8E6-4928-9E43-CACF9B0A2E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768364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accent3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65AFB0B-A20E-471C-9B08-93A3472935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080967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DC05DCE-6FC6-423E-975F-45EF112426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3518437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4B256B8-805A-435D-90BD-1D782D7C47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8643498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1F38DD-250B-1E40-B953-7DFD5A44F9C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8405C90-5062-044C-8907-9E4B232D698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62016" y="2829428"/>
            <a:ext cx="2293200" cy="229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37357" y="2829428"/>
            <a:ext cx="2293200" cy="22932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18C5C3-C759-4EA5-9895-5DBD2FE27214}"/>
              </a:ext>
            </a:extLst>
          </p:cNvPr>
          <p:cNvCxnSpPr>
            <a:cxnSpLocks/>
          </p:cNvCxnSpPr>
          <p:nvPr/>
        </p:nvCxnSpPr>
        <p:spPr bwMode="gray">
          <a:xfrm>
            <a:off x="1092200" y="3976028"/>
            <a:ext cx="2196137" cy="0"/>
          </a:xfrm>
          <a:prstGeom prst="straightConnector1">
            <a:avLst/>
          </a:prstGeom>
          <a:ln w="5715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A2EADB-FEA2-4149-B62F-F6B57883E889}"/>
              </a:ext>
            </a:extLst>
          </p:cNvPr>
          <p:cNvCxnSpPr>
            <a:cxnSpLocks/>
          </p:cNvCxnSpPr>
          <p:nvPr/>
        </p:nvCxnSpPr>
        <p:spPr bwMode="gray">
          <a:xfrm flipH="1">
            <a:off x="8903665" y="3976028"/>
            <a:ext cx="2196135" cy="0"/>
          </a:xfrm>
          <a:prstGeom prst="straightConnector1">
            <a:avLst/>
          </a:prstGeom>
          <a:ln w="57150">
            <a:solidFill>
              <a:srgbClr val="0285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555EEB3-E1DB-47A6-9A38-3799F75F46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92200" y="4188494"/>
            <a:ext cx="2196137" cy="1580482"/>
          </a:xfrm>
        </p:spPr>
        <p:txBody>
          <a:bodyPr anchor="t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B952084-D4A3-48DD-981F-0D02F5B81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903663" y="4188494"/>
            <a:ext cx="2196137" cy="1580482"/>
          </a:xfrm>
        </p:spPr>
        <p:txBody>
          <a:bodyPr anchor="t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A4BD05-DA2A-AC42-830A-769A2BF1B3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9DC0B2B-7C76-9C43-AAFB-E29C8A9888F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D0A6CF-CE0D-4B87-9D66-0DB69C34B68B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gray">
          <a:xfrm>
            <a:off x="3386087" y="3976028"/>
            <a:ext cx="5421643" cy="0"/>
          </a:xfrm>
          <a:prstGeom prst="line">
            <a:avLst/>
          </a:prstGeom>
          <a:ln w="19050">
            <a:solidFill>
              <a:srgbClr val="BABB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92887" y="2829428"/>
            <a:ext cx="2293200" cy="229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4501" y="2829428"/>
            <a:ext cx="2293200" cy="22932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36115" y="2829428"/>
            <a:ext cx="2293200" cy="22932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807730" y="2829428"/>
            <a:ext cx="2293200" cy="22932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279B3C-1BCA-4900-BD21-A73EADAF7D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1092888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2234419-7E73-4124-8AF7-E93943F72F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663867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0C4818A-6DE8-4371-8B81-894C8F392A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34846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8C2B9BC6-1073-4CC5-A78C-38F970C8B4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805825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80A5AF-1508-FA40-9DB5-8BF9723E59A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47A9F7F-6F8C-B742-AF9F-4C64FD03E82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0683" y="-881"/>
            <a:ext cx="12313367" cy="6859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92887" y="2829428"/>
            <a:ext cx="1656000" cy="1656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180898" y="2829428"/>
            <a:ext cx="1656000" cy="1656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268909" y="2829428"/>
            <a:ext cx="1656000" cy="1656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356920" y="2829428"/>
            <a:ext cx="1656000" cy="16560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177746-B609-4A12-8E23-3641D78CB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444930" y="2829428"/>
            <a:ext cx="1656000" cy="16560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B51202-761D-48C2-B704-258EC8EAEDDB}"/>
              </a:ext>
            </a:extLst>
          </p:cNvPr>
          <p:cNvCxnSpPr>
            <a:cxnSpLocks/>
          </p:cNvCxnSpPr>
          <p:nvPr/>
        </p:nvCxnSpPr>
        <p:spPr bwMode="gray">
          <a:xfrm>
            <a:off x="2820498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991982-1AE9-42F4-BF83-D9E42B61E2F6}"/>
              </a:ext>
            </a:extLst>
          </p:cNvPr>
          <p:cNvCxnSpPr>
            <a:cxnSpLocks/>
          </p:cNvCxnSpPr>
          <p:nvPr/>
        </p:nvCxnSpPr>
        <p:spPr bwMode="gray">
          <a:xfrm>
            <a:off x="4908509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A97DF5-0293-474E-AA63-542312FAF609}"/>
              </a:ext>
            </a:extLst>
          </p:cNvPr>
          <p:cNvCxnSpPr>
            <a:cxnSpLocks/>
          </p:cNvCxnSpPr>
          <p:nvPr/>
        </p:nvCxnSpPr>
        <p:spPr bwMode="gray">
          <a:xfrm>
            <a:off x="6996520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8B5E0D-68B5-44E7-81D9-F2C72D4D300C}"/>
              </a:ext>
            </a:extLst>
          </p:cNvPr>
          <p:cNvCxnSpPr>
            <a:cxnSpLocks/>
          </p:cNvCxnSpPr>
          <p:nvPr/>
        </p:nvCxnSpPr>
        <p:spPr bwMode="gray">
          <a:xfrm>
            <a:off x="9084531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B37EDA5-6679-1C4B-AB24-8E388CC8A49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7BB35AB-75B8-EE45-A815-EE43A0A7568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Row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10262" y="2386330"/>
            <a:ext cx="1432800" cy="14328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4931" y="2386330"/>
            <a:ext cx="1432800" cy="14328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79600" y="2386330"/>
            <a:ext cx="1432800" cy="14328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64269" y="2386330"/>
            <a:ext cx="1432800" cy="14328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177746-B609-4A12-8E23-3641D78CB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948938" y="2386330"/>
            <a:ext cx="1432800" cy="14328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47C890C-01FB-45A1-ABC1-7882CB76D9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75620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8EA01D2-DA5C-4A74-A575-28B8A4097F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69281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4369EE3-261D-41A9-B067-25A0AB7667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62942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0ED953F5-3D0F-4709-912D-BD735F006E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056604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390829-3991-DE4F-9639-6A2655E07D2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BC064B4-BC81-4344-BDC0-142D484AF2E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200" y="4231355"/>
            <a:ext cx="446405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4464050" cy="308709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7A0B026-47F8-4EE9-A0F4-545BA1EF3A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635752" y="849794"/>
            <a:ext cx="4464050" cy="308709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33E475B3-D584-4FC0-BBC1-8DF42701C5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5752" y="4231355"/>
            <a:ext cx="446405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8">
          <p15:clr>
            <a:srgbClr val="FBAE40"/>
          </p15:clr>
        </p15:guide>
        <p15:guide id="2" orient="horz" pos="248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6E741CA-377E-434C-9925-D8B8EB8BDF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564252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BC59C93-A265-444D-B4CC-1EC46B027C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8036304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6657717-886B-4F2B-BFDF-4DBFF4274A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546472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BFEF218-38FF-4BEC-8C1B-FFA6DF4BA2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018524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997">
          <p15:clr>
            <a:srgbClr val="FBAE40"/>
          </p15:clr>
        </p15:guide>
        <p15:guide id="3" orient="horz" pos="53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6E741CA-377E-434C-9925-D8B8EB8BDF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696067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BC59C93-A265-444D-B4CC-1EC46B027C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299934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F4DE2753-E48E-4A7C-8A22-710C76287C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8903802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50CA87D-DB8C-4640-8BBA-C38865F7CF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3678287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88C101F-49BA-4D9D-9C7F-157AB0DF89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82154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C97BAAA-F718-42A7-A962-35F4073D08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886022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19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B9135C0C-347F-47DA-8A7A-991C2CB481AD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8F2A1-F124-47D8-9A92-7864EF822395}"/>
              </a:ext>
            </a:extLst>
          </p:cNvPr>
          <p:cNvSpPr/>
          <p:nvPr/>
        </p:nvSpPr>
        <p:spPr bwMode="gray">
          <a:xfrm>
            <a:off x="4048812" y="3589452"/>
            <a:ext cx="4094375" cy="237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EBFF9-FB0A-4832-95F3-51A1009A895D}"/>
              </a:ext>
            </a:extLst>
          </p:cNvPr>
          <p:cNvSpPr txBox="1"/>
          <p:nvPr/>
        </p:nvSpPr>
        <p:spPr bwMode="gray">
          <a:xfrm>
            <a:off x="3467708" y="2671202"/>
            <a:ext cx="5256584" cy="12956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6500" dirty="0">
                <a:solidFill>
                  <a:schemeClr val="bg1"/>
                </a:solidFill>
                <a:latin typeface="Greycliff CF Extra Bold" panose="00000900000000000000" pitchFamily="50" charset="0"/>
              </a:rPr>
              <a:t>Questions?</a:t>
            </a:r>
            <a:endParaRPr lang="en-US" sz="6500" dirty="0" err="1">
              <a:solidFill>
                <a:schemeClr val="bg1"/>
              </a:solidFill>
              <a:latin typeface="Greycliff CF Extra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C62EDC0E-3A23-4434-9566-3A9AB3FFA4E1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98CD-19AD-4820-B0C2-9E16BF1E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05445" y="746486"/>
            <a:ext cx="3731738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8C6A692C-E321-49F0-AE3D-E805A5812F74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FD156E-C61B-415C-AA4E-3D77F85E7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6" r="8006"/>
          <a:stretch/>
        </p:blipFill>
        <p:spPr bwMode="gray">
          <a:xfrm>
            <a:off x="0" y="155356"/>
            <a:ext cx="12192000" cy="654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e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FB9190E-AB6A-410E-ACF3-3C2B4A57CFBD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CF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ECB30-E178-4931-96CB-24B19C61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7" t="24" r="8288" b="24"/>
          <a:stretch/>
        </p:blipFill>
        <p:spPr bwMode="gray">
          <a:xfrm>
            <a:off x="-1" y="155356"/>
            <a:ext cx="12192001" cy="65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6" cy="68588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6" cy="6858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82C7-D72B-4F1A-BEA5-84DAAFF9244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19636" y="1189829"/>
            <a:ext cx="7560593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FF82A-FA34-4894-BCB9-86DE11DC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D6B5F5-F08A-49DF-A90A-B3B9CA374924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684CB-0E0D-4634-B497-D92EB387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19E23-290C-4A4C-ACD9-B0EBD8E5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5EC87F-3605-406F-B049-B979B5F4D1A2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258289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21AC9F-A2F7-4BC6-8833-D9FC2A5332CB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03464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E440350-6028-4B90-9D47-647E7DD59EDA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48638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60A029-5D5A-4B7E-9B45-29B0B51C7C24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93813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E8BD74-1F05-4E36-9875-0D482F650F53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438987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C5B288-D956-4D39-959F-713491BC7E63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484162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F7C343-2714-430A-AC4A-4A5F4F684B4C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529336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0AA0C44-38E7-473D-BD85-15A4056B2AB6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5745117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063F60C0-2C07-42BD-B35D-4CF464D49A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2818147" y="5557103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23CC9F40-4134-4545-98E8-704E55B34F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818147" y="510535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320F4A60-EE56-4DC9-ADE3-60B4FE8033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818147" y="465361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0B17B450-C1EF-402B-9312-96A5354270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818147" y="420186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374EAA8D-6091-4487-B908-9E3FE391B5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18147" y="375012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DE74BEDA-838B-4A75-9E9B-9A3CC152F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2818147" y="329837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9C80703-0108-48CF-B1FA-3622173A7C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818147" y="284663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841012-A7DB-4122-9201-214A6B972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818147" y="239488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4B9E8E0-28A4-4EBA-8E63-D81BC43D31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7752184" y="5557103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85E39E87-E0B3-4281-97B5-8AFA124662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7752184" y="510535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7070906C-F7B8-45A8-BA55-FB3A3D1DBD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7752184" y="465361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8C4F9D1E-12AE-47C5-BBF9-FA57499FA0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7752184" y="420186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325AF254-51EF-4F36-9134-E47500C02A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7752184" y="375012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ED367134-AF6B-4299-9345-2F100FA203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7752184" y="329837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D32C5AF-6381-4BA2-8EEF-4493CDDE4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7752184" y="284663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0B711FE-8F8E-41BF-88C6-009BB894C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7752184" y="239488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9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BE9FB-51B5-4AFC-AD7E-D7339D13E8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ED763-9E2E-4B39-BDD2-6AF8C950B8D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031083" y="2366168"/>
            <a:ext cx="10100468" cy="3439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184DE-9EF2-45FD-8E8B-C5B0E525B57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8293" y="6426145"/>
            <a:ext cx="53720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noFill/>
              </a:defRPr>
            </a:lvl1pPr>
            <a:lvl2pPr marL="0" indent="0">
              <a:defRPr sz="800">
                <a:noFill/>
              </a:defRPr>
            </a:lvl2pPr>
            <a:lvl3pPr marL="0" indent="0">
              <a:defRPr sz="800">
                <a:noFill/>
              </a:defRPr>
            </a:lvl3pPr>
            <a:lvl4pPr marL="0" indent="0">
              <a:defRPr sz="800">
                <a:noFill/>
              </a:defRPr>
            </a:lvl4pPr>
            <a:lvl5pPr marL="0" indent="0">
              <a:defRPr sz="800">
                <a:noFill/>
              </a:defRPr>
            </a:lvl5pPr>
            <a:lvl6pPr marL="0" indent="0">
              <a:defRPr sz="800">
                <a:noFill/>
              </a:defRPr>
            </a:lvl6pPr>
            <a:lvl7pPr marL="0" indent="0">
              <a:defRPr sz="800">
                <a:noFill/>
              </a:defRPr>
            </a:lvl7pPr>
            <a:lvl8pPr marL="0" indent="0">
              <a:defRPr sz="800">
                <a:noFill/>
              </a:defRPr>
            </a:lvl8pPr>
            <a:lvl9pPr marL="0" indent="0">
              <a:defRPr sz="800">
                <a:noFill/>
              </a:defRPr>
            </a:lvl9pPr>
          </a:lstStyle>
          <a:p>
            <a:fld id="{41D6B5F5-F08A-49DF-A90A-B3B9CA374924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A95F-AB38-4AC0-9823-90F011DCF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492044" y="6426145"/>
            <a:ext cx="439733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tabLst/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4B839-18C2-47E9-AE0B-98EC17DB3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20536" y="6426145"/>
            <a:ext cx="21577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  <a:lvl2pPr marL="0" indent="0" algn="r">
              <a:defRPr sz="800">
                <a:latin typeface="+mj-lt"/>
              </a:defRPr>
            </a:lvl2pPr>
            <a:lvl3pPr marL="0" indent="0" algn="r">
              <a:defRPr sz="800">
                <a:latin typeface="+mj-lt"/>
              </a:defRPr>
            </a:lvl3pPr>
            <a:lvl4pPr marL="0" indent="0" algn="r">
              <a:tabLst/>
              <a:defRPr sz="800">
                <a:latin typeface="+mj-lt"/>
              </a:defRPr>
            </a:lvl4pPr>
            <a:lvl5pPr marL="0" indent="0" algn="r">
              <a:defRPr sz="800">
                <a:latin typeface="+mj-lt"/>
              </a:defRPr>
            </a:lvl5pPr>
            <a:lvl6pPr marL="0" indent="0" algn="r">
              <a:defRPr sz="800">
                <a:latin typeface="+mj-lt"/>
              </a:defRPr>
            </a:lvl6pPr>
            <a:lvl7pPr marL="0" indent="0" algn="r">
              <a:defRPr sz="800">
                <a:latin typeface="+mj-lt"/>
              </a:defRPr>
            </a:lvl7pPr>
            <a:lvl8pPr marL="0" indent="0" algn="r">
              <a:defRPr sz="800">
                <a:latin typeface="+mj-lt"/>
              </a:defRPr>
            </a:lvl8pPr>
            <a:lvl9pPr marL="0" indent="0" algn="r">
              <a:defRPr sz="800">
                <a:latin typeface="+mj-lt"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1070787281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2E00BDE4-09DC-41D7-A908-ABF9A91DBB33}"/>
              </a:ext>
            </a:extLst>
          </p:cNvPr>
          <p:cNvSpPr txBox="1"/>
          <p:nvPr userDrawn="1"/>
        </p:nvSpPr>
        <p:spPr bwMode="gray">
          <a:xfrm>
            <a:off x="0" y="0"/>
            <a:ext cx="2133302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marL="0" indent="-3657600" algn="l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NONCONFIDENTIAL // FRSONLY</a:t>
            </a:r>
            <a:endParaRPr lang="en-US" sz="11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8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665">
          <p15:clr>
            <a:srgbClr val="F26B43"/>
          </p15:clr>
        </p15:guide>
        <p15:guide id="3" pos="7015">
          <p15:clr>
            <a:srgbClr val="F26B43"/>
          </p15:clr>
        </p15:guide>
        <p15:guide id="4" pos="3840">
          <p15:clr>
            <a:srgbClr val="F26B43"/>
          </p15:clr>
        </p15:guide>
        <p15:guide id="5" pos="4067">
          <p15:clr>
            <a:srgbClr val="F26B43"/>
          </p15:clr>
        </p15:guide>
        <p15:guide id="6" pos="3613">
          <p15:clr>
            <a:srgbClr val="F26B43"/>
          </p15:clr>
        </p15:guide>
        <p15:guide id="7" orient="horz" pos="3657">
          <p15:clr>
            <a:srgbClr val="F26B43"/>
          </p15:clr>
        </p15:guide>
        <p15:guide id="8" orient="horz" pos="15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B5A5A-E52E-4CD1-B3BF-25E5EE279A9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9180" y="1329527"/>
            <a:ext cx="10039826" cy="11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366AB-AA53-457B-8483-80E3BEE25ED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074420" y="2777913"/>
            <a:ext cx="10022206" cy="2989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65BC7-C4FA-4B0F-99ED-F0F65875C21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406093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3BE59606-3B39-417F-B6B8-7476D03892E2}" type="datetime1">
              <a:rPr lang="en-US" smtClean="0"/>
              <a:t>10/5/2022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63F5F-9E39-4541-8B98-92B17EA09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96300" y="6406093"/>
            <a:ext cx="2093503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4A28D-4519-479A-A082-BA558C603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06125" y="6406093"/>
            <a:ext cx="193675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A0DB67-5AC4-46AB-B798-FA271BFBBC6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 bwMode="gray">
          <a:xfrm>
            <a:off x="400052" y="6332220"/>
            <a:ext cx="527050" cy="209550"/>
          </a:xfrm>
          <a:prstGeom prst="rect">
            <a:avLst/>
          </a:prstGeom>
        </p:spPr>
      </p:pic>
      <p:sp>
        <p:nvSpPr>
          <p:cNvPr id="7" name="MSIPCMContentMarking" descr="{&quot;HashCode&quot;:1070787281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6DBFE691-162A-4039-8F72-9F16DEC8B189}"/>
              </a:ext>
            </a:extLst>
          </p:cNvPr>
          <p:cNvSpPr txBox="1"/>
          <p:nvPr userDrawn="1"/>
        </p:nvSpPr>
        <p:spPr bwMode="gray">
          <a:xfrm>
            <a:off x="0" y="0"/>
            <a:ext cx="2133302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</a:rPr>
              <a:t>NONCONFIDENTIAL // FRSONLY</a:t>
            </a:r>
            <a:endParaRPr lang="en-US" sz="11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0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Greycliff CF Extra Bold" panose="000009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Greycliff CF Bold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0" kern="1200">
          <a:solidFill>
            <a:schemeClr val="accent2"/>
          </a:solidFill>
          <a:latin typeface="Greycliff CF Demi Bold" panose="00000700000000000000" pitchFamily="50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" indent="-144000" algn="l" defTabSz="914400" rtl="0" eaLnBrk="1" latinLnBrk="0" hangingPunct="1">
        <a:lnSpc>
          <a:spcPct val="90000"/>
        </a:lnSpc>
        <a:spcBef>
          <a:spcPts val="1000"/>
        </a:spcBef>
        <a:buFont typeface="Greycliff CF" panose="00000500000000000000" pitchFamily="50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14400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8" pos="6992">
          <p15:clr>
            <a:srgbClr val="F26B43"/>
          </p15:clr>
        </p15:guide>
        <p15:guide id="59" pos="688">
          <p15:clr>
            <a:srgbClr val="F26B43"/>
          </p15:clr>
        </p15:guide>
        <p15:guide id="60" pos="3840">
          <p15:clr>
            <a:srgbClr val="F26B43"/>
          </p15:clr>
        </p15:guide>
        <p15:guide id="61" orient="horz" pos="3634">
          <p15:clr>
            <a:srgbClr val="F26B43"/>
          </p15:clr>
        </p15:guide>
        <p15:guide id="62" orient="horz" pos="1502">
          <p15:clr>
            <a:srgbClr val="F26B43"/>
          </p15:clr>
        </p15:guide>
        <p15:guide id="63" orient="horz" pos="1782">
          <p15:clr>
            <a:srgbClr val="F26B43"/>
          </p15:clr>
        </p15:guide>
        <p15:guide id="64" pos="4180">
          <p15:clr>
            <a:srgbClr val="F26B43"/>
          </p15:clr>
        </p15:guide>
        <p15:guide id="65" pos="35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g"/><Relationship Id="rId4" Type="http://schemas.openxmlformats.org/officeDocument/2006/relationships/image" Target="../media/image32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jfif"/><Relationship Id="rId4" Type="http://schemas.openxmlformats.org/officeDocument/2006/relationships/image" Target="../media/image45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jpg"/><Relationship Id="rId4" Type="http://schemas.openxmlformats.org/officeDocument/2006/relationships/image" Target="../media/image49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jfif"/><Relationship Id="rId5" Type="http://schemas.openxmlformats.org/officeDocument/2006/relationships/image" Target="../media/image55.jfif"/><Relationship Id="rId4" Type="http://schemas.openxmlformats.org/officeDocument/2006/relationships/image" Target="../media/image54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jfif"/><Relationship Id="rId4" Type="http://schemas.openxmlformats.org/officeDocument/2006/relationships/image" Target="../media/image58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fif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fif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FCAD1C9-A410-4184-B089-14CE166E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15783-4184-452E-9256-8AC4072A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lvl="1"/>
            <a:r>
              <a:rPr lang="en-US" dirty="0"/>
              <a:t>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br>
              <a:rPr lang="en-US" dirty="0"/>
            </a:b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labore.</a:t>
            </a:r>
          </a:p>
          <a:p>
            <a:pPr lvl="2"/>
            <a:r>
              <a:rPr lang="en-US" dirty="0"/>
              <a:t>Dolore magna </a:t>
            </a:r>
            <a:r>
              <a:rPr lang="en-US" dirty="0" err="1"/>
              <a:t>aliqueyam</a:t>
            </a:r>
            <a:r>
              <a:rPr lang="en-US" dirty="0"/>
              <a:t> </a:t>
            </a:r>
            <a:r>
              <a:rPr lang="en-US" dirty="0" err="1"/>
              <a:t>erat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4D752-3A14-4BA0-BA06-57D1E75ED8E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Text Slide 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7EA6C37-5DBB-4E0E-B0D1-83BC65F8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Placeholder 17" descr="A picture containing sky, water, outdoor, bridge&#10;&#10;Description automatically generated">
            <a:extLst>
              <a:ext uri="{FF2B5EF4-FFF2-40B4-BE49-F238E27FC236}">
                <a16:creationId xmlns:a16="http://schemas.microsoft.com/office/drawing/2014/main" id="{D4731814-CD68-4088-9F7D-82D561BB6C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5" r="22065"/>
          <a:stretch/>
        </p:blipFill>
        <p:spPr bwMode="gray">
          <a:xfrm>
            <a:off x="0" y="0"/>
            <a:ext cx="555625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5B309-CB34-4663-86F2-55BA0D9D0FD8}"/>
              </a:ext>
            </a:extLst>
          </p:cNvPr>
          <p:cNvSpPr txBox="1"/>
          <p:nvPr/>
        </p:nvSpPr>
        <p:spPr bwMode="gray">
          <a:xfrm>
            <a:off x="7315200" y="1323577"/>
            <a:ext cx="426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Greycliff CF" pitchFamily="50" charset="0"/>
              </a:rPr>
              <a:t>Budgeting Basics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BE49006-3669-4B04-B634-9EF00359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97" y="3068909"/>
            <a:ext cx="3482805" cy="20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5991" y="1066800"/>
            <a:ext cx="11734797" cy="685800"/>
          </a:xfrm>
        </p:spPr>
        <p:txBody>
          <a:bodyPr/>
          <a:lstStyle/>
          <a:p>
            <a:pPr algn="ctr"/>
            <a:r>
              <a:rPr lang="de-DE" dirty="0"/>
              <a:t>Don‘t forget to pay yourself!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69436" y="619754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897928" y="619754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05992" y="2286002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17797" y="2286000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29600" y="2286000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05991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Saver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5%/month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= Divide monthly income by 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17797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Savvy Saver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10%/month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= Divide monthly income by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29600" y="4982739"/>
            <a:ext cx="3711189" cy="1477328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Saver </a:t>
            </a: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20%/month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 = Divide monthly income by 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F9B38-2819-4DDF-A403-1862C080E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76258"/>
            <a:ext cx="3352800" cy="22665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643E09-9A6E-42AE-867F-8FA1B2641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79" y="2403016"/>
            <a:ext cx="3350823" cy="2266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48F4F-FC36-3CC1-C776-502BFC1E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2376258"/>
            <a:ext cx="3429000" cy="22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762000"/>
          </a:xfrm>
        </p:spPr>
        <p:txBody>
          <a:bodyPr/>
          <a:lstStyle/>
          <a:p>
            <a:pPr algn="ctr"/>
            <a:r>
              <a:rPr lang="de-DE" dirty="0"/>
              <a:t>Choose your home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3281586" y="2652112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174340" y="2652112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656913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84783" y="2652112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8187E811-D4AC-48FC-8542-407A274A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90" y="2784999"/>
            <a:ext cx="2706718" cy="18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009B9764-8011-4999-A280-EB7750B1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65" y="2785391"/>
            <a:ext cx="2706105" cy="18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ee the source image">
            <a:extLst>
              <a:ext uri="{FF2B5EF4-FFF2-40B4-BE49-F238E27FC236}">
                <a16:creationId xmlns:a16="http://schemas.microsoft.com/office/drawing/2014/main" id="{16022EB1-A5B1-4793-AC17-51BCF8CB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10" y="2785390"/>
            <a:ext cx="2423925" cy="180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3309948" y="4876801"/>
            <a:ext cx="2928402" cy="1231106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Quarters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$1,900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$390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174340" y="4876801"/>
            <a:ext cx="2916434" cy="120032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with the Folks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$0.00!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$350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28146" y="4892189"/>
            <a:ext cx="2928402" cy="120032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Upscale High Life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$3,200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$530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502021" y="4848878"/>
            <a:ext cx="2554817" cy="1200329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Suburban Oasis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Monthly Payment = $4,300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$600</a:t>
            </a:r>
          </a:p>
        </p:txBody>
      </p:sp>
      <p:pic>
        <p:nvPicPr>
          <p:cNvPr id="5" name="Picture 4" descr="Keys to a home">
            <a:extLst>
              <a:ext uri="{FF2B5EF4-FFF2-40B4-BE49-F238E27FC236}">
                <a16:creationId xmlns:a16="http://schemas.microsoft.com/office/drawing/2014/main" id="{5AEC3EC9-8FCB-48AB-B5CC-EF34513E7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63" y="2765543"/>
            <a:ext cx="2722588" cy="18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B675C-59E8-4116-8951-C4D40D92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7435-D44F-4670-949C-14F158C3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1894-28F0-4482-93C7-AE91F55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F6B0-AF7C-4116-A2C0-64DEC683EDA1}"/>
              </a:ext>
            </a:extLst>
          </p:cNvPr>
          <p:cNvSpPr txBox="1"/>
          <p:nvPr/>
        </p:nvSpPr>
        <p:spPr>
          <a:xfrm>
            <a:off x="2286000" y="4347347"/>
            <a:ext cx="2751707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HEADS</a:t>
            </a:r>
          </a:p>
          <a:p>
            <a:pPr algn="ctr"/>
            <a:r>
              <a:rPr lang="en-US" dirty="0"/>
              <a:t>Your laptop is stolen, and you must spend $1,320 to replace it. You can pay in monthly installments.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89B10-88D1-4264-88F5-B8BD37BD71F1}"/>
              </a:ext>
            </a:extLst>
          </p:cNvPr>
          <p:cNvSpPr txBox="1"/>
          <p:nvPr/>
        </p:nvSpPr>
        <p:spPr>
          <a:xfrm>
            <a:off x="7173345" y="4347347"/>
            <a:ext cx="2847975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/>
              <a:t>TAILS</a:t>
            </a:r>
          </a:p>
          <a:p>
            <a:pPr algn="ctr"/>
            <a:r>
              <a:rPr lang="en-US" dirty="0"/>
              <a:t>To help build your savings, a relative deposits $25 each month into your savings account</a:t>
            </a:r>
            <a:r>
              <a:rPr lang="en-US" sz="1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94B2-5AAF-4B42-A835-5606EC9B541A}"/>
              </a:ext>
            </a:extLst>
          </p:cNvPr>
          <p:cNvSpPr txBox="1"/>
          <p:nvPr/>
        </p:nvSpPr>
        <p:spPr bwMode="gray">
          <a:xfrm>
            <a:off x="609600" y="223178"/>
            <a:ext cx="10972800" cy="37439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2800" b="1" dirty="0"/>
              <a:t>TAKE A CHANCE </a:t>
            </a:r>
          </a:p>
          <a:p>
            <a:pPr marL="0" indent="-3657600" algn="ctr"/>
            <a:r>
              <a:rPr lang="en-US" sz="2400" dirty="0"/>
              <a:t>Life brings unexpected events; some bring money, others add expense. </a:t>
            </a:r>
          </a:p>
          <a:p>
            <a:pPr marL="0" indent="-3657600" algn="ctr"/>
            <a:endParaRPr lang="en-US" sz="2000" dirty="0"/>
          </a:p>
          <a:p>
            <a:pPr marL="0" indent="-3657600" algn="ctr"/>
            <a:endParaRPr lang="en-US" sz="2800" b="1" dirty="0"/>
          </a:p>
          <a:p>
            <a:pPr marL="0" indent="-3657600" algn="ctr"/>
            <a:r>
              <a:rPr lang="en-US" sz="2800" b="1" dirty="0"/>
              <a:t>FLIP A COIN</a:t>
            </a:r>
          </a:p>
          <a:p>
            <a:pPr marL="0" indent="-3657600" algn="ctr"/>
            <a:r>
              <a:rPr lang="en-US" sz="2800" b="1" dirty="0"/>
              <a:t> </a:t>
            </a:r>
            <a:r>
              <a:rPr lang="en-US" sz="2400" dirty="0"/>
              <a:t>to reveal your fate.</a:t>
            </a:r>
            <a:endParaRPr lang="en-US" sz="2000" dirty="0"/>
          </a:p>
        </p:txBody>
      </p:sp>
      <p:pic>
        <p:nvPicPr>
          <p:cNvPr id="11" name="Picture 2" descr="https://encrypted-tbn1.gstatic.com/images?q=tbn:ANd9GcRhhCNqKaXEWRnQodI9MRZKNla5btbSMFd4_TqYJFuXzXjU8p8Psv3MsLWy">
            <a:extLst>
              <a:ext uri="{FF2B5EF4-FFF2-40B4-BE49-F238E27FC236}">
                <a16:creationId xmlns:a16="http://schemas.microsoft.com/office/drawing/2014/main" id="{A450D274-8FA6-4B38-9598-8AB7F3D9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09" y="1793065"/>
            <a:ext cx="1905000" cy="2245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orking space background">
            <a:extLst>
              <a:ext uri="{FF2B5EF4-FFF2-40B4-BE49-F238E27FC236}">
                <a16:creationId xmlns:a16="http://schemas.microsoft.com/office/drawing/2014/main" id="{8FB382B4-2C6F-4861-99F4-12F7BBEF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65" y="1843904"/>
            <a:ext cx="2974669" cy="19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381000"/>
          </a:xfrm>
        </p:spPr>
        <p:txBody>
          <a:bodyPr/>
          <a:lstStyle/>
          <a:p>
            <a:pPr algn="ctr"/>
            <a:r>
              <a:rPr lang="de-DE" dirty="0"/>
              <a:t>Choose your ride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514600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523066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523066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514600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797164"/>
            <a:ext cx="2928402" cy="1231106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&amp; Go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$200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= $0/month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797164"/>
            <a:ext cx="2928402" cy="1231106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Putt-Putt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$300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$150/month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797164"/>
            <a:ext cx="2928402" cy="120032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&amp; Steady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$450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797164"/>
            <a:ext cx="2554817" cy="1200329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Zoom-Zoom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$800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$400</a:t>
            </a:r>
          </a:p>
        </p:txBody>
      </p:sp>
      <p:pic>
        <p:nvPicPr>
          <p:cNvPr id="26" name="Picture 25" descr="A picture containing car, outdoor, road, parked&#10;&#10;Description automatically generated">
            <a:extLst>
              <a:ext uri="{FF2B5EF4-FFF2-40B4-BE49-F238E27FC236}">
                <a16:creationId xmlns:a16="http://schemas.microsoft.com/office/drawing/2014/main" id="{B563A727-094C-485E-B72C-D1C0DEDD0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24" y="2667414"/>
            <a:ext cx="2679953" cy="17896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8764B1-5CAC-4C32-BF29-36E0B5EFD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2667413"/>
            <a:ext cx="2702800" cy="1779375"/>
          </a:xfrm>
          <a:prstGeom prst="rect">
            <a:avLst/>
          </a:prstGeom>
        </p:spPr>
      </p:pic>
      <p:pic>
        <p:nvPicPr>
          <p:cNvPr id="28" name="Picture 27" descr="A picture containing car, outdoor, parked, blue&#10;&#10;Description automatically generated">
            <a:extLst>
              <a:ext uri="{FF2B5EF4-FFF2-40B4-BE49-F238E27FC236}">
                <a16:creationId xmlns:a16="http://schemas.microsoft.com/office/drawing/2014/main" id="{7D6ED4BB-BA89-403A-BFC6-E5481F108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58" y="2667413"/>
            <a:ext cx="2326188" cy="177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8667B-D7DE-4E8C-B338-117838DCC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79" y="2653664"/>
            <a:ext cx="2692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21856" y="785777"/>
            <a:ext cx="11890022" cy="433423"/>
          </a:xfrm>
        </p:spPr>
        <p:txBody>
          <a:bodyPr/>
          <a:lstStyle/>
          <a:p>
            <a:pPr algn="ctr"/>
            <a:r>
              <a:rPr lang="de-DE" dirty="0"/>
              <a:t>How Connected are you?</a:t>
            </a:r>
            <a:br>
              <a:rPr lang="de-DE" dirty="0"/>
            </a:br>
            <a:br>
              <a:rPr lang="de-DE" dirty="0"/>
            </a:b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30055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30055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389012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397478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397478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389012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671576"/>
            <a:ext cx="2928402" cy="800219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Streaming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$50/month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671576"/>
            <a:ext cx="2928402" cy="80021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Internet</a:t>
            </a:r>
          </a:p>
          <a:p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$70/month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671576"/>
            <a:ext cx="2928402" cy="830997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$80/month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671576"/>
            <a:ext cx="2554817" cy="861774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</a:p>
          <a:p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$130/month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CF8951-9C7A-4CF6-A206-B04B7038C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8" y="2486690"/>
            <a:ext cx="2650381" cy="1876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5C4883-1AF1-493B-885E-F58C67393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67" y="2486690"/>
            <a:ext cx="2667000" cy="1889872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475BCA-8C18-42EC-AED4-096A7A3E8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85" y="2486691"/>
            <a:ext cx="2717015" cy="18761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8E45BE-CB62-40F8-8764-F436F8156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32" y="2496610"/>
            <a:ext cx="2359980" cy="187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00296C-E46F-4E02-B089-5D751DDE518C}"/>
              </a:ext>
            </a:extLst>
          </p:cNvPr>
          <p:cNvSpPr txBox="1"/>
          <p:nvPr/>
        </p:nvSpPr>
        <p:spPr bwMode="gray">
          <a:xfrm>
            <a:off x="2943392" y="1175596"/>
            <a:ext cx="6523220" cy="4425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dirty="0"/>
              <a:t>(You can select as many options as you want)</a:t>
            </a:r>
          </a:p>
        </p:txBody>
      </p:sp>
    </p:spTree>
    <p:extLst>
      <p:ext uri="{BB962C8B-B14F-4D97-AF65-F5344CB8AC3E}">
        <p14:creationId xmlns:p14="http://schemas.microsoft.com/office/powerpoint/2010/main" val="9665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599" y="1066800"/>
            <a:ext cx="11734798" cy="609600"/>
          </a:xfrm>
        </p:spPr>
        <p:txBody>
          <a:bodyPr/>
          <a:lstStyle/>
          <a:p>
            <a:pPr algn="ctr"/>
            <a:r>
              <a:rPr lang="de-DE" dirty="0"/>
              <a:t>What‘s on the menu?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121346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121346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28600" y="2209801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40405" y="2209799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52208" y="2209799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28599" y="4876801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Basket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$400/month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Just the necessities, all store brands</a:t>
            </a:r>
          </a:p>
        </p:txBody>
      </p:sp>
      <p:pic>
        <p:nvPicPr>
          <p:cNvPr id="12" name="Picture 11" descr="A picture containing container, plastic, indoor, basket&#10;&#10;Description automatically generated">
            <a:extLst>
              <a:ext uri="{FF2B5EF4-FFF2-40B4-BE49-F238E27FC236}">
                <a16:creationId xmlns:a16="http://schemas.microsoft.com/office/drawing/2014/main" id="{3562E441-4AFF-405E-8308-1A2C09695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0" y="2348372"/>
            <a:ext cx="3530009" cy="2161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36269F-69FD-4EBD-A9C6-DEA018028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0" y="2348372"/>
            <a:ext cx="3530009" cy="2161241"/>
          </a:xfrm>
          <a:prstGeom prst="rect">
            <a:avLst/>
          </a:prstGeom>
        </p:spPr>
      </p:pic>
      <p:pic>
        <p:nvPicPr>
          <p:cNvPr id="14" name="Picture 13" descr="A picture containing food, person, indoor, dish&#10;&#10;Description automatically generated">
            <a:extLst>
              <a:ext uri="{FF2B5EF4-FFF2-40B4-BE49-F238E27FC236}">
                <a16:creationId xmlns:a16="http://schemas.microsoft.com/office/drawing/2014/main" id="{C62389E0-9F13-4A94-9274-070DA37B6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01" y="2348371"/>
            <a:ext cx="3530009" cy="216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40405" y="4876801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Basket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$600/month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Mixture of basic goods, name brand &amp; restaurant meals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52208" y="4906538"/>
            <a:ext cx="3711189" cy="1415772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Feast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$700/month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Mixture of organic, gourmet, name brand, and restaurant meals</a:t>
            </a:r>
          </a:p>
        </p:txBody>
      </p:sp>
    </p:spTree>
    <p:extLst>
      <p:ext uri="{BB962C8B-B14F-4D97-AF65-F5344CB8AC3E}">
        <p14:creationId xmlns:p14="http://schemas.microsoft.com/office/powerpoint/2010/main" val="2928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B675C-59E8-4116-8951-C4D40D92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7435-D44F-4670-949C-14F158C3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1894-28F0-4482-93C7-AE91F55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F6B0-AF7C-4116-A2C0-64DEC683EDA1}"/>
              </a:ext>
            </a:extLst>
          </p:cNvPr>
          <p:cNvSpPr txBox="1"/>
          <p:nvPr/>
        </p:nvSpPr>
        <p:spPr>
          <a:xfrm>
            <a:off x="2667000" y="4572000"/>
            <a:ext cx="2751707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HEADS</a:t>
            </a:r>
          </a:p>
          <a:p>
            <a:r>
              <a:rPr lang="en-US" dirty="0"/>
              <a:t>You win $600 from a radio contest paid in monthly installments for one year.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89B10-88D1-4264-88F5-B8BD37BD71F1}"/>
              </a:ext>
            </a:extLst>
          </p:cNvPr>
          <p:cNvSpPr txBox="1"/>
          <p:nvPr/>
        </p:nvSpPr>
        <p:spPr>
          <a:xfrm>
            <a:off x="7314858" y="4244478"/>
            <a:ext cx="275170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TAILS</a:t>
            </a:r>
          </a:p>
          <a:p>
            <a:r>
              <a:rPr lang="en-US" dirty="0"/>
              <a:t>Last year you made a mistake on your taxes. You now must repay the $1,200 you owe over the course of a year.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94B2-5AAF-4B42-A835-5606EC9B541A}"/>
              </a:ext>
            </a:extLst>
          </p:cNvPr>
          <p:cNvSpPr txBox="1"/>
          <p:nvPr/>
        </p:nvSpPr>
        <p:spPr bwMode="gray">
          <a:xfrm>
            <a:off x="609600" y="223179"/>
            <a:ext cx="10972800" cy="37439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2800" b="1" dirty="0"/>
              <a:t>TAKE A CHANCE </a:t>
            </a:r>
          </a:p>
          <a:p>
            <a:pPr marL="0" indent="-3657600" algn="ctr"/>
            <a:r>
              <a:rPr lang="en-US" sz="2400" dirty="0"/>
              <a:t>Life brings unexpected events; </a:t>
            </a:r>
          </a:p>
          <a:p>
            <a:pPr marL="0" indent="-3657600" algn="ctr"/>
            <a:r>
              <a:rPr lang="en-US" sz="2400" dirty="0"/>
              <a:t>some bring money, others add expense. </a:t>
            </a:r>
          </a:p>
          <a:p>
            <a:pPr marL="0" indent="-3657600" algn="ctr"/>
            <a:endParaRPr lang="en-US" sz="2000" dirty="0"/>
          </a:p>
          <a:p>
            <a:pPr marL="0" indent="-3657600" algn="ctr"/>
            <a:endParaRPr lang="en-US" sz="2800" b="1" dirty="0"/>
          </a:p>
          <a:p>
            <a:pPr marL="0" indent="-3657600" algn="ctr"/>
            <a:r>
              <a:rPr lang="en-US" sz="2800" b="1" dirty="0"/>
              <a:t>FLIP A COIN</a:t>
            </a:r>
          </a:p>
          <a:p>
            <a:pPr marL="0" indent="-3657600" algn="ctr"/>
            <a:r>
              <a:rPr lang="en-US" sz="2800" b="1" dirty="0"/>
              <a:t> </a:t>
            </a:r>
            <a:r>
              <a:rPr lang="en-US" sz="2400" dirty="0"/>
              <a:t>to reveal your fate.</a:t>
            </a:r>
            <a:endParaRPr lang="en-US" sz="2000" dirty="0"/>
          </a:p>
        </p:txBody>
      </p:sp>
      <p:pic>
        <p:nvPicPr>
          <p:cNvPr id="3" name="Picture 2" descr="Confetti falling through the air against a blue background">
            <a:extLst>
              <a:ext uri="{FF2B5EF4-FFF2-40B4-BE49-F238E27FC236}">
                <a16:creationId xmlns:a16="http://schemas.microsoft.com/office/drawing/2014/main" id="{DD296F27-5487-4814-9459-A5654F4F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0" y="1975047"/>
            <a:ext cx="2819399" cy="1875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840E5-B3A3-47F5-A5EA-2A8951A8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32" y="1975047"/>
            <a:ext cx="3028533" cy="1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703704"/>
          </a:xfrm>
        </p:spPr>
        <p:txBody>
          <a:bodyPr/>
          <a:lstStyle/>
          <a:p>
            <a:pPr algn="ctr"/>
            <a:r>
              <a:rPr lang="de-DE" dirty="0"/>
              <a:t>What to wear, what to wear?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514600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523066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523066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514600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Lounger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$60/month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Trendsetter</a:t>
            </a: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$120/month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Sophisticate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$250/month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797164"/>
            <a:ext cx="2554817" cy="830997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Glamour Guru</a:t>
            </a: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$500/month</a:t>
            </a:r>
          </a:p>
        </p:txBody>
      </p:sp>
      <p:pic>
        <p:nvPicPr>
          <p:cNvPr id="23" name="Picture 22" descr="A picture containing indoor, bed, clothes, clothing&#10;&#10;Description automatically generated">
            <a:extLst>
              <a:ext uri="{FF2B5EF4-FFF2-40B4-BE49-F238E27FC236}">
                <a16:creationId xmlns:a16="http://schemas.microsoft.com/office/drawing/2014/main" id="{60DCB5D3-6883-4818-9079-94CC10F8F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1" y="2581131"/>
            <a:ext cx="2584596" cy="1938447"/>
          </a:xfrm>
          <a:prstGeom prst="rect">
            <a:avLst/>
          </a:prstGeom>
        </p:spPr>
      </p:pic>
      <p:pic>
        <p:nvPicPr>
          <p:cNvPr id="26" name="Picture 25" descr="A picture containing indoor, person, ceiling, clothes&#10;&#10;Description automatically generated">
            <a:extLst>
              <a:ext uri="{FF2B5EF4-FFF2-40B4-BE49-F238E27FC236}">
                <a16:creationId xmlns:a16="http://schemas.microsoft.com/office/drawing/2014/main" id="{7E00BB75-E964-4466-9352-03E8D85D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18" y="2581130"/>
            <a:ext cx="2584597" cy="1938447"/>
          </a:xfrm>
          <a:prstGeom prst="rect">
            <a:avLst/>
          </a:prstGeom>
        </p:spPr>
      </p:pic>
      <p:pic>
        <p:nvPicPr>
          <p:cNvPr id="27" name="Picture 26" descr="A picture containing text, indoor, ceiling, room&#10;&#10;Description automatically generated">
            <a:extLst>
              <a:ext uri="{FF2B5EF4-FFF2-40B4-BE49-F238E27FC236}">
                <a16:creationId xmlns:a16="http://schemas.microsoft.com/office/drawing/2014/main" id="{E2D82CC0-AF86-425E-8865-7940DE2A3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19" y="2563236"/>
            <a:ext cx="2584597" cy="1974234"/>
          </a:xfrm>
          <a:prstGeom prst="rect">
            <a:avLst/>
          </a:prstGeom>
        </p:spPr>
      </p:pic>
      <p:pic>
        <p:nvPicPr>
          <p:cNvPr id="28" name="Picture 27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0684E7F9-FD4E-4977-8041-C3C561F43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83" y="2638553"/>
            <a:ext cx="2506622" cy="18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8072" y="1066800"/>
            <a:ext cx="11662717" cy="609600"/>
          </a:xfrm>
        </p:spPr>
        <p:txBody>
          <a:bodyPr/>
          <a:lstStyle/>
          <a:p>
            <a:pPr algn="ctr"/>
            <a:r>
              <a:rPr lang="de-DE" dirty="0"/>
              <a:t>What will you do for fun?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69436" y="619754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897928" y="619754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05992" y="2286002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17797" y="2286000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29600" y="2286000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05991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at Home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Watching/streaming movies, have friends over, relax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17797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Weekender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$250/month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Bowling, going to a movie, shopping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29600" y="4982739"/>
            <a:ext cx="3711189" cy="1384995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 Spender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$400/month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Going to live shows, fancy dinner, sports games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60308-B75E-4DDD-9447-A357F66F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8072" y="2394111"/>
            <a:ext cx="3567026" cy="2222161"/>
          </a:xfrm>
          <a:prstGeom prst="rect">
            <a:avLst/>
          </a:prstGeom>
        </p:spPr>
      </p:pic>
      <p:pic>
        <p:nvPicPr>
          <p:cNvPr id="18" name="Picture 17" descr="A picture containing floor, sport, bowling, indoor&#10;&#10;Description automatically generated">
            <a:extLst>
              <a:ext uri="{FF2B5EF4-FFF2-40B4-BE49-F238E27FC236}">
                <a16:creationId xmlns:a16="http://schemas.microsoft.com/office/drawing/2014/main" id="{37C310EA-C7B1-4BCF-8A63-4E48DAD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9877" y="2394110"/>
            <a:ext cx="3567027" cy="2222161"/>
          </a:xfrm>
          <a:prstGeom prst="rect">
            <a:avLst/>
          </a:prstGeom>
        </p:spPr>
      </p:pic>
      <p:pic>
        <p:nvPicPr>
          <p:cNvPr id="20" name="Picture 19" descr="A picture containing stage, scene&#10;&#10;Description automatically generated">
            <a:extLst>
              <a:ext uri="{FF2B5EF4-FFF2-40B4-BE49-F238E27FC236}">
                <a16:creationId xmlns:a16="http://schemas.microsoft.com/office/drawing/2014/main" id="{84079B91-3849-456C-8CAA-CA54163A0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5" y="2376258"/>
            <a:ext cx="3567027" cy="22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C5C40-4621-4186-A826-BCF990D5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69DD-EF56-4651-9CA8-A8536746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CED5-710E-49BE-A21B-6AC607A6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3593A76-BF24-448E-A2AD-A3D56FD717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30219"/>
              </p:ext>
            </p:extLst>
          </p:nvPr>
        </p:nvGraphicFramePr>
        <p:xfrm>
          <a:off x="3276600" y="0"/>
          <a:ext cx="533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316" imgH="6035040" progId="Acrobat.Document.DC">
                  <p:embed/>
                </p:oleObj>
              </mc:Choice>
              <mc:Fallback>
                <p:oleObj name="Acrobat Document" r:id="rId3" imgW="4663316" imgH="603504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3593A76-BF24-448E-A2AD-A3D56FD71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6600" y="0"/>
                        <a:ext cx="5334000" cy="685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1565A5A-ADAD-4472-9E35-4968D66C7376}"/>
              </a:ext>
            </a:extLst>
          </p:cNvPr>
          <p:cNvSpPr txBox="1"/>
          <p:nvPr/>
        </p:nvSpPr>
        <p:spPr bwMode="gray">
          <a:xfrm>
            <a:off x="7315200" y="1410614"/>
            <a:ext cx="6096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$6,250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3863D-E8B6-4DA3-8395-5331EB26BFF2}"/>
              </a:ext>
            </a:extLst>
          </p:cNvPr>
          <p:cNvSpPr txBox="1"/>
          <p:nvPr/>
        </p:nvSpPr>
        <p:spPr bwMode="gray">
          <a:xfrm>
            <a:off x="7467600" y="1524000"/>
            <a:ext cx="6096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F97D3-18CD-47D4-9CA2-C53ED4B1A9D6}"/>
              </a:ext>
            </a:extLst>
          </p:cNvPr>
          <p:cNvSpPr txBox="1"/>
          <p:nvPr/>
        </p:nvSpPr>
        <p:spPr bwMode="gray">
          <a:xfrm>
            <a:off x="7315200" y="1715414"/>
            <a:ext cx="609600" cy="22677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41B53-1C3E-4591-AE8D-4FDF1100B039}"/>
              </a:ext>
            </a:extLst>
          </p:cNvPr>
          <p:cNvSpPr txBox="1"/>
          <p:nvPr/>
        </p:nvSpPr>
        <p:spPr bwMode="gray">
          <a:xfrm>
            <a:off x="7388656" y="1665106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$937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EA072-A3FB-4A15-98A5-ED6EEAFE3C19}"/>
              </a:ext>
            </a:extLst>
          </p:cNvPr>
          <p:cNvSpPr txBox="1"/>
          <p:nvPr/>
        </p:nvSpPr>
        <p:spPr bwMode="gray">
          <a:xfrm>
            <a:off x="7256678" y="2362200"/>
            <a:ext cx="683055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$310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803A0-82CC-4B49-A175-71CBAF5EBD1B}"/>
              </a:ext>
            </a:extLst>
          </p:cNvPr>
          <p:cNvSpPr txBox="1"/>
          <p:nvPr/>
        </p:nvSpPr>
        <p:spPr bwMode="gray">
          <a:xfrm>
            <a:off x="7239000" y="2057400"/>
            <a:ext cx="3810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D66A4-110E-468D-A622-06B676EF303D}"/>
              </a:ext>
            </a:extLst>
          </p:cNvPr>
          <p:cNvSpPr txBox="1"/>
          <p:nvPr/>
        </p:nvSpPr>
        <p:spPr bwMode="gray">
          <a:xfrm>
            <a:off x="7315200" y="2057400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$5,313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AEEA1-F437-41F7-ACFC-D0B97F174C1E}"/>
              </a:ext>
            </a:extLst>
          </p:cNvPr>
          <p:cNvSpPr txBox="1"/>
          <p:nvPr/>
        </p:nvSpPr>
        <p:spPr bwMode="gray">
          <a:xfrm>
            <a:off x="7315199" y="2602094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CD5A4-4B39-4170-A3F0-01D3451C6E93}"/>
              </a:ext>
            </a:extLst>
          </p:cNvPr>
          <p:cNvSpPr txBox="1"/>
          <p:nvPr/>
        </p:nvSpPr>
        <p:spPr bwMode="gray">
          <a:xfrm>
            <a:off x="7331505" y="2634547"/>
            <a:ext cx="5334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$625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BEE52-F520-4E70-9057-74157E243BF5}"/>
              </a:ext>
            </a:extLst>
          </p:cNvPr>
          <p:cNvSpPr txBox="1"/>
          <p:nvPr/>
        </p:nvSpPr>
        <p:spPr bwMode="gray">
          <a:xfrm>
            <a:off x="7239000" y="3048000"/>
            <a:ext cx="759255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80504-8477-4FF8-9291-269FFECCDDCF}"/>
              </a:ext>
            </a:extLst>
          </p:cNvPr>
          <p:cNvSpPr txBox="1"/>
          <p:nvPr/>
        </p:nvSpPr>
        <p:spPr bwMode="gray">
          <a:xfrm>
            <a:off x="7293405" y="3015547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$4,378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E7A64-899E-4AC0-A00E-64E9CA7529A3}"/>
              </a:ext>
            </a:extLst>
          </p:cNvPr>
          <p:cNvSpPr txBox="1"/>
          <p:nvPr/>
        </p:nvSpPr>
        <p:spPr bwMode="gray">
          <a:xfrm>
            <a:off x="5640019" y="2966313"/>
            <a:ext cx="9144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72B74-73E6-415A-9074-982D6AAF6D71}"/>
              </a:ext>
            </a:extLst>
          </p:cNvPr>
          <p:cNvSpPr txBox="1"/>
          <p:nvPr/>
        </p:nvSpPr>
        <p:spPr bwMode="gray">
          <a:xfrm>
            <a:off x="7231836" y="3337448"/>
            <a:ext cx="683055" cy="2876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$2,290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D7779-0664-40AC-9C09-F92F7CEF81B3}"/>
              </a:ext>
            </a:extLst>
          </p:cNvPr>
          <p:cNvSpPr txBox="1"/>
          <p:nvPr/>
        </p:nvSpPr>
        <p:spPr bwMode="gray">
          <a:xfrm>
            <a:off x="7293405" y="3733800"/>
            <a:ext cx="174195" cy="2511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DCB2B-59E9-4554-9D5F-EB116D68457D}"/>
              </a:ext>
            </a:extLst>
          </p:cNvPr>
          <p:cNvSpPr txBox="1"/>
          <p:nvPr/>
        </p:nvSpPr>
        <p:spPr bwMode="gray">
          <a:xfrm>
            <a:off x="7373182" y="3609795"/>
            <a:ext cx="541709" cy="2511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6B6B07-4E87-468C-9D3B-BD5603C1334E}"/>
              </a:ext>
            </a:extLst>
          </p:cNvPr>
          <p:cNvSpPr txBox="1"/>
          <p:nvPr/>
        </p:nvSpPr>
        <p:spPr bwMode="gray">
          <a:xfrm>
            <a:off x="7362138" y="3874956"/>
            <a:ext cx="608227" cy="2849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8C58FC-0B17-43CB-AA9F-D1BB6C5EA64A}"/>
              </a:ext>
            </a:extLst>
          </p:cNvPr>
          <p:cNvSpPr txBox="1"/>
          <p:nvPr/>
        </p:nvSpPr>
        <p:spPr bwMode="gray">
          <a:xfrm>
            <a:off x="7381186" y="4170001"/>
            <a:ext cx="589179" cy="2511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A74C6-DED7-42FC-B223-9FB1513BC912}"/>
              </a:ext>
            </a:extLst>
          </p:cNvPr>
          <p:cNvSpPr txBox="1"/>
          <p:nvPr/>
        </p:nvSpPr>
        <p:spPr bwMode="gray">
          <a:xfrm>
            <a:off x="7400239" y="4440759"/>
            <a:ext cx="502765" cy="3301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$250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17B2E-EBCE-4DFB-BD56-D289B9CDC36A}"/>
              </a:ext>
            </a:extLst>
          </p:cNvPr>
          <p:cNvSpPr txBox="1"/>
          <p:nvPr/>
        </p:nvSpPr>
        <p:spPr bwMode="gray">
          <a:xfrm>
            <a:off x="7362138" y="4876800"/>
            <a:ext cx="562660" cy="31609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D0A51-D229-43E8-93F1-8CF104189A2C}"/>
              </a:ext>
            </a:extLst>
          </p:cNvPr>
          <p:cNvSpPr txBox="1"/>
          <p:nvPr/>
        </p:nvSpPr>
        <p:spPr bwMode="gray">
          <a:xfrm>
            <a:off x="7315199" y="4770904"/>
            <a:ext cx="174195" cy="24462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9E54B-EB56-45CB-844A-F14A390BE5B7}"/>
              </a:ext>
            </a:extLst>
          </p:cNvPr>
          <p:cNvSpPr txBox="1"/>
          <p:nvPr/>
        </p:nvSpPr>
        <p:spPr bwMode="gray">
          <a:xfrm>
            <a:off x="7331505" y="4685015"/>
            <a:ext cx="638860" cy="30967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A2B88-C3BA-4BC0-B3F4-7758B07EF56C}"/>
              </a:ext>
            </a:extLst>
          </p:cNvPr>
          <p:cNvSpPr txBox="1"/>
          <p:nvPr/>
        </p:nvSpPr>
        <p:spPr bwMode="gray">
          <a:xfrm>
            <a:off x="7293405" y="5334000"/>
            <a:ext cx="609599" cy="2511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BC1E33-CD4E-46AD-8F5E-0DCC51FFE8C1}"/>
              </a:ext>
            </a:extLst>
          </p:cNvPr>
          <p:cNvSpPr txBox="1"/>
          <p:nvPr/>
        </p:nvSpPr>
        <p:spPr bwMode="gray">
          <a:xfrm>
            <a:off x="7287614" y="5250929"/>
            <a:ext cx="609599" cy="32281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C6E2A7-72CC-406B-B11C-39D7494EEC60}"/>
              </a:ext>
            </a:extLst>
          </p:cNvPr>
          <p:cNvSpPr txBox="1"/>
          <p:nvPr/>
        </p:nvSpPr>
        <p:spPr bwMode="gray">
          <a:xfrm>
            <a:off x="7231836" y="5052495"/>
            <a:ext cx="562660" cy="394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C3E94-BD28-43FD-A03F-37EFB2EF8466}"/>
              </a:ext>
            </a:extLst>
          </p:cNvPr>
          <p:cNvSpPr txBox="1"/>
          <p:nvPr/>
        </p:nvSpPr>
        <p:spPr bwMode="gray">
          <a:xfrm>
            <a:off x="7293405" y="5447386"/>
            <a:ext cx="501091" cy="13780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$398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B6209-08F3-4576-9F99-FC36E6A86E20}"/>
              </a:ext>
            </a:extLst>
          </p:cNvPr>
          <p:cNvSpPr txBox="1"/>
          <p:nvPr/>
        </p:nvSpPr>
        <p:spPr bwMode="gray">
          <a:xfrm>
            <a:off x="7327087" y="5953277"/>
            <a:ext cx="570126" cy="2406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>
                <a:solidFill>
                  <a:srgbClr val="FF0000"/>
                </a:solidFill>
              </a:rPr>
              <a:t>-$100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81AC7-6DE7-4C73-A8F3-13B414360E00}"/>
              </a:ext>
            </a:extLst>
          </p:cNvPr>
          <p:cNvSpPr txBox="1"/>
          <p:nvPr/>
        </p:nvSpPr>
        <p:spPr bwMode="gray">
          <a:xfrm>
            <a:off x="7288681" y="5726294"/>
            <a:ext cx="636117" cy="2129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>
                <a:solidFill>
                  <a:srgbClr val="FF0000"/>
                </a:solidFill>
              </a:rPr>
              <a:t>-$110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425472-3F4C-40A9-A231-7A53183DE79D}"/>
              </a:ext>
            </a:extLst>
          </p:cNvPr>
          <p:cNvSpPr txBox="1"/>
          <p:nvPr/>
        </p:nvSpPr>
        <p:spPr bwMode="gray">
          <a:xfrm>
            <a:off x="7362138" y="6324600"/>
            <a:ext cx="552753" cy="2149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C2F9C-D8A0-470E-8A2C-E7C5A64D223E}"/>
              </a:ext>
            </a:extLst>
          </p:cNvPr>
          <p:cNvSpPr txBox="1"/>
          <p:nvPr/>
        </p:nvSpPr>
        <p:spPr bwMode="gray">
          <a:xfrm>
            <a:off x="7256678" y="6324600"/>
            <a:ext cx="501091" cy="2956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5BD015-2B4A-4F46-9FC6-B17C5DE93D1A}"/>
              </a:ext>
            </a:extLst>
          </p:cNvPr>
          <p:cNvSpPr txBox="1"/>
          <p:nvPr/>
        </p:nvSpPr>
        <p:spPr bwMode="gray">
          <a:xfrm>
            <a:off x="7362138" y="6324600"/>
            <a:ext cx="552753" cy="2129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$188</a:t>
            </a:r>
          </a:p>
        </p:txBody>
      </p:sp>
    </p:spTree>
    <p:extLst>
      <p:ext uri="{BB962C8B-B14F-4D97-AF65-F5344CB8AC3E}">
        <p14:creationId xmlns:p14="http://schemas.microsoft.com/office/powerpoint/2010/main" val="34847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87440-C14A-4C02-985C-F30F574E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01854-53BD-4300-B0F1-48BDBE5A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62E1A-CFB3-4802-B3BE-0F22BC9E80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580573" y="1897009"/>
            <a:ext cx="7312669" cy="185737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Greycliff CF" pitchFamily="50" charset="0"/>
                <a:cs typeface="Arial"/>
              </a:rPr>
              <a:t>A plan that you write down to decide how you will spend and save your money each month.</a:t>
            </a:r>
          </a:p>
          <a:p>
            <a:pPr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E7EB04-B349-4C3E-BE64-DADA8F34B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98758" y="1752600"/>
            <a:ext cx="90000" cy="185684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56015-341D-4EA2-8A94-20C2AC976F59}"/>
              </a:ext>
            </a:extLst>
          </p:cNvPr>
          <p:cNvSpPr txBox="1"/>
          <p:nvPr/>
        </p:nvSpPr>
        <p:spPr bwMode="gray">
          <a:xfrm>
            <a:off x="1219200" y="334038"/>
            <a:ext cx="6983412" cy="1066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/>
            <a:r>
              <a:rPr lang="en-US" sz="3600" b="1" dirty="0">
                <a:latin typeface="Greycliff CF" pitchFamily="50" charset="0"/>
              </a:rPr>
              <a:t>What is a Budget?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2B67521-E514-4379-8DCC-192279CB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00" y="3842213"/>
            <a:ext cx="4520616" cy="25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A75CC-957D-43D2-A7A8-52DD0869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pPr/>
              <a:t>10/5/2022</a:t>
            </a:fld>
            <a:endParaRPr lang="en-US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9A941EAA-5FA8-6C3A-F479-23CB3A0C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003" y="2362200"/>
            <a:ext cx="326599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33A0B-EE4F-4B20-A83B-7F511B72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eycliff CF"/>
                <a:ea typeface="+mn-ea"/>
                <a:cs typeface="+mn-cs"/>
              </a:rPr>
              <a:t>Federal Reserve Bank of San Francisco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A4986-6789-437D-B3E6-E9E3EA94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AB541-CA38-4EE1-926E-407917AE75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eycliff C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Greycliff CF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6CB02-3431-4184-90F5-518F065E5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sz="2000" spc="-40" dirty="0">
                <a:cs typeface="Arial"/>
              </a:rPr>
              <a:t>understand how you are spending your money.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33F417-C7F1-493B-9CB3-5F3C9BA63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n-US" sz="2000" spc="-40" dirty="0">
                <a:cs typeface="Arial"/>
              </a:rPr>
              <a:t>find uses for your money that will increase your wealth.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863E7B-3DAA-416E-A6FD-AC445C779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US" dirty="0">
                <a:cs typeface="Arial"/>
              </a:rPr>
              <a:t>plan </a:t>
            </a:r>
            <a:r>
              <a:rPr lang="en-US" sz="2000" dirty="0">
                <a:cs typeface="Arial"/>
              </a:rPr>
              <a:t>for unexpected events or emergencies.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4BBF98-FED6-4562-8B5C-B74753E710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pPr marL="585720" lvl="3" algn="l"/>
            <a:r>
              <a:rPr lang="en-US" sz="2000" dirty="0">
                <a:cs typeface="Arial"/>
              </a:rPr>
              <a:t>ensure that you always have money for the things you need.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2518EC-F3EB-498B-9398-F88B5F0DA1B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Why Create a Budget?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FDCBE14-1CDC-A940-A717-B084215E8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Creating a budge helps you…</a:t>
            </a:r>
          </a:p>
        </p:txBody>
      </p:sp>
    </p:spTree>
    <p:extLst>
      <p:ext uri="{BB962C8B-B14F-4D97-AF65-F5344CB8AC3E}">
        <p14:creationId xmlns:p14="http://schemas.microsoft.com/office/powerpoint/2010/main" val="30317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44017" y="685800"/>
            <a:ext cx="4549737" cy="4866527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IS INCOME?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  </a:t>
            </a:r>
            <a:r>
              <a:rPr lang="en-US" sz="2000" dirty="0">
                <a:latin typeface="Greycliff CF" pitchFamily="50" charset="0"/>
              </a:rPr>
              <a:t>Money spent</a:t>
            </a:r>
          </a:p>
          <a:p>
            <a:r>
              <a:rPr lang="en-US" sz="2000" b="1" dirty="0">
                <a:latin typeface="Greycliff CF" pitchFamily="50" charset="0"/>
              </a:rPr>
              <a:t>2.)   </a:t>
            </a:r>
            <a:r>
              <a:rPr lang="en-US" sz="2000" dirty="0">
                <a:latin typeface="Greycliff CF" pitchFamily="50" charset="0"/>
              </a:rPr>
              <a:t>Money earned</a:t>
            </a:r>
          </a:p>
          <a:p>
            <a:r>
              <a:rPr lang="en-US" sz="2000" b="1" dirty="0">
                <a:latin typeface="Greycliff CF" pitchFamily="50" charset="0"/>
              </a:rPr>
              <a:t>3.)   </a:t>
            </a:r>
            <a:r>
              <a:rPr lang="en-US" sz="2000" dirty="0">
                <a:latin typeface="Greycliff CF" pitchFamily="50" charset="0"/>
              </a:rPr>
              <a:t>Both</a:t>
            </a:r>
          </a:p>
          <a:p>
            <a:r>
              <a:rPr lang="en-US" sz="2000" b="1" dirty="0">
                <a:latin typeface="Greycliff CF" pitchFamily="50" charset="0"/>
              </a:rPr>
              <a:t>4.)   </a:t>
            </a:r>
            <a:r>
              <a:rPr lang="en-US" sz="2000" dirty="0">
                <a:latin typeface="Greycliff CF" pitchFamily="50" charset="0"/>
              </a:rPr>
              <a:t>None of the above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10/5/2022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65" descr="Xwalletcash80649_2597">
            <a:extLst>
              <a:ext uri="{FF2B5EF4-FFF2-40B4-BE49-F238E27FC236}">
                <a16:creationId xmlns:a16="http://schemas.microsoft.com/office/drawing/2014/main" id="{05583AD7-A954-4C2E-8E52-9F132E4D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086"/>
          <a:stretch>
            <a:fillRect/>
          </a:stretch>
        </p:blipFill>
        <p:spPr bwMode="auto">
          <a:xfrm>
            <a:off x="6248400" y="1524000"/>
            <a:ext cx="5099583" cy="450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94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29A52CC-F721-42F9-8CA9-11AA7BFD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35023">
            <a:off x="4775178" y="3883155"/>
            <a:ext cx="2501419" cy="2501419"/>
          </a:xfrm>
          <a:prstGeom prst="rect">
            <a:avLst/>
          </a:prstGeom>
        </p:spPr>
      </p:pic>
      <p:pic>
        <p:nvPicPr>
          <p:cNvPr id="3" name="Picture 2" descr="Cardboard boxes">
            <a:extLst>
              <a:ext uri="{FF2B5EF4-FFF2-40B4-BE49-F238E27FC236}">
                <a16:creationId xmlns:a16="http://schemas.microsoft.com/office/drawing/2014/main" id="{D0059F90-BB75-4C82-921B-7057CDB1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280" y="3264822"/>
            <a:ext cx="3162848" cy="211886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914400" y="658907"/>
            <a:ext cx="9036304" cy="5540185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IS AN EXPENSE?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</a:t>
            </a:r>
            <a:r>
              <a:rPr lang="en-US" sz="2000" dirty="0">
                <a:latin typeface="Greycliff CF" pitchFamily="50" charset="0"/>
              </a:rPr>
              <a:t>Allowance</a:t>
            </a:r>
          </a:p>
          <a:p>
            <a:r>
              <a:rPr lang="en-US" sz="2000" b="1" dirty="0">
                <a:latin typeface="Greycliff CF" pitchFamily="50" charset="0"/>
              </a:rPr>
              <a:t>2.) </a:t>
            </a:r>
            <a:r>
              <a:rPr lang="en-US" sz="2000" dirty="0">
                <a:latin typeface="Greycliff CF" pitchFamily="50" charset="0"/>
              </a:rPr>
              <a:t>Food </a:t>
            </a:r>
          </a:p>
          <a:p>
            <a:r>
              <a:rPr lang="en-US" sz="2000" b="1" dirty="0">
                <a:latin typeface="Greycliff CF" pitchFamily="50" charset="0"/>
              </a:rPr>
              <a:t>3.) </a:t>
            </a:r>
            <a:r>
              <a:rPr lang="en-US" sz="2000" dirty="0">
                <a:latin typeface="Greycliff CF" pitchFamily="50" charset="0"/>
              </a:rPr>
              <a:t>Entertainment </a:t>
            </a:r>
          </a:p>
          <a:p>
            <a:r>
              <a:rPr lang="en-US" sz="2000" b="1" dirty="0">
                <a:latin typeface="Greycliff CF" pitchFamily="50" charset="0"/>
              </a:rPr>
              <a:t>4.) </a:t>
            </a:r>
            <a:r>
              <a:rPr lang="en-US" sz="2000" dirty="0">
                <a:latin typeface="Greycliff CF" pitchFamily="50" charset="0"/>
              </a:rPr>
              <a:t>Wages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10/5/2022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E1E74-74E3-4C04-9D8D-48A64D85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264" y="2189325"/>
            <a:ext cx="2956756" cy="19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38200" y="685800"/>
            <a:ext cx="7682295" cy="4648200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WAS THE LAST THING YOU PAID FOR? 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</a:t>
            </a:r>
            <a:r>
              <a:rPr lang="en-US" sz="2000" dirty="0">
                <a:latin typeface="Greycliff CF" pitchFamily="50" charset="0"/>
              </a:rPr>
              <a:t>Food</a:t>
            </a:r>
          </a:p>
          <a:p>
            <a:r>
              <a:rPr lang="en-US" sz="2000" b="1" dirty="0">
                <a:latin typeface="Greycliff CF" pitchFamily="50" charset="0"/>
              </a:rPr>
              <a:t>2.) </a:t>
            </a:r>
            <a:r>
              <a:rPr lang="en-US" sz="2000" dirty="0">
                <a:latin typeface="Greycliff CF" pitchFamily="50" charset="0"/>
              </a:rPr>
              <a:t>Gas</a:t>
            </a:r>
          </a:p>
          <a:p>
            <a:r>
              <a:rPr lang="en-US" sz="2000" b="1" dirty="0">
                <a:latin typeface="Greycliff CF" pitchFamily="50" charset="0"/>
              </a:rPr>
              <a:t>3.) </a:t>
            </a:r>
            <a:r>
              <a:rPr lang="en-US" sz="2000" dirty="0">
                <a:latin typeface="Greycliff CF" pitchFamily="50" charset="0"/>
              </a:rPr>
              <a:t>Clothes</a:t>
            </a:r>
          </a:p>
          <a:p>
            <a:r>
              <a:rPr lang="en-US" sz="2000" b="1" dirty="0">
                <a:latin typeface="Greycliff CF" pitchFamily="50" charset="0"/>
              </a:rPr>
              <a:t>4.) </a:t>
            </a:r>
            <a:r>
              <a:rPr lang="en-US" sz="2000" dirty="0">
                <a:latin typeface="Greycliff CF" pitchFamily="50" charset="0"/>
              </a:rPr>
              <a:t>Movie</a:t>
            </a:r>
          </a:p>
          <a:p>
            <a:r>
              <a:rPr lang="en-US" sz="2000" b="1" dirty="0">
                <a:latin typeface="Greycliff CF" pitchFamily="50" charset="0"/>
              </a:rPr>
              <a:t>5.) </a:t>
            </a:r>
            <a:r>
              <a:rPr lang="en-US" sz="2000" dirty="0">
                <a:latin typeface="Greycliff CF" pitchFamily="50" charset="0"/>
              </a:rPr>
              <a:t>Cell phone</a:t>
            </a:r>
          </a:p>
          <a:p>
            <a:r>
              <a:rPr lang="en-US" sz="2000" b="1" dirty="0">
                <a:latin typeface="Greycliff CF" pitchFamily="50" charset="0"/>
              </a:rPr>
              <a:t>6.) </a:t>
            </a:r>
            <a:r>
              <a:rPr lang="en-US" sz="2000" dirty="0">
                <a:latin typeface="Greycliff CF" pitchFamily="50" charset="0"/>
              </a:rPr>
              <a:t>Games</a:t>
            </a:r>
          </a:p>
          <a:p>
            <a:r>
              <a:rPr lang="en-US" sz="2000" b="1" dirty="0">
                <a:latin typeface="Greycliff CF" pitchFamily="50" charset="0"/>
              </a:rPr>
              <a:t>7.) </a:t>
            </a:r>
            <a:r>
              <a:rPr lang="en-US" sz="2000" dirty="0">
                <a:latin typeface="Greycliff CF" pitchFamily="50" charset="0"/>
              </a:rPr>
              <a:t>Other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10/5/2022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800" descr="Xspending213546_7600">
            <a:extLst>
              <a:ext uri="{FF2B5EF4-FFF2-40B4-BE49-F238E27FC236}">
                <a16:creationId xmlns:a16="http://schemas.microsoft.com/office/drawing/2014/main" id="{16DFFE6F-916E-4973-B401-F258CFB6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7446" y="1104900"/>
            <a:ext cx="30861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1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5F1332F-DFE7-477C-8331-3F2859CF7230}"/>
              </a:ext>
            </a:extLst>
          </p:cNvPr>
          <p:cNvSpPr txBox="1">
            <a:spLocks/>
          </p:cNvSpPr>
          <p:nvPr/>
        </p:nvSpPr>
        <p:spPr bwMode="gray">
          <a:xfrm>
            <a:off x="6858001" y="287856"/>
            <a:ext cx="4699794" cy="5731944"/>
          </a:xfrm>
          <a:prstGeom prst="rect">
            <a:avLst/>
          </a:prstGeom>
          <a:solidFill>
            <a:schemeClr val="accent4"/>
          </a:solidFill>
        </p:spPr>
        <p:txBody>
          <a:bodyPr vert="horz" lIns="540000" tIns="0" rIns="180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E52295-FD15-4303-8090-ADFBF3E50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793156" y="1676400"/>
            <a:ext cx="4699793" cy="3436933"/>
          </a:xfrm>
        </p:spPr>
        <p:txBody>
          <a:bodyPr/>
          <a:lstStyle/>
          <a:p>
            <a:pPr lvl="1"/>
            <a:r>
              <a:rPr lang="en-US" sz="2400" dirty="0"/>
              <a:t>Budget worksheet</a:t>
            </a:r>
          </a:p>
          <a:p>
            <a:pPr lvl="1"/>
            <a:r>
              <a:rPr lang="en-US" sz="2400" dirty="0"/>
              <a:t>Pencil</a:t>
            </a:r>
          </a:p>
          <a:p>
            <a:pPr lvl="1"/>
            <a:r>
              <a:rPr lang="en-US" sz="2400" dirty="0"/>
              <a:t>Coin (just one!)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126B8-D5AF-46D6-B578-B0A88C63F7D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4205" y="1070677"/>
            <a:ext cx="10104436" cy="267496"/>
          </a:xfrm>
        </p:spPr>
        <p:txBody>
          <a:bodyPr/>
          <a:lstStyle/>
          <a:p>
            <a:r>
              <a:rPr lang="en-US" dirty="0"/>
              <a:t>What you’ll need: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FA79A-90ED-4D78-9CE7-2EE44D9E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pPr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26B69-39EB-47A2-93BE-064CDF92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253253"/>
            <a:ext cx="4397337" cy="549368"/>
          </a:xfrm>
        </p:spPr>
        <p:txBody>
          <a:bodyPr/>
          <a:lstStyle/>
          <a:p>
            <a:pPr algn="l"/>
            <a:r>
              <a:rPr lang="en-US" sz="1000" dirty="0"/>
              <a:t>The following budget exercise was adapted from </a:t>
            </a:r>
            <a:r>
              <a:rPr lang="en-US" sz="1000" b="1" i="1" dirty="0"/>
              <a:t>Dollars &amp; Sense</a:t>
            </a:r>
            <a:r>
              <a:rPr lang="en-US" sz="1000" dirty="0"/>
              <a:t>,   </a:t>
            </a:r>
            <a:r>
              <a:rPr lang="en-US" sz="1000" b="1" i="1" dirty="0"/>
              <a:t> </a:t>
            </a:r>
            <a:r>
              <a:rPr lang="en-US" sz="1000" dirty="0"/>
              <a:t>a budgeting game from the Federal Reserve Bank of Richmond.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5D72A-AB32-40DD-8BD3-551E4423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1CEFFBA-C16C-4932-8F73-9595F381D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00428"/>
              </p:ext>
            </p:extLst>
          </p:nvPr>
        </p:nvGraphicFramePr>
        <p:xfrm>
          <a:off x="7162800" y="525601"/>
          <a:ext cx="4161354" cy="534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316" imgH="6035040" progId="Acrobat.Document.DC">
                  <p:embed/>
                </p:oleObj>
              </mc:Choice>
              <mc:Fallback>
                <p:oleObj name="Acrobat Document" r:id="rId3" imgW="4663316" imgH="603504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1CEFFBA-C16C-4932-8F73-9595F381D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2800" y="525601"/>
                        <a:ext cx="4161354" cy="5345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pencil drawing a line on a white surface">
            <a:extLst>
              <a:ext uri="{FF2B5EF4-FFF2-40B4-BE49-F238E27FC236}">
                <a16:creationId xmlns:a16="http://schemas.microsoft.com/office/drawing/2014/main" id="{5AFB4510-0591-4420-9EC6-4E5BC636E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515" y="2561106"/>
            <a:ext cx="2168498" cy="144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FD894F-2810-4A3E-8B9E-1CD3BB68F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28" y="4503354"/>
            <a:ext cx="2143125" cy="2143125"/>
          </a:xfrm>
          <a:prstGeom prst="rect">
            <a:avLst/>
          </a:prstGeom>
        </p:spPr>
      </p:pic>
      <p:pic>
        <p:nvPicPr>
          <p:cNvPr id="10" name="Picture 9" descr="A green calculator with a screen&#10;&#10;Description automatically generated with low confidence">
            <a:extLst>
              <a:ext uri="{FF2B5EF4-FFF2-40B4-BE49-F238E27FC236}">
                <a16:creationId xmlns:a16="http://schemas.microsoft.com/office/drawing/2014/main" id="{FF5B5CEE-5895-4971-9A2F-1B7A3155F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411" y="4094252"/>
            <a:ext cx="26872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0481" y="1709740"/>
            <a:ext cx="10100468" cy="3439319"/>
          </a:xfrm>
        </p:spPr>
        <p:txBody>
          <a:bodyPr/>
          <a:lstStyle/>
          <a:p>
            <a:r>
              <a:rPr lang="en-US" sz="2400" dirty="0"/>
              <a:t>Select a career that interests you – then enter the monthly income, taxes and any student loan repayments on your budget worksheet.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5031679-F7EB-4491-B3BA-45C0572BC75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algn="ctr"/>
            <a:r>
              <a:rPr lang="en-US" dirty="0"/>
              <a:t>Choose a career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10/5/2022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Man working on a computer">
            <a:extLst>
              <a:ext uri="{FF2B5EF4-FFF2-40B4-BE49-F238E27FC236}">
                <a16:creationId xmlns:a16="http://schemas.microsoft.com/office/drawing/2014/main" id="{A373F94F-BED3-4072-9C1F-AE3D30D50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55" y="2979567"/>
            <a:ext cx="4203301" cy="2802455"/>
          </a:xfrm>
          <a:prstGeom prst="rect">
            <a:avLst/>
          </a:prstGeom>
        </p:spPr>
      </p:pic>
      <p:pic>
        <p:nvPicPr>
          <p:cNvPr id="7" name="Picture 6" descr="People discussing in an office">
            <a:extLst>
              <a:ext uri="{FF2B5EF4-FFF2-40B4-BE49-F238E27FC236}">
                <a16:creationId xmlns:a16="http://schemas.microsoft.com/office/drawing/2014/main" id="{530BCE7C-FB3F-4356-88ED-C48E020B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29000"/>
            <a:ext cx="4057752" cy="27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FD3220-5335-42C4-A389-D3B9001A6CBD}"/>
              </a:ext>
            </a:extLst>
          </p:cNvPr>
          <p:cNvSpPr/>
          <p:nvPr/>
        </p:nvSpPr>
        <p:spPr>
          <a:xfrm>
            <a:off x="394302" y="1125899"/>
            <a:ext cx="1815497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$48,000/yr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$3,333/mth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$480/mth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5CCAC-EB0D-42C6-AB5D-01F35FC5BBE6}"/>
              </a:ext>
            </a:extLst>
          </p:cNvPr>
          <p:cNvSpPr/>
          <p:nvPr/>
        </p:nvSpPr>
        <p:spPr>
          <a:xfrm>
            <a:off x="394301" y="661056"/>
            <a:ext cx="1816786" cy="4648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Commercial Truck Driver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D6863F-8680-4301-AB6D-EB37831D4C16}"/>
              </a:ext>
            </a:extLst>
          </p:cNvPr>
          <p:cNvSpPr/>
          <p:nvPr/>
        </p:nvSpPr>
        <p:spPr>
          <a:xfrm>
            <a:off x="2209798" y="1125899"/>
            <a:ext cx="1809285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$2,830/mth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$490/mth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37AD10-E374-4A06-9A17-B68DCB2517A9}"/>
              </a:ext>
            </a:extLst>
          </p:cNvPr>
          <p:cNvSpPr/>
          <p:nvPr/>
        </p:nvSpPr>
        <p:spPr>
          <a:xfrm>
            <a:off x="2209797" y="664553"/>
            <a:ext cx="1797876" cy="465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Photographer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2FE293-919B-4749-9DBF-7EE18F2192E5}"/>
              </a:ext>
            </a:extLst>
          </p:cNvPr>
          <p:cNvSpPr/>
          <p:nvPr/>
        </p:nvSpPr>
        <p:spPr>
          <a:xfrm>
            <a:off x="4019083" y="1125899"/>
            <a:ext cx="1815496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$4,166/mth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$500/mth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D1F481-FF18-43DE-8A79-B2C4009760C9}"/>
              </a:ext>
            </a:extLst>
          </p:cNvPr>
          <p:cNvSpPr/>
          <p:nvPr/>
        </p:nvSpPr>
        <p:spPr>
          <a:xfrm>
            <a:off x="4018041" y="660728"/>
            <a:ext cx="1816538" cy="4651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Plumber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190029-5773-4649-BF53-B3DDEAFE82E1}"/>
              </a:ext>
            </a:extLst>
          </p:cNvPr>
          <p:cNvSpPr/>
          <p:nvPr/>
        </p:nvSpPr>
        <p:spPr>
          <a:xfrm>
            <a:off x="394300" y="152401"/>
            <a:ext cx="5440279" cy="52104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School Diploma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FE4472-7188-4898-8480-74B0144FD456}"/>
              </a:ext>
            </a:extLst>
          </p:cNvPr>
          <p:cNvSpPr/>
          <p:nvPr/>
        </p:nvSpPr>
        <p:spPr>
          <a:xfrm>
            <a:off x="388496" y="3960370"/>
            <a:ext cx="1801757" cy="5597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Real Estate Agent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8544D7-AF96-4EC2-A5DF-756AE2D8C4EE}"/>
              </a:ext>
            </a:extLst>
          </p:cNvPr>
          <p:cNvSpPr/>
          <p:nvPr/>
        </p:nvSpPr>
        <p:spPr>
          <a:xfrm>
            <a:off x="394098" y="4519434"/>
            <a:ext cx="1808244" cy="1906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$4,916/mth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$590/mth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38C45-92A7-4A76-BE9E-9B6C8451B692}"/>
              </a:ext>
            </a:extLst>
          </p:cNvPr>
          <p:cNvSpPr/>
          <p:nvPr/>
        </p:nvSpPr>
        <p:spPr>
          <a:xfrm>
            <a:off x="2186728" y="4519434"/>
            <a:ext cx="1808245" cy="19065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$66,000/yr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$5,500/mth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$660/mth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5BE8A28-1C12-4489-8143-A4A773A8CA46}"/>
              </a:ext>
            </a:extLst>
          </p:cNvPr>
          <p:cNvSpPr/>
          <p:nvPr/>
        </p:nvSpPr>
        <p:spPr>
          <a:xfrm>
            <a:off x="2198817" y="3960370"/>
            <a:ext cx="1815497" cy="5590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Web Developer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3F1A2A5-3ADC-4A2D-8FE9-77E17AC12304}"/>
              </a:ext>
            </a:extLst>
          </p:cNvPr>
          <p:cNvSpPr/>
          <p:nvPr/>
        </p:nvSpPr>
        <p:spPr>
          <a:xfrm>
            <a:off x="4002225" y="3962400"/>
            <a:ext cx="1808244" cy="558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Dental Hygienist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13E109A-FBF2-4574-AAFA-AAB4E6FE03D2}"/>
              </a:ext>
            </a:extLst>
          </p:cNvPr>
          <p:cNvSpPr/>
          <p:nvPr/>
        </p:nvSpPr>
        <p:spPr>
          <a:xfrm>
            <a:off x="4002225" y="4519432"/>
            <a:ext cx="1811414" cy="19065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$6,583/mth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$790/mth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F14A6B-E495-496E-BC38-537267DB4D0C}"/>
              </a:ext>
            </a:extLst>
          </p:cNvPr>
          <p:cNvSpPr/>
          <p:nvPr/>
        </p:nvSpPr>
        <p:spPr>
          <a:xfrm>
            <a:off x="403452" y="3406702"/>
            <a:ext cx="5421973" cy="559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Associate’s Degree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739CC6-EF24-4C78-85A4-312AC7C142FB}"/>
              </a:ext>
            </a:extLst>
          </p:cNvPr>
          <p:cNvSpPr/>
          <p:nvPr/>
        </p:nvSpPr>
        <p:spPr>
          <a:xfrm>
            <a:off x="8367422" y="668868"/>
            <a:ext cx="1822763" cy="457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Writer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0CE5F5E-AFD0-4598-B069-BD7F4D04F54C}"/>
              </a:ext>
            </a:extLst>
          </p:cNvPr>
          <p:cNvSpPr/>
          <p:nvPr/>
        </p:nvSpPr>
        <p:spPr>
          <a:xfrm>
            <a:off x="10153650" y="1125899"/>
            <a:ext cx="1838553" cy="1906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$80,000/yr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$6,666/mth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$1,000/mth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6671FAB-25EE-4FD7-ACBC-90B14D4CFC6A}"/>
              </a:ext>
            </a:extLst>
          </p:cNvPr>
          <p:cNvSpPr/>
          <p:nvPr/>
        </p:nvSpPr>
        <p:spPr>
          <a:xfrm>
            <a:off x="6558139" y="1125899"/>
            <a:ext cx="1815496" cy="1906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$65,000/yr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$5,416/mth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$812/mth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920FDDD-E75C-4EE9-AE39-AF8EEDF974C2}"/>
              </a:ext>
            </a:extLst>
          </p:cNvPr>
          <p:cNvSpPr/>
          <p:nvPr/>
        </p:nvSpPr>
        <p:spPr>
          <a:xfrm>
            <a:off x="6550871" y="668869"/>
            <a:ext cx="1822763" cy="4651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Graphic Designer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A53194-2F09-4BE6-80B9-4E16900BEAA3}"/>
              </a:ext>
            </a:extLst>
          </p:cNvPr>
          <p:cNvSpPr/>
          <p:nvPr/>
        </p:nvSpPr>
        <p:spPr>
          <a:xfrm>
            <a:off x="8367423" y="1129885"/>
            <a:ext cx="1815496" cy="1902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$75,000/yr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$6,250/mth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$937/mth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490B795-F0E7-4DB3-9F04-3BCE607A12B1}"/>
              </a:ext>
            </a:extLst>
          </p:cNvPr>
          <p:cNvSpPr/>
          <p:nvPr/>
        </p:nvSpPr>
        <p:spPr>
          <a:xfrm>
            <a:off x="10182917" y="668868"/>
            <a:ext cx="1809284" cy="457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Computer Engineer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240B063-9192-46F8-9BD9-43E535B6157F}"/>
              </a:ext>
            </a:extLst>
          </p:cNvPr>
          <p:cNvSpPr/>
          <p:nvPr/>
        </p:nvSpPr>
        <p:spPr>
          <a:xfrm>
            <a:off x="6558139" y="147821"/>
            <a:ext cx="5434062" cy="5210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Bachelor’s Degree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20EAF08-EF5D-4704-A8B4-EA32AD64C46A}"/>
              </a:ext>
            </a:extLst>
          </p:cNvPr>
          <p:cNvSpPr/>
          <p:nvPr/>
        </p:nvSpPr>
        <p:spPr>
          <a:xfrm>
            <a:off x="6554969" y="3959692"/>
            <a:ext cx="1789211" cy="5597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Librarian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AF242A5-9829-4583-B073-17BEC580A9D2}"/>
              </a:ext>
            </a:extLst>
          </p:cNvPr>
          <p:cNvSpPr/>
          <p:nvPr/>
        </p:nvSpPr>
        <p:spPr>
          <a:xfrm>
            <a:off x="6558138" y="4519432"/>
            <a:ext cx="1833387" cy="190653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$80,000/yr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$6,666/mth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$1,000/mth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19F98F3-C830-4BF7-8497-5C0F91C1BD85}"/>
              </a:ext>
            </a:extLst>
          </p:cNvPr>
          <p:cNvSpPr/>
          <p:nvPr/>
        </p:nvSpPr>
        <p:spPr>
          <a:xfrm>
            <a:off x="8356269" y="4519431"/>
            <a:ext cx="1808243" cy="191075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$93,000/yr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$7,750/mth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$1,162mth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B73C117-C9E0-4A57-A8CE-6279860C6ADE}"/>
              </a:ext>
            </a:extLst>
          </p:cNvPr>
          <p:cNvSpPr/>
          <p:nvPr/>
        </p:nvSpPr>
        <p:spPr>
          <a:xfrm>
            <a:off x="8344180" y="3959691"/>
            <a:ext cx="1801675" cy="5597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Principal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E607010-89DC-4DE3-8FAE-2C100DAF632F}"/>
              </a:ext>
            </a:extLst>
          </p:cNvPr>
          <p:cNvSpPr/>
          <p:nvPr/>
        </p:nvSpPr>
        <p:spPr>
          <a:xfrm>
            <a:off x="10146364" y="3959691"/>
            <a:ext cx="1815496" cy="5627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Occupational Therapist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380B687-42FE-466C-B4C3-E857FFDB3F65}"/>
              </a:ext>
            </a:extLst>
          </p:cNvPr>
          <p:cNvSpPr/>
          <p:nvPr/>
        </p:nvSpPr>
        <p:spPr>
          <a:xfrm>
            <a:off x="10148899" y="4519430"/>
            <a:ext cx="1808243" cy="190266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$101,000/yr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$7,833/mth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$1,175/mth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72A628-4335-454F-B9C8-34B938FCD4CA}"/>
              </a:ext>
            </a:extLst>
          </p:cNvPr>
          <p:cNvSpPr/>
          <p:nvPr/>
        </p:nvSpPr>
        <p:spPr>
          <a:xfrm>
            <a:off x="6550870" y="3400684"/>
            <a:ext cx="5406271" cy="56575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Master’s Degree</a:t>
            </a:r>
          </a:p>
        </p:txBody>
      </p:sp>
    </p:spTree>
    <p:extLst>
      <p:ext uri="{BB962C8B-B14F-4D97-AF65-F5344CB8AC3E}">
        <p14:creationId xmlns:p14="http://schemas.microsoft.com/office/powerpoint/2010/main" val="2035845165"/>
      </p:ext>
    </p:extLst>
  </p:cSld>
  <p:clrMapOvr>
    <a:masterClrMapping/>
  </p:clrMapOvr>
</p:sld>
</file>

<file path=ppt/theme/theme1.xml><?xml version="1.0" encoding="utf-8"?>
<a:theme xmlns:a="http://schemas.openxmlformats.org/drawingml/2006/main" name="FRB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RB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>
        <a:noAutofit/>
      </a:bodyPr>
      <a:lstStyle>
        <a:defPPr marL="0" indent="-3657600" algn="ctr">
          <a:defRPr sz="1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 anchor="ctr">
        <a:noAutofit/>
      </a:bodyPr>
      <a:lstStyle>
        <a:defPPr marL="0" indent="-3657600" algn="ctr">
          <a:defRPr sz="14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Brand Center PowerPoint Template-Master.potx" id="{3C403F31-63DD-42B1-B4A9-EC4B8EA00DF8}" vid="{7038288C-D7FD-407C-A1AF-A0C7ACC37888}"/>
    </a:ext>
  </a:extLst>
</a:theme>
</file>

<file path=ppt/theme/theme2.xml><?xml version="1.0" encoding="utf-8"?>
<a:theme xmlns:a="http://schemas.openxmlformats.org/drawingml/2006/main" name="Fed">
  <a:themeElements>
    <a:clrScheme name="FRB">
      <a:dk1>
        <a:srgbClr val="444444"/>
      </a:dk1>
      <a:lt1>
        <a:sysClr val="window" lastClr="FFFFFF"/>
      </a:lt1>
      <a:dk2>
        <a:srgbClr val="4B5D77"/>
      </a:dk2>
      <a:lt2>
        <a:srgbClr val="2C3043"/>
      </a:lt2>
      <a:accent1>
        <a:srgbClr val="028580"/>
      </a:accent1>
      <a:accent2>
        <a:srgbClr val="E28B23"/>
      </a:accent2>
      <a:accent3>
        <a:srgbClr val="7E991D"/>
      </a:accent3>
      <a:accent4>
        <a:srgbClr val="F0B921"/>
      </a:accent4>
      <a:accent5>
        <a:srgbClr val="DD8177"/>
      </a:accent5>
      <a:accent6>
        <a:srgbClr val="B8B9B9"/>
      </a:accent6>
      <a:hlink>
        <a:srgbClr val="FCF6EE"/>
      </a:hlink>
      <a:folHlink>
        <a:srgbClr val="F0B921"/>
      </a:folHlink>
    </a:clrScheme>
    <a:fontScheme name="FRB">
      <a:majorFont>
        <a:latin typeface="Greycliff CF Light"/>
        <a:ea typeface=""/>
        <a:cs typeface=""/>
      </a:majorFont>
      <a:minorFont>
        <a:latin typeface="Greycliff C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1-0813_FRB_Masterupdate_final1" id="{8F29CC23-568B-B446-BB08-C3A10910AF62}" vid="{00E6B76F-7C62-0343-B976-B5C5012C6FCC}"/>
    </a:ext>
  </a:extLst>
</a:theme>
</file>

<file path=ppt/theme/theme3.xml><?xml version="1.0" encoding="utf-8"?>
<a:theme xmlns:a="http://schemas.openxmlformats.org/drawingml/2006/main" name="Office Theme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EDERAL RESERVE BANK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EDERAL RESERVE BANK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oKeywords xmlns="http://schemas.microsoft.com/sharepoint/v3" xsi:nil="true"/>
    <ReportOwner xmlns="http://schemas.microsoft.com/sharepoint/v3">
      <UserInfo>
        <DisplayName>Yun, Cloe</DisplayName>
        <AccountId>137</AccountId>
        <AccountType/>
      </UserInfo>
    </ReportOwner>
    <SeoMetaDescription xmlns="http://schemas.microsoft.com/sharepoint/v3">A PowerPoint "master" template.</SeoMetaDescrip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7FA3952DAA694FBA588FB670686BB4" ma:contentTypeVersion="3" ma:contentTypeDescription="Create a new document." ma:contentTypeScope="" ma:versionID="63582873c5ad7c99163bf8d303cc3ac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bfafdb862eb4aab584e7c53f6b3ac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SeoMetaDescription" minOccurs="0"/>
                <xsd:element ref="ns1:SeoKeywords" minOccurs="0"/>
                <xsd:element ref="ns1:Report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eoMetaDescription" ma:index="8" nillable="true" ma:displayName="Meta Description" ma:description="Meta Description is a site column created by the Publishing feature. Internet search engines may display this description in search results pages." ma:hidden="true" ma:internalName="SeoMetaDescription">
      <xsd:simpleType>
        <xsd:restriction base="dms:Text"/>
      </xsd:simpleType>
    </xsd:element>
    <xsd:element name="SeoKeywords" ma:index="9" nillable="true" ma:displayName="Meta Keywords" ma:description="Meta Keywords" ma:hidden="true" ma:internalName="SeoKeywords">
      <xsd:simpleType>
        <xsd:restriction base="dms:Text"/>
      </xsd:simpleType>
    </xsd:element>
    <xsd:element name="ReportOwner" ma:index="10" nillable="true" ma:displayName="Owner" ma:description="Owner of this document" ma:list="UserInfo" ma:internalName="Repor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2366DB-6A1C-491F-80DD-A9E809D6A7CB}">
  <ds:schemaRefs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6517C9-8180-4450-B33C-DE957096C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38BBA3-5644-449A-8B58-16AA807BC2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 Center PowerPoint Template-Master</Template>
  <TotalTime>5331</TotalTime>
  <Words>2333</Words>
  <Application>Microsoft Office PowerPoint</Application>
  <PresentationFormat>Widescreen</PresentationFormat>
  <Paragraphs>436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Greycliff CF</vt:lpstr>
      <vt:lpstr>Greycliff CF Bold</vt:lpstr>
      <vt:lpstr>Greycliff CF Demi Bold</vt:lpstr>
      <vt:lpstr>Greycliff CF Extra Bold</vt:lpstr>
      <vt:lpstr>Greycliff CF Heavy</vt:lpstr>
      <vt:lpstr>Montserrat</vt:lpstr>
      <vt:lpstr>FRB</vt:lpstr>
      <vt:lpstr>Fed</vt:lpstr>
      <vt:lpstr>Acrobat Document</vt:lpstr>
      <vt:lpstr>Text Slide  with Image</vt:lpstr>
      <vt:lpstr>PowerPoint Presentation</vt:lpstr>
      <vt:lpstr>Why Create a Budget?</vt:lpstr>
      <vt:lpstr>PowerPoint Presentation</vt:lpstr>
      <vt:lpstr>PowerPoint Presentation</vt:lpstr>
      <vt:lpstr>PowerPoint Presentation</vt:lpstr>
      <vt:lpstr>What you’ll need:</vt:lpstr>
      <vt:lpstr>Choose a career</vt:lpstr>
      <vt:lpstr>PowerPoint Presentation</vt:lpstr>
      <vt:lpstr>Don‘t forget to pay yourself!</vt:lpstr>
      <vt:lpstr>Choose your home</vt:lpstr>
      <vt:lpstr>PowerPoint Presentation</vt:lpstr>
      <vt:lpstr>Choose your ride</vt:lpstr>
      <vt:lpstr>How Connected are you?  </vt:lpstr>
      <vt:lpstr>What‘s on the menu?</vt:lpstr>
      <vt:lpstr>PowerPoint Presentation</vt:lpstr>
      <vt:lpstr>What to wear, what to wear?</vt:lpstr>
      <vt:lpstr>What will you do for fun?</vt:lpstr>
      <vt:lpstr>PowerPoint Presentation</vt:lpstr>
      <vt:lpstr>PowerPoint Presentation</vt:lpstr>
    </vt:vector>
  </TitlesOfParts>
  <Company>Federal Reserve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SAMPLE HEADLINE</dc:title>
  <dc:creator>Brandao, Lucas</dc:creator>
  <cp:lastModifiedBy>Thayer, Lorraine A</cp:lastModifiedBy>
  <cp:revision>140</cp:revision>
  <cp:lastPrinted>2021-12-02T20:33:41Z</cp:lastPrinted>
  <dcterms:created xsi:type="dcterms:W3CDTF">2021-06-03T17:39:58Z</dcterms:created>
  <dcterms:modified xsi:type="dcterms:W3CDTF">2022-10-05T20:50:51Z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421f1550-dc7c-423f-a468-7a4c9a50f20e</vt:lpwstr>
  </property>
  <property fmtid="{D5CDD505-2E9C-101B-9397-08002B2CF9AE}" pid="3" name="ContentTypeId">
    <vt:lpwstr>0x010100E97FA3952DAA694FBA588FB670686BB4</vt:lpwstr>
  </property>
  <property fmtid="{D5CDD505-2E9C-101B-9397-08002B2CF9AE}" pid="4" name="MSIP_Label_dd35ee93-e0d0-47c5-8f73-0e773bb6d984_Enabled">
    <vt:lpwstr>true</vt:lpwstr>
  </property>
  <property fmtid="{D5CDD505-2E9C-101B-9397-08002B2CF9AE}" pid="5" name="MSIP_Label_dd35ee93-e0d0-47c5-8f73-0e773bb6d984_SetDate">
    <vt:lpwstr>2022-10-05T20:50:50Z</vt:lpwstr>
  </property>
  <property fmtid="{D5CDD505-2E9C-101B-9397-08002B2CF9AE}" pid="6" name="MSIP_Label_dd35ee93-e0d0-47c5-8f73-0e773bb6d984_Method">
    <vt:lpwstr>Privileged</vt:lpwstr>
  </property>
  <property fmtid="{D5CDD505-2E9C-101B-9397-08002B2CF9AE}" pid="7" name="MSIP_Label_dd35ee93-e0d0-47c5-8f73-0e773bb6d984_Name">
    <vt:lpwstr>dd35ee93-e0d0-47c5-8f73-0e773bb6d984</vt:lpwstr>
  </property>
  <property fmtid="{D5CDD505-2E9C-101B-9397-08002B2CF9AE}" pid="8" name="MSIP_Label_dd35ee93-e0d0-47c5-8f73-0e773bb6d984_SiteId">
    <vt:lpwstr>b397c653-5b19-463f-b9fc-af658ded9128</vt:lpwstr>
  </property>
  <property fmtid="{D5CDD505-2E9C-101B-9397-08002B2CF9AE}" pid="9" name="MSIP_Label_dd35ee93-e0d0-47c5-8f73-0e773bb6d984_ActionId">
    <vt:lpwstr>a4ea38eb-fea8-49f7-ac3a-a7350d558a03</vt:lpwstr>
  </property>
  <property fmtid="{D5CDD505-2E9C-101B-9397-08002B2CF9AE}" pid="10" name="MSIP_Label_dd35ee93-e0d0-47c5-8f73-0e773bb6d984_ContentBits">
    <vt:lpwstr>1</vt:lpwstr>
  </property>
</Properties>
</file>