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66" r:id="rId3"/>
    <p:sldId id="264" r:id="rId4"/>
    <p:sldId id="267" r:id="rId5"/>
    <p:sldId id="261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89D2"/>
    <a:srgbClr val="854DD9"/>
    <a:srgbClr val="589F68"/>
    <a:srgbClr val="D2CF8B"/>
    <a:srgbClr val="C5C169"/>
    <a:srgbClr val="A0D5D6"/>
    <a:srgbClr val="789AA1"/>
    <a:srgbClr val="304345"/>
    <a:srgbClr val="AD9A27"/>
    <a:srgbClr val="BF11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04" autoAdjust="0"/>
    <p:restoredTop sz="87136" autoAdjust="0"/>
  </p:normalViewPr>
  <p:slideViewPr>
    <p:cSldViewPr>
      <p:cViewPr varScale="1">
        <p:scale>
          <a:sx n="102" d="100"/>
          <a:sy n="102" d="100"/>
        </p:scale>
        <p:origin x="12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10"/>
      <c:rAngAx val="1"/>
    </c:view3D>
    <c:floor>
      <c:thickness val="0"/>
    </c:floor>
    <c:sideWall>
      <c:thickness val="0"/>
      <c:spPr>
        <a:scene3d>
          <a:camera prst="orthographicFront"/>
          <a:lightRig rig="threePt" dir="t"/>
        </a:scene3d>
        <a:sp3d>
          <a:bevelT w="6350"/>
        </a:sp3d>
      </c:spPr>
    </c:sideWall>
    <c:backWall>
      <c:thickness val="0"/>
      <c:spPr>
        <a:scene3d>
          <a:camera prst="orthographicFront"/>
          <a:lightRig rig="threePt" dir="t"/>
        </a:scene3d>
        <a:sp3d>
          <a:bevelT w="6350"/>
        </a:sp3d>
      </c:spPr>
    </c:backWall>
    <c:plotArea>
      <c:layout>
        <c:manualLayout>
          <c:layoutTarget val="inner"/>
          <c:xMode val="edge"/>
          <c:yMode val="edge"/>
          <c:x val="0.21283491907261592"/>
          <c:y val="7.8719335083114683E-2"/>
          <c:w val="0.74383772680589011"/>
          <c:h val="0.8602489688788916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Nonfederal Loans</c:v>
                </c:pt>
              </c:strCache>
            </c:strRef>
          </c:tx>
          <c:spPr>
            <a:solidFill>
              <a:srgbClr val="D2CF8B"/>
            </a:solidFill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</c:f>
              <c:strCache>
                <c:ptCount val="1"/>
                <c:pt idx="0">
                  <c:v>2016-17</c:v>
                </c:pt>
              </c:strCache>
            </c:strRef>
          </c:cat>
          <c:val>
            <c:numRef>
              <c:f>Sheet1!$B$2</c:f>
              <c:numCache>
                <c:formatCode>0.0</c:formatCode>
                <c:ptCount val="1"/>
                <c:pt idx="0">
                  <c:v>11.6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Perkins and PLUS Loans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589F68"/>
              </a:solidFill>
            </c:spPr>
          </c:dPt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</c:f>
              <c:strCache>
                <c:ptCount val="1"/>
                <c:pt idx="0">
                  <c:v>2016-17</c:v>
                </c:pt>
              </c:strCache>
            </c:strRef>
          </c:cat>
          <c:val>
            <c:numRef>
              <c:f>Sheet1!$B$3</c:f>
              <c:numCache>
                <c:formatCode>0.0</c:formatCode>
                <c:ptCount val="1"/>
                <c:pt idx="0">
                  <c:v>23.294277272109053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Unsubsidized Stafford Loans</c:v>
                </c:pt>
              </c:strCache>
            </c:strRef>
          </c:tx>
          <c:spPr>
            <a:solidFill>
              <a:srgbClr val="854DD9"/>
            </a:solidFill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</c:f>
              <c:strCache>
                <c:ptCount val="1"/>
                <c:pt idx="0">
                  <c:v>2016-17</c:v>
                </c:pt>
              </c:strCache>
            </c:strRef>
          </c:cat>
          <c:val>
            <c:numRef>
              <c:f>Sheet1!$B$4</c:f>
              <c:numCache>
                <c:formatCode>0.0</c:formatCode>
                <c:ptCount val="1"/>
                <c:pt idx="0">
                  <c:v>49.852392722762147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Subsidized Stafford Loans</c:v>
                </c:pt>
              </c:strCache>
            </c:strRef>
          </c:tx>
          <c:spPr>
            <a:solidFill>
              <a:srgbClr val="A689D2"/>
            </a:solidFill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</c:f>
              <c:strCache>
                <c:ptCount val="1"/>
                <c:pt idx="0">
                  <c:v>2016-17</c:v>
                </c:pt>
              </c:strCache>
            </c:strRef>
          </c:cat>
          <c:val>
            <c:numRef>
              <c:f>Sheet1!$B$5</c:f>
              <c:numCache>
                <c:formatCode>0.0</c:formatCode>
                <c:ptCount val="1"/>
                <c:pt idx="0">
                  <c:v>21.714868531265825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574467656"/>
        <c:axId val="574467264"/>
        <c:axId val="0"/>
      </c:bar3DChart>
      <c:catAx>
        <c:axId val="574467656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one"/>
        <c:crossAx val="574467264"/>
        <c:crosses val="autoZero"/>
        <c:auto val="1"/>
        <c:lblAlgn val="ctr"/>
        <c:lblOffset val="100"/>
        <c:noMultiLvlLbl val="0"/>
      </c:catAx>
      <c:valAx>
        <c:axId val="574467264"/>
        <c:scaling>
          <c:orientation val="minMax"/>
        </c:scaling>
        <c:delete val="0"/>
        <c:axPos val="l"/>
        <c:majorGridlines>
          <c:spPr>
            <a:ln w="0">
              <a:solidFill>
                <a:schemeClr val="tx1">
                  <a:lumMod val="95000"/>
                </a:schemeClr>
              </a:solidFill>
            </a:ln>
          </c:spPr>
        </c:majorGridlines>
        <c:numFmt formatCode="&quot;$&quot;#,##0" sourceLinked="0"/>
        <c:majorTickMark val="in"/>
        <c:minorTickMark val="none"/>
        <c:tickLblPos val="nextTo"/>
        <c:spPr>
          <a:ln w="25400">
            <a:solidFill>
              <a:schemeClr val="tx1">
                <a:lumMod val="95000"/>
              </a:schemeClr>
            </a:solidFill>
          </a:ln>
        </c:spPr>
        <c:crossAx val="574467656"/>
        <c:crosses val="autoZero"/>
        <c:crossBetween val="between"/>
      </c:valAx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B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130844755516708E-2"/>
          <c:y val="4.6416119973996833E-2"/>
          <c:w val="0.89089384660251081"/>
          <c:h val="0.8813738014054345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Nonfederal Loans</c:v>
                </c:pt>
              </c:strCache>
            </c:strRef>
          </c:tx>
          <c:spPr>
            <a:solidFill>
              <a:srgbClr val="D2CF8B"/>
            </a:solidFill>
          </c:spPr>
          <c:invertIfNegative val="0"/>
          <c:cat>
            <c:strRef>
              <c:f>Sheet1!$B$1:$O$1</c:f>
              <c:strCache>
                <c:ptCount val="14"/>
                <c:pt idx="0">
                  <c:v>'03-'04</c:v>
                </c:pt>
                <c:pt idx="1">
                  <c:v>'04-'05</c:v>
                </c:pt>
                <c:pt idx="2">
                  <c:v>'05-'06</c:v>
                </c:pt>
                <c:pt idx="3">
                  <c:v>'06-'07</c:v>
                </c:pt>
                <c:pt idx="4">
                  <c:v>'07-'08</c:v>
                </c:pt>
                <c:pt idx="5">
                  <c:v>'08-'09</c:v>
                </c:pt>
                <c:pt idx="6">
                  <c:v>'09-'10</c:v>
                </c:pt>
                <c:pt idx="7">
                  <c:v>'10-'11</c:v>
                </c:pt>
                <c:pt idx="8">
                  <c:v>'11-'12</c:v>
                </c:pt>
                <c:pt idx="9">
                  <c:v>'12-'13</c:v>
                </c:pt>
                <c:pt idx="10">
                  <c:v>'13-'14</c:v>
                </c:pt>
                <c:pt idx="11">
                  <c:v>'14-'15</c:v>
                </c:pt>
                <c:pt idx="12">
                  <c:v>'15-'16</c:v>
                </c:pt>
                <c:pt idx="13">
                  <c:v>16-'17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14.158784883088636</c:v>
                </c:pt>
                <c:pt idx="1">
                  <c:v>17.851585797254486</c:v>
                </c:pt>
                <c:pt idx="2">
                  <c:v>21.047375793244623</c:v>
                </c:pt>
                <c:pt idx="3">
                  <c:v>23.922795135135129</c:v>
                </c:pt>
                <c:pt idx="4">
                  <c:v>25.820865438624285</c:v>
                </c:pt>
                <c:pt idx="5">
                  <c:v>12.657915795311961</c:v>
                </c:pt>
                <c:pt idx="6">
                  <c:v>9.0514587812455005</c:v>
                </c:pt>
                <c:pt idx="7">
                  <c:v>8.3891051368967613</c:v>
                </c:pt>
                <c:pt idx="8">
                  <c:v>8.6811955011021489</c:v>
                </c:pt>
                <c:pt idx="9">
                  <c:v>9.6110065734338992</c:v>
                </c:pt>
                <c:pt idx="10">
                  <c:v>9.8794702392164258</c:v>
                </c:pt>
                <c:pt idx="11">
                  <c:v>10.332922602308502</c:v>
                </c:pt>
                <c:pt idx="12">
                  <c:v>11.031359960444828</c:v>
                </c:pt>
                <c:pt idx="13">
                  <c:v>11.6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Perkins &amp; PLUS Loans</c:v>
                </c:pt>
              </c:strCache>
            </c:strRef>
          </c:tx>
          <c:spPr>
            <a:solidFill>
              <a:srgbClr val="589F68"/>
            </a:solidFill>
          </c:spPr>
          <c:invertIfNegative val="0"/>
          <c:cat>
            <c:strRef>
              <c:f>Sheet1!$B$1:$O$1</c:f>
              <c:strCache>
                <c:ptCount val="14"/>
                <c:pt idx="0">
                  <c:v>'03-'04</c:v>
                </c:pt>
                <c:pt idx="1">
                  <c:v>'04-'05</c:v>
                </c:pt>
                <c:pt idx="2">
                  <c:v>'05-'06</c:v>
                </c:pt>
                <c:pt idx="3">
                  <c:v>'06-'07</c:v>
                </c:pt>
                <c:pt idx="4">
                  <c:v>'07-'08</c:v>
                </c:pt>
                <c:pt idx="5">
                  <c:v>'08-'09</c:v>
                </c:pt>
                <c:pt idx="6">
                  <c:v>'09-'10</c:v>
                </c:pt>
                <c:pt idx="7">
                  <c:v>'10-'11</c:v>
                </c:pt>
                <c:pt idx="8">
                  <c:v>'11-'12</c:v>
                </c:pt>
                <c:pt idx="9">
                  <c:v>'12-'13</c:v>
                </c:pt>
                <c:pt idx="10">
                  <c:v>'13-'14</c:v>
                </c:pt>
                <c:pt idx="11">
                  <c:v>'14-'15</c:v>
                </c:pt>
                <c:pt idx="12">
                  <c:v>'15-'16</c:v>
                </c:pt>
                <c:pt idx="13">
                  <c:v>16-'17</c:v>
                </c:pt>
              </c:strCache>
            </c:strRef>
          </c:cat>
          <c:val>
            <c:numRef>
              <c:f>Sheet1!$B$3:$O$3</c:f>
              <c:numCache>
                <c:formatCode>0.00</c:formatCode>
                <c:ptCount val="14"/>
                <c:pt idx="0">
                  <c:v>10.300144857773926</c:v>
                </c:pt>
                <c:pt idx="1">
                  <c:v>11.454057065629394</c:v>
                </c:pt>
                <c:pt idx="2">
                  <c:v>12.040820093346818</c:v>
                </c:pt>
                <c:pt idx="3">
                  <c:v>14.00068906320616</c:v>
                </c:pt>
                <c:pt idx="4">
                  <c:v>14.045103436860082</c:v>
                </c:pt>
                <c:pt idx="5">
                  <c:v>14.195964478141265</c:v>
                </c:pt>
                <c:pt idx="6">
                  <c:v>17.214778752988938</c:v>
                </c:pt>
                <c:pt idx="7">
                  <c:v>20.318751767827628</c:v>
                </c:pt>
                <c:pt idx="8">
                  <c:v>20.775638147104583</c:v>
                </c:pt>
                <c:pt idx="9">
                  <c:v>19.364056543816965</c:v>
                </c:pt>
                <c:pt idx="10">
                  <c:v>20.15336711520446</c:v>
                </c:pt>
                <c:pt idx="11">
                  <c:v>20.429475251777191</c:v>
                </c:pt>
                <c:pt idx="12">
                  <c:v>22.02788221759786</c:v>
                </c:pt>
                <c:pt idx="13">
                  <c:v>23.294277272109053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Unsubsidized Stafford Loans</c:v>
                </c:pt>
              </c:strCache>
            </c:strRef>
          </c:tx>
          <c:spPr>
            <a:solidFill>
              <a:srgbClr val="854DD9"/>
            </a:solidFill>
          </c:spPr>
          <c:invertIfNegative val="0"/>
          <c:cat>
            <c:strRef>
              <c:f>Sheet1!$B$1:$O$1</c:f>
              <c:strCache>
                <c:ptCount val="14"/>
                <c:pt idx="0">
                  <c:v>'03-'04</c:v>
                </c:pt>
                <c:pt idx="1">
                  <c:v>'04-'05</c:v>
                </c:pt>
                <c:pt idx="2">
                  <c:v>'05-'06</c:v>
                </c:pt>
                <c:pt idx="3">
                  <c:v>'06-'07</c:v>
                </c:pt>
                <c:pt idx="4">
                  <c:v>'07-'08</c:v>
                </c:pt>
                <c:pt idx="5">
                  <c:v>'08-'09</c:v>
                </c:pt>
                <c:pt idx="6">
                  <c:v>'09-'10</c:v>
                </c:pt>
                <c:pt idx="7">
                  <c:v>'10-'11</c:v>
                </c:pt>
                <c:pt idx="8">
                  <c:v>'11-'12</c:v>
                </c:pt>
                <c:pt idx="9">
                  <c:v>'12-'13</c:v>
                </c:pt>
                <c:pt idx="10">
                  <c:v>'13-'14</c:v>
                </c:pt>
                <c:pt idx="11">
                  <c:v>'14-'15</c:v>
                </c:pt>
                <c:pt idx="12">
                  <c:v>'15-'16</c:v>
                </c:pt>
                <c:pt idx="13">
                  <c:v>16-'17</c:v>
                </c:pt>
              </c:strCache>
            </c:strRef>
          </c:cat>
          <c:val>
            <c:numRef>
              <c:f>Sheet1!$B$4:$O$4</c:f>
              <c:numCache>
                <c:formatCode>0.00</c:formatCode>
                <c:ptCount val="14"/>
                <c:pt idx="0">
                  <c:v>25.646968870786921</c:v>
                </c:pt>
                <c:pt idx="1">
                  <c:v>27.755805471545489</c:v>
                </c:pt>
                <c:pt idx="2">
                  <c:v>29.075742555034658</c:v>
                </c:pt>
                <c:pt idx="3">
                  <c:v>28.793438535899078</c:v>
                </c:pt>
                <c:pt idx="4">
                  <c:v>31.643119321510973</c:v>
                </c:pt>
                <c:pt idx="5">
                  <c:v>44.225272374196187</c:v>
                </c:pt>
                <c:pt idx="6">
                  <c:v>52.037589151003402</c:v>
                </c:pt>
                <c:pt idx="7">
                  <c:v>52.080169210978923</c:v>
                </c:pt>
                <c:pt idx="8">
                  <c:v>50.018022695124245</c:v>
                </c:pt>
                <c:pt idx="9">
                  <c:v>59.340545848713148</c:v>
                </c:pt>
                <c:pt idx="10">
                  <c:v>56.994871252129776</c:v>
                </c:pt>
                <c:pt idx="11">
                  <c:v>53.261214422803235</c:v>
                </c:pt>
                <c:pt idx="12">
                  <c:v>51.140798297495813</c:v>
                </c:pt>
                <c:pt idx="13">
                  <c:v>49.852392722762147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Subsidized Stafford Loans</c:v>
                </c:pt>
              </c:strCache>
            </c:strRef>
          </c:tx>
          <c:spPr>
            <a:solidFill>
              <a:srgbClr val="A689D2"/>
            </a:solidFill>
          </c:spPr>
          <c:invertIfNegative val="0"/>
          <c:cat>
            <c:strRef>
              <c:f>Sheet1!$B$1:$O$1</c:f>
              <c:strCache>
                <c:ptCount val="14"/>
                <c:pt idx="0">
                  <c:v>'03-'04</c:v>
                </c:pt>
                <c:pt idx="1">
                  <c:v>'04-'05</c:v>
                </c:pt>
                <c:pt idx="2">
                  <c:v>'05-'06</c:v>
                </c:pt>
                <c:pt idx="3">
                  <c:v>'06-'07</c:v>
                </c:pt>
                <c:pt idx="4">
                  <c:v>'07-'08</c:v>
                </c:pt>
                <c:pt idx="5">
                  <c:v>'08-'09</c:v>
                </c:pt>
                <c:pt idx="6">
                  <c:v>'09-'10</c:v>
                </c:pt>
                <c:pt idx="7">
                  <c:v>'10-'11</c:v>
                </c:pt>
                <c:pt idx="8">
                  <c:v>'11-'12</c:v>
                </c:pt>
                <c:pt idx="9">
                  <c:v>'12-'13</c:v>
                </c:pt>
                <c:pt idx="10">
                  <c:v>'13-'14</c:v>
                </c:pt>
                <c:pt idx="11">
                  <c:v>'14-'15</c:v>
                </c:pt>
                <c:pt idx="12">
                  <c:v>'15-'16</c:v>
                </c:pt>
                <c:pt idx="13">
                  <c:v>16-'17</c:v>
                </c:pt>
              </c:strCache>
            </c:strRef>
          </c:cat>
          <c:val>
            <c:numRef>
              <c:f>Sheet1!$B$5:$O$5</c:f>
              <c:numCache>
                <c:formatCode>0.00</c:formatCode>
                <c:ptCount val="14"/>
                <c:pt idx="0">
                  <c:v>28.839935124450527</c:v>
                </c:pt>
                <c:pt idx="1">
                  <c:v>30.272221344114797</c:v>
                </c:pt>
                <c:pt idx="2">
                  <c:v>30.099299103043844</c:v>
                </c:pt>
                <c:pt idx="3">
                  <c:v>29.579965037616702</c:v>
                </c:pt>
                <c:pt idx="4">
                  <c:v>33.616772698974593</c:v>
                </c:pt>
                <c:pt idx="5">
                  <c:v>36.134230324717642</c:v>
                </c:pt>
                <c:pt idx="6">
                  <c:v>42.541915289600041</c:v>
                </c:pt>
                <c:pt idx="7">
                  <c:v>44.828123914175372</c:v>
                </c:pt>
                <c:pt idx="8">
                  <c:v>43.219058934687027</c:v>
                </c:pt>
                <c:pt idx="9">
                  <c:v>29.20139090018797</c:v>
                </c:pt>
                <c:pt idx="10">
                  <c:v>27.240966627414437</c:v>
                </c:pt>
                <c:pt idx="11">
                  <c:v>24.91060018477539</c:v>
                </c:pt>
                <c:pt idx="12">
                  <c:v>23.144960033567134</c:v>
                </c:pt>
                <c:pt idx="13">
                  <c:v>21.714868531265825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4468832"/>
        <c:axId val="574464520"/>
      </c:barChart>
      <c:lineChart>
        <c:grouping val="standard"/>
        <c:varyColors val="0"/>
        <c:ser>
          <c:idx val="4"/>
          <c:order val="4"/>
          <c:tx>
            <c:strRef>
              <c:f>Sheet1!$A$6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chemeClr val="tx1">
                  <a:lumMod val="95000"/>
                </a:schemeClr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'03-'04</c:v>
                </c:pt>
                <c:pt idx="1">
                  <c:v>'04-'05</c:v>
                </c:pt>
                <c:pt idx="2">
                  <c:v>'05-'06</c:v>
                </c:pt>
                <c:pt idx="3">
                  <c:v>'06-'07</c:v>
                </c:pt>
                <c:pt idx="4">
                  <c:v>'07-'08</c:v>
                </c:pt>
                <c:pt idx="5">
                  <c:v>'08-'09</c:v>
                </c:pt>
                <c:pt idx="6">
                  <c:v>'09-'10</c:v>
                </c:pt>
                <c:pt idx="7">
                  <c:v>'10-'11</c:v>
                </c:pt>
                <c:pt idx="8">
                  <c:v>'11-'12</c:v>
                </c:pt>
                <c:pt idx="9">
                  <c:v>'12-'13</c:v>
                </c:pt>
                <c:pt idx="10">
                  <c:v>'13-'14</c:v>
                </c:pt>
                <c:pt idx="11">
                  <c:v>'14-'15</c:v>
                </c:pt>
                <c:pt idx="12">
                  <c:v>'15-'16</c:v>
                </c:pt>
                <c:pt idx="13">
                  <c:v>16-'17</c:v>
                </c:pt>
              </c:strCache>
            </c:strRef>
          </c:cat>
          <c:val>
            <c:numRef>
              <c:f>Sheet1!$B$6:$O$6</c:f>
              <c:numCache>
                <c:formatCode>0.00</c:formatCode>
                <c:ptCount val="14"/>
                <c:pt idx="0">
                  <c:v>78.945833736100013</c:v>
                </c:pt>
                <c:pt idx="1">
                  <c:v>87.333669678544169</c:v>
                </c:pt>
                <c:pt idx="2">
                  <c:v>92.263237544669948</c:v>
                </c:pt>
                <c:pt idx="3">
                  <c:v>96.296887771857072</c:v>
                </c:pt>
                <c:pt idx="4">
                  <c:v>105.12586089596994</c:v>
                </c:pt>
                <c:pt idx="5">
                  <c:v>107.21338297236704</c:v>
                </c:pt>
                <c:pt idx="6">
                  <c:v>120.84574197483788</c:v>
                </c:pt>
                <c:pt idx="7">
                  <c:v>125.61615002987867</c:v>
                </c:pt>
                <c:pt idx="8">
                  <c:v>122.693915278018</c:v>
                </c:pt>
                <c:pt idx="9">
                  <c:v>117.51699986615198</c:v>
                </c:pt>
                <c:pt idx="10">
                  <c:v>114.2686752339651</c:v>
                </c:pt>
                <c:pt idx="11">
                  <c:v>108.93421246166432</c:v>
                </c:pt>
                <c:pt idx="12">
                  <c:v>107.34500050910563</c:v>
                </c:pt>
                <c:pt idx="13">
                  <c:v>106.46153852613702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4468832"/>
        <c:axId val="574464520"/>
      </c:lineChart>
      <c:catAx>
        <c:axId val="574468832"/>
        <c:scaling>
          <c:orientation val="minMax"/>
        </c:scaling>
        <c:delete val="0"/>
        <c:axPos val="b"/>
        <c:numFmt formatCode="General" sourceLinked="0"/>
        <c:majorTickMark val="in"/>
        <c:minorTickMark val="none"/>
        <c:tickLblPos val="nextTo"/>
        <c:spPr>
          <a:ln w="25400">
            <a:solidFill>
              <a:schemeClr val="tx1">
                <a:lumMod val="95000"/>
              </a:schemeClr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74464520"/>
        <c:crosses val="autoZero"/>
        <c:auto val="1"/>
        <c:lblAlgn val="ctr"/>
        <c:lblOffset val="100"/>
        <c:noMultiLvlLbl val="0"/>
      </c:catAx>
      <c:valAx>
        <c:axId val="574464520"/>
        <c:scaling>
          <c:orientation val="minMax"/>
        </c:scaling>
        <c:delete val="0"/>
        <c:axPos val="l"/>
        <c:majorGridlines/>
        <c:numFmt formatCode="&quot;$&quot;#,##0" sourceLinked="0"/>
        <c:majorTickMark val="in"/>
        <c:minorTickMark val="none"/>
        <c:tickLblPos val="nextTo"/>
        <c:spPr>
          <a:ln w="25400">
            <a:solidFill>
              <a:schemeClr val="tx1">
                <a:lumMod val="95000"/>
              </a:schemeClr>
            </a:solidFill>
          </a:ln>
        </c:spPr>
        <c:crossAx val="574468832"/>
        <c:crosses val="autoZero"/>
        <c:crossBetween val="between"/>
      </c:valAx>
    </c:plotArea>
    <c:legend>
      <c:legendPos val="l"/>
      <c:legendEntry>
        <c:idx val="4"/>
        <c:delete val="1"/>
      </c:legendEntry>
      <c:layout>
        <c:manualLayout>
          <c:xMode val="edge"/>
          <c:yMode val="edge"/>
          <c:x val="0.12264150943396226"/>
          <c:y val="6.3569874986622185E-2"/>
          <c:w val="0.28693544792749981"/>
          <c:h val="0.24101451468432641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130844755516708E-2"/>
          <c:y val="4.6416119973996833E-2"/>
          <c:w val="0.89089384660251081"/>
          <c:h val="0.8813738014054345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Nonfederal Loans</c:v>
                </c:pt>
              </c:strCache>
            </c:strRef>
          </c:tx>
          <c:spPr>
            <a:solidFill>
              <a:srgbClr val="D2CF8B"/>
            </a:solidFill>
          </c:spPr>
          <c:invertIfNegative val="0"/>
          <c:cat>
            <c:strRef>
              <c:f>Sheet1!$B$1:$O$1</c:f>
              <c:strCache>
                <c:ptCount val="14"/>
                <c:pt idx="0">
                  <c:v>'03-'04</c:v>
                </c:pt>
                <c:pt idx="1">
                  <c:v>'04-'05</c:v>
                </c:pt>
                <c:pt idx="2">
                  <c:v>'05-'06</c:v>
                </c:pt>
                <c:pt idx="3">
                  <c:v>'06-'07</c:v>
                </c:pt>
                <c:pt idx="4">
                  <c:v>'07-'08</c:v>
                </c:pt>
                <c:pt idx="5">
                  <c:v>'08-'09</c:v>
                </c:pt>
                <c:pt idx="6">
                  <c:v>'09-'10</c:v>
                </c:pt>
                <c:pt idx="7">
                  <c:v>'10-'11</c:v>
                </c:pt>
                <c:pt idx="8">
                  <c:v>'11-'12</c:v>
                </c:pt>
                <c:pt idx="9">
                  <c:v>'12-'13</c:v>
                </c:pt>
                <c:pt idx="10">
                  <c:v>'13-'14</c:v>
                </c:pt>
                <c:pt idx="11">
                  <c:v>'14-'15</c:v>
                </c:pt>
                <c:pt idx="12">
                  <c:v>'15-'16</c:v>
                </c:pt>
                <c:pt idx="13">
                  <c:v>16-'17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14.158784883088636</c:v>
                </c:pt>
                <c:pt idx="1">
                  <c:v>17.851585797254486</c:v>
                </c:pt>
                <c:pt idx="2">
                  <c:v>21.047375793244623</c:v>
                </c:pt>
                <c:pt idx="3">
                  <c:v>23.922795135135129</c:v>
                </c:pt>
                <c:pt idx="4">
                  <c:v>25.820865438624285</c:v>
                </c:pt>
                <c:pt idx="5">
                  <c:v>12.657915795311961</c:v>
                </c:pt>
                <c:pt idx="6">
                  <c:v>9.0514587812455005</c:v>
                </c:pt>
                <c:pt idx="7">
                  <c:v>8.3891051368967613</c:v>
                </c:pt>
                <c:pt idx="8">
                  <c:v>8.6811955011021489</c:v>
                </c:pt>
                <c:pt idx="9">
                  <c:v>9.6110065734338992</c:v>
                </c:pt>
                <c:pt idx="10">
                  <c:v>9.8794702392164258</c:v>
                </c:pt>
                <c:pt idx="11">
                  <c:v>10.332922602308502</c:v>
                </c:pt>
                <c:pt idx="12">
                  <c:v>11.031359960444828</c:v>
                </c:pt>
                <c:pt idx="13">
                  <c:v>11.6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Perkins &amp; PLUS Loans</c:v>
                </c:pt>
              </c:strCache>
            </c:strRef>
          </c:tx>
          <c:spPr>
            <a:solidFill>
              <a:srgbClr val="589F68"/>
            </a:solidFill>
          </c:spPr>
          <c:invertIfNegative val="0"/>
          <c:cat>
            <c:strRef>
              <c:f>Sheet1!$B$1:$O$1</c:f>
              <c:strCache>
                <c:ptCount val="14"/>
                <c:pt idx="0">
                  <c:v>'03-'04</c:v>
                </c:pt>
                <c:pt idx="1">
                  <c:v>'04-'05</c:v>
                </c:pt>
                <c:pt idx="2">
                  <c:v>'05-'06</c:v>
                </c:pt>
                <c:pt idx="3">
                  <c:v>'06-'07</c:v>
                </c:pt>
                <c:pt idx="4">
                  <c:v>'07-'08</c:v>
                </c:pt>
                <c:pt idx="5">
                  <c:v>'08-'09</c:v>
                </c:pt>
                <c:pt idx="6">
                  <c:v>'09-'10</c:v>
                </c:pt>
                <c:pt idx="7">
                  <c:v>'10-'11</c:v>
                </c:pt>
                <c:pt idx="8">
                  <c:v>'11-'12</c:v>
                </c:pt>
                <c:pt idx="9">
                  <c:v>'12-'13</c:v>
                </c:pt>
                <c:pt idx="10">
                  <c:v>'13-'14</c:v>
                </c:pt>
                <c:pt idx="11">
                  <c:v>'14-'15</c:v>
                </c:pt>
                <c:pt idx="12">
                  <c:v>'15-'16</c:v>
                </c:pt>
                <c:pt idx="13">
                  <c:v>16-'17</c:v>
                </c:pt>
              </c:strCache>
            </c:strRef>
          </c:cat>
          <c:val>
            <c:numRef>
              <c:f>Sheet1!$B$3:$O$3</c:f>
              <c:numCache>
                <c:formatCode>0.00</c:formatCode>
                <c:ptCount val="14"/>
                <c:pt idx="0">
                  <c:v>10.300144857773926</c:v>
                </c:pt>
                <c:pt idx="1">
                  <c:v>11.454057065629394</c:v>
                </c:pt>
                <c:pt idx="2">
                  <c:v>12.040820093346818</c:v>
                </c:pt>
                <c:pt idx="3">
                  <c:v>14.00068906320616</c:v>
                </c:pt>
                <c:pt idx="4">
                  <c:v>14.045103436860082</c:v>
                </c:pt>
                <c:pt idx="5">
                  <c:v>14.195964478141265</c:v>
                </c:pt>
                <c:pt idx="6">
                  <c:v>17.214778752988938</c:v>
                </c:pt>
                <c:pt idx="7">
                  <c:v>20.318751767827628</c:v>
                </c:pt>
                <c:pt idx="8">
                  <c:v>20.775638147104583</c:v>
                </c:pt>
                <c:pt idx="9">
                  <c:v>19.364056543816965</c:v>
                </c:pt>
                <c:pt idx="10">
                  <c:v>20.15336711520446</c:v>
                </c:pt>
                <c:pt idx="11">
                  <c:v>20.429475251777191</c:v>
                </c:pt>
                <c:pt idx="12">
                  <c:v>22.02788221759786</c:v>
                </c:pt>
                <c:pt idx="13">
                  <c:v>23.294277272109053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Unsubsidized Stafford Loans</c:v>
                </c:pt>
              </c:strCache>
            </c:strRef>
          </c:tx>
          <c:spPr>
            <a:solidFill>
              <a:srgbClr val="854DD9"/>
            </a:solidFill>
          </c:spPr>
          <c:invertIfNegative val="0"/>
          <c:cat>
            <c:strRef>
              <c:f>Sheet1!$B$1:$O$1</c:f>
              <c:strCache>
                <c:ptCount val="14"/>
                <c:pt idx="0">
                  <c:v>'03-'04</c:v>
                </c:pt>
                <c:pt idx="1">
                  <c:v>'04-'05</c:v>
                </c:pt>
                <c:pt idx="2">
                  <c:v>'05-'06</c:v>
                </c:pt>
                <c:pt idx="3">
                  <c:v>'06-'07</c:v>
                </c:pt>
                <c:pt idx="4">
                  <c:v>'07-'08</c:v>
                </c:pt>
                <c:pt idx="5">
                  <c:v>'08-'09</c:v>
                </c:pt>
                <c:pt idx="6">
                  <c:v>'09-'10</c:v>
                </c:pt>
                <c:pt idx="7">
                  <c:v>'10-'11</c:v>
                </c:pt>
                <c:pt idx="8">
                  <c:v>'11-'12</c:v>
                </c:pt>
                <c:pt idx="9">
                  <c:v>'12-'13</c:v>
                </c:pt>
                <c:pt idx="10">
                  <c:v>'13-'14</c:v>
                </c:pt>
                <c:pt idx="11">
                  <c:v>'14-'15</c:v>
                </c:pt>
                <c:pt idx="12">
                  <c:v>'15-'16</c:v>
                </c:pt>
                <c:pt idx="13">
                  <c:v>16-'17</c:v>
                </c:pt>
              </c:strCache>
            </c:strRef>
          </c:cat>
          <c:val>
            <c:numRef>
              <c:f>Sheet1!$B$4:$O$4</c:f>
              <c:numCache>
                <c:formatCode>0.00</c:formatCode>
                <c:ptCount val="14"/>
                <c:pt idx="0">
                  <c:v>25.646968870786921</c:v>
                </c:pt>
                <c:pt idx="1">
                  <c:v>27.755805471545489</c:v>
                </c:pt>
                <c:pt idx="2">
                  <c:v>29.075742555034658</c:v>
                </c:pt>
                <c:pt idx="3">
                  <c:v>28.793438535899078</c:v>
                </c:pt>
                <c:pt idx="4">
                  <c:v>31.643119321510973</c:v>
                </c:pt>
                <c:pt idx="5">
                  <c:v>44.225272374196187</c:v>
                </c:pt>
                <c:pt idx="6">
                  <c:v>52.037589151003402</c:v>
                </c:pt>
                <c:pt idx="7">
                  <c:v>52.080169210978923</c:v>
                </c:pt>
                <c:pt idx="8">
                  <c:v>50.018022695124245</c:v>
                </c:pt>
                <c:pt idx="9">
                  <c:v>59.340545848713148</c:v>
                </c:pt>
                <c:pt idx="10">
                  <c:v>56.994871252129776</c:v>
                </c:pt>
                <c:pt idx="11">
                  <c:v>53.261214422803235</c:v>
                </c:pt>
                <c:pt idx="12">
                  <c:v>51.140798297495813</c:v>
                </c:pt>
                <c:pt idx="13">
                  <c:v>49.852392722762147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Subsidized Stafford Loans</c:v>
                </c:pt>
              </c:strCache>
            </c:strRef>
          </c:tx>
          <c:spPr>
            <a:solidFill>
              <a:srgbClr val="A689D2"/>
            </a:solidFill>
          </c:spPr>
          <c:invertIfNegative val="0"/>
          <c:cat>
            <c:strRef>
              <c:f>Sheet1!$B$1:$O$1</c:f>
              <c:strCache>
                <c:ptCount val="14"/>
                <c:pt idx="0">
                  <c:v>'03-'04</c:v>
                </c:pt>
                <c:pt idx="1">
                  <c:v>'04-'05</c:v>
                </c:pt>
                <c:pt idx="2">
                  <c:v>'05-'06</c:v>
                </c:pt>
                <c:pt idx="3">
                  <c:v>'06-'07</c:v>
                </c:pt>
                <c:pt idx="4">
                  <c:v>'07-'08</c:v>
                </c:pt>
                <c:pt idx="5">
                  <c:v>'08-'09</c:v>
                </c:pt>
                <c:pt idx="6">
                  <c:v>'09-'10</c:v>
                </c:pt>
                <c:pt idx="7">
                  <c:v>'10-'11</c:v>
                </c:pt>
                <c:pt idx="8">
                  <c:v>'11-'12</c:v>
                </c:pt>
                <c:pt idx="9">
                  <c:v>'12-'13</c:v>
                </c:pt>
                <c:pt idx="10">
                  <c:v>'13-'14</c:v>
                </c:pt>
                <c:pt idx="11">
                  <c:v>'14-'15</c:v>
                </c:pt>
                <c:pt idx="12">
                  <c:v>'15-'16</c:v>
                </c:pt>
                <c:pt idx="13">
                  <c:v>16-'17</c:v>
                </c:pt>
              </c:strCache>
            </c:strRef>
          </c:cat>
          <c:val>
            <c:numRef>
              <c:f>Sheet1!$B$5:$O$5</c:f>
              <c:numCache>
                <c:formatCode>0.00</c:formatCode>
                <c:ptCount val="14"/>
                <c:pt idx="0">
                  <c:v>28.839935124450527</c:v>
                </c:pt>
                <c:pt idx="1">
                  <c:v>30.272221344114797</c:v>
                </c:pt>
                <c:pt idx="2">
                  <c:v>30.099299103043844</c:v>
                </c:pt>
                <c:pt idx="3">
                  <c:v>29.579965037616702</c:v>
                </c:pt>
                <c:pt idx="4">
                  <c:v>33.616772698974593</c:v>
                </c:pt>
                <c:pt idx="5">
                  <c:v>36.134230324717642</c:v>
                </c:pt>
                <c:pt idx="6">
                  <c:v>42.541915289600041</c:v>
                </c:pt>
                <c:pt idx="7">
                  <c:v>44.828123914175372</c:v>
                </c:pt>
                <c:pt idx="8">
                  <c:v>43.219058934687027</c:v>
                </c:pt>
                <c:pt idx="9">
                  <c:v>29.20139090018797</c:v>
                </c:pt>
                <c:pt idx="10">
                  <c:v>27.240966627414437</c:v>
                </c:pt>
                <c:pt idx="11">
                  <c:v>24.91060018477539</c:v>
                </c:pt>
                <c:pt idx="12">
                  <c:v>23.144960033567134</c:v>
                </c:pt>
                <c:pt idx="13">
                  <c:v>21.714868531265825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4463736"/>
        <c:axId val="574466088"/>
      </c:barChart>
      <c:lineChart>
        <c:grouping val="standard"/>
        <c:varyColors val="0"/>
        <c:ser>
          <c:idx val="4"/>
          <c:order val="4"/>
          <c:tx>
            <c:strRef>
              <c:f>Sheet1!$A$6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chemeClr val="tx1">
                  <a:lumMod val="95000"/>
                </a:schemeClr>
              </a:solidFill>
            </a:ln>
          </c:spPr>
          <c:marker>
            <c:symbol val="none"/>
          </c:marker>
          <c:cat>
            <c:strRef>
              <c:f>Sheet1!$B$1:$O$1</c:f>
              <c:strCache>
                <c:ptCount val="14"/>
                <c:pt idx="0">
                  <c:v>'03-'04</c:v>
                </c:pt>
                <c:pt idx="1">
                  <c:v>'04-'05</c:v>
                </c:pt>
                <c:pt idx="2">
                  <c:v>'05-'06</c:v>
                </c:pt>
                <c:pt idx="3">
                  <c:v>'06-'07</c:v>
                </c:pt>
                <c:pt idx="4">
                  <c:v>'07-'08</c:v>
                </c:pt>
                <c:pt idx="5">
                  <c:v>'08-'09</c:v>
                </c:pt>
                <c:pt idx="6">
                  <c:v>'09-'10</c:v>
                </c:pt>
                <c:pt idx="7">
                  <c:v>'10-'11</c:v>
                </c:pt>
                <c:pt idx="8">
                  <c:v>'11-'12</c:v>
                </c:pt>
                <c:pt idx="9">
                  <c:v>'12-'13</c:v>
                </c:pt>
                <c:pt idx="10">
                  <c:v>'13-'14</c:v>
                </c:pt>
                <c:pt idx="11">
                  <c:v>'14-'15</c:v>
                </c:pt>
                <c:pt idx="12">
                  <c:v>'15-'16</c:v>
                </c:pt>
                <c:pt idx="13">
                  <c:v>16-'17</c:v>
                </c:pt>
              </c:strCache>
            </c:strRef>
          </c:cat>
          <c:val>
            <c:numRef>
              <c:f>Sheet1!$B$6:$O$6</c:f>
              <c:numCache>
                <c:formatCode>0.00</c:formatCode>
                <c:ptCount val="14"/>
                <c:pt idx="0">
                  <c:v>78.945833736100013</c:v>
                </c:pt>
                <c:pt idx="1">
                  <c:v>87.333669678544169</c:v>
                </c:pt>
                <c:pt idx="2">
                  <c:v>92.263237544669948</c:v>
                </c:pt>
                <c:pt idx="3">
                  <c:v>96.296887771857072</c:v>
                </c:pt>
                <c:pt idx="4">
                  <c:v>105.12586089596994</c:v>
                </c:pt>
                <c:pt idx="5">
                  <c:v>107.21338297236704</c:v>
                </c:pt>
                <c:pt idx="6">
                  <c:v>120.84574197483788</c:v>
                </c:pt>
                <c:pt idx="7">
                  <c:v>125.61615002987867</c:v>
                </c:pt>
                <c:pt idx="8">
                  <c:v>122.693915278018</c:v>
                </c:pt>
                <c:pt idx="9">
                  <c:v>117.51699986615198</c:v>
                </c:pt>
                <c:pt idx="10">
                  <c:v>114.2686752339651</c:v>
                </c:pt>
                <c:pt idx="11">
                  <c:v>108.93421246166432</c:v>
                </c:pt>
                <c:pt idx="12">
                  <c:v>107.34500050910563</c:v>
                </c:pt>
                <c:pt idx="13">
                  <c:v>106.46153852613702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4463736"/>
        <c:axId val="574466088"/>
      </c:lineChart>
      <c:catAx>
        <c:axId val="574463736"/>
        <c:scaling>
          <c:orientation val="minMax"/>
        </c:scaling>
        <c:delete val="0"/>
        <c:axPos val="b"/>
        <c:numFmt formatCode="General" sourceLinked="0"/>
        <c:majorTickMark val="in"/>
        <c:minorTickMark val="none"/>
        <c:tickLblPos val="nextTo"/>
        <c:spPr>
          <a:ln w="25400">
            <a:solidFill>
              <a:schemeClr val="tx1">
                <a:lumMod val="95000"/>
              </a:schemeClr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74466088"/>
        <c:crosses val="autoZero"/>
        <c:auto val="1"/>
        <c:lblAlgn val="ctr"/>
        <c:lblOffset val="100"/>
        <c:noMultiLvlLbl val="0"/>
      </c:catAx>
      <c:valAx>
        <c:axId val="574466088"/>
        <c:scaling>
          <c:orientation val="minMax"/>
        </c:scaling>
        <c:delete val="0"/>
        <c:axPos val="l"/>
        <c:majorGridlines/>
        <c:numFmt formatCode="&quot;$&quot;#,##0" sourceLinked="0"/>
        <c:majorTickMark val="in"/>
        <c:minorTickMark val="none"/>
        <c:tickLblPos val="nextTo"/>
        <c:spPr>
          <a:ln w="25400">
            <a:solidFill>
              <a:schemeClr val="tx1">
                <a:lumMod val="95000"/>
              </a:schemeClr>
            </a:solidFill>
          </a:ln>
        </c:spPr>
        <c:crossAx val="574463736"/>
        <c:crosses val="autoZero"/>
        <c:crossBetween val="between"/>
      </c:valAx>
    </c:plotArea>
    <c:legend>
      <c:legendPos val="l"/>
      <c:legendEntry>
        <c:idx val="4"/>
        <c:delete val="1"/>
      </c:legendEntry>
      <c:layout>
        <c:manualLayout>
          <c:xMode val="edge"/>
          <c:yMode val="edge"/>
          <c:x val="0.12264150943396226"/>
          <c:y val="6.3569874986622185E-2"/>
          <c:w val="0.28693544792749981"/>
          <c:h val="0.24101451468432641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2FD91-5211-4B5A-A1F2-B078912665FB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0C1DF9-64D7-429C-A7DC-3B25F7A557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5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chart</a:t>
            </a:r>
            <a:r>
              <a:rPr lang="en-US" baseline="0" dirty="0" smtClean="0"/>
              <a:t> data, see the College Board’s </a:t>
            </a:r>
            <a:r>
              <a:rPr lang="en-US" i="1" baseline="0" dirty="0" smtClean="0"/>
              <a:t>Trends in Student Aid </a:t>
            </a:r>
            <a:r>
              <a:rPr lang="en-US" i="1" baseline="0" dirty="0" smtClean="0"/>
              <a:t>2017</a:t>
            </a:r>
            <a:r>
              <a:rPr lang="en-US" i="0" baseline="0" dirty="0" smtClean="0"/>
              <a:t>, </a:t>
            </a:r>
            <a:r>
              <a:rPr lang="en-US" i="0" baseline="0" dirty="0" smtClean="0"/>
              <a:t>Figure </a:t>
            </a:r>
            <a:r>
              <a:rPr lang="en-US" i="0" baseline="0" dirty="0" smtClean="0"/>
              <a:t>4</a:t>
            </a:r>
            <a:endParaRPr lang="en-US" i="1" baseline="0" dirty="0" smtClean="0"/>
          </a:p>
          <a:p>
            <a:r>
              <a:rPr lang="en-US" i="0" baseline="0" dirty="0" smtClean="0"/>
              <a:t>(http://trends.collegeboard.org/student-aid)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C1DF9-64D7-429C-A7DC-3B25F7A557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08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chart</a:t>
            </a:r>
            <a:r>
              <a:rPr lang="en-US" baseline="0" dirty="0" smtClean="0"/>
              <a:t> data, see the College Board’s </a:t>
            </a:r>
            <a:r>
              <a:rPr lang="en-US" i="1" baseline="0" dirty="0" smtClean="0"/>
              <a:t>Trends in Student Aid 2017</a:t>
            </a:r>
            <a:r>
              <a:rPr lang="en-US" i="0" baseline="0" dirty="0" smtClean="0"/>
              <a:t>, Figure 4</a:t>
            </a:r>
            <a:endParaRPr lang="en-US" i="1" baseline="0" dirty="0" smtClean="0"/>
          </a:p>
          <a:p>
            <a:r>
              <a:rPr lang="en-US" i="0" baseline="0" dirty="0" smtClean="0"/>
              <a:t>(http://trends.collegeboard.org/student-aid)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C1DF9-64D7-429C-A7DC-3B25F7A5576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97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chart</a:t>
            </a:r>
            <a:r>
              <a:rPr lang="en-US" baseline="0" dirty="0" smtClean="0"/>
              <a:t> data, see the College Board’s </a:t>
            </a:r>
            <a:r>
              <a:rPr lang="en-US" i="1" baseline="0" dirty="0" smtClean="0"/>
              <a:t>Trends in Student Aid 2017</a:t>
            </a:r>
            <a:r>
              <a:rPr lang="en-US" i="0" baseline="0" dirty="0" smtClean="0"/>
              <a:t>, Figure 4</a:t>
            </a:r>
            <a:endParaRPr lang="en-US" i="1" baseline="0" dirty="0" smtClean="0"/>
          </a:p>
          <a:p>
            <a:r>
              <a:rPr lang="en-US" i="0" baseline="0" dirty="0" smtClean="0"/>
              <a:t>(http://trends.collegeboard.org/student-aid)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0C1DF9-64D7-429C-A7DC-3B25F7A5576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69000">
              <a:schemeClr val="bg2">
                <a:shade val="30000"/>
                <a:satMod val="200000"/>
              </a:schemeClr>
            </a:gs>
            <a:gs pos="100000">
              <a:schemeClr val="bg1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3FDF-9144-4F1E-92C1-6819A4A50DCE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BC0DA-F9B3-4EB3-B362-FE5AF1A60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69000">
              <a:schemeClr val="bg2">
                <a:shade val="30000"/>
                <a:satMod val="200000"/>
              </a:schemeClr>
            </a:gs>
            <a:gs pos="100000">
              <a:schemeClr val="bg1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/>
          <p:cNvGrpSpPr/>
          <p:nvPr/>
        </p:nvGrpSpPr>
        <p:grpSpPr>
          <a:xfrm>
            <a:off x="2590800" y="457200"/>
            <a:ext cx="4483418" cy="784086"/>
            <a:chOff x="621982" y="5867400"/>
            <a:chExt cx="4483418" cy="784086"/>
          </a:xfrm>
        </p:grpSpPr>
        <p:sp>
          <p:nvSpPr>
            <p:cNvPr id="25" name="TextBox 24"/>
            <p:cNvSpPr txBox="1"/>
            <p:nvPr/>
          </p:nvSpPr>
          <p:spPr>
            <a:xfrm>
              <a:off x="1676400" y="5943600"/>
              <a:ext cx="3429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40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31" name="Picture 30" descr="datapost_logo_10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1982" y="5867400"/>
              <a:ext cx="902017" cy="775929"/>
            </a:xfrm>
            <a:prstGeom prst="rect">
              <a:avLst/>
            </a:prstGeom>
          </p:spPr>
        </p:pic>
      </p:grpSp>
      <p:cxnSp>
        <p:nvCxnSpPr>
          <p:cNvPr id="39" name="Straight Connector 38"/>
          <p:cNvCxnSpPr/>
          <p:nvPr/>
        </p:nvCxnSpPr>
        <p:spPr>
          <a:xfrm>
            <a:off x="0" y="5791200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itle 41"/>
          <p:cNvSpPr>
            <a:spLocks noGrp="1"/>
          </p:cNvSpPr>
          <p:nvPr>
            <p:ph type="title"/>
          </p:nvPr>
        </p:nvSpPr>
        <p:spPr>
          <a:xfrm>
            <a:off x="0" y="2057400"/>
            <a:ext cx="9144000" cy="19812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Adobe Heiti Std R" pitchFamily="34" charset="-128"/>
                <a:ea typeface="Adobe Heiti Std R" pitchFamily="34" charset="-128"/>
              </a:rPr>
              <a:t>College Debt</a:t>
            </a:r>
            <a:br>
              <a:rPr lang="en-US" sz="5400" dirty="0" smtClean="0">
                <a:latin typeface="Adobe Heiti Std R" pitchFamily="34" charset="-128"/>
                <a:ea typeface="Adobe Heiti Std R" pitchFamily="34" charset="-128"/>
              </a:rPr>
            </a:br>
            <a:r>
              <a:rPr lang="en-US" sz="3600" dirty="0" smtClean="0">
                <a:latin typeface="Adobe Heiti Std R" pitchFamily="34" charset="-128"/>
                <a:ea typeface="Adobe Heiti Std R" pitchFamily="34" charset="-128"/>
              </a:rPr>
              <a:t>Rising Student Loan Balances</a:t>
            </a:r>
            <a:endParaRPr lang="en-US" sz="4000" dirty="0"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6019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Federal Reserve Bank of San Francisco</a:t>
            </a:r>
          </a:p>
          <a:p>
            <a:pPr algn="ctr"/>
            <a:r>
              <a:rPr lang="en-US" dirty="0" smtClean="0"/>
              <a:t>Education &amp; Outreach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48640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Date last updated: December 8, 2017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Components of Student Loans</a:t>
            </a:r>
            <a:br>
              <a:rPr lang="en-US" sz="3200" b="1" dirty="0" smtClean="0"/>
            </a:br>
            <a:r>
              <a:rPr lang="en-US" sz="2400" b="1" dirty="0" smtClean="0"/>
              <a:t>by major funding category</a:t>
            </a:r>
            <a:endParaRPr lang="en-US" sz="3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373214"/>
              </p:ext>
            </p:extLst>
          </p:nvPr>
        </p:nvGraphicFramePr>
        <p:xfrm>
          <a:off x="5181600" y="990600"/>
          <a:ext cx="36576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reeform 6"/>
          <p:cNvSpPr/>
          <p:nvPr/>
        </p:nvSpPr>
        <p:spPr>
          <a:xfrm>
            <a:off x="609600" y="1371600"/>
            <a:ext cx="4038600" cy="990600"/>
          </a:xfrm>
          <a:custGeom>
            <a:avLst/>
            <a:gdLst>
              <a:gd name="connsiteX0" fmla="*/ 0 w 4038600"/>
              <a:gd name="connsiteY0" fmla="*/ 105193 h 1051932"/>
              <a:gd name="connsiteX1" fmla="*/ 30810 w 4038600"/>
              <a:gd name="connsiteY1" fmla="*/ 30810 h 1051932"/>
              <a:gd name="connsiteX2" fmla="*/ 105193 w 4038600"/>
              <a:gd name="connsiteY2" fmla="*/ 0 h 1051932"/>
              <a:gd name="connsiteX3" fmla="*/ 3933407 w 4038600"/>
              <a:gd name="connsiteY3" fmla="*/ 0 h 1051932"/>
              <a:gd name="connsiteX4" fmla="*/ 4007790 w 4038600"/>
              <a:gd name="connsiteY4" fmla="*/ 30810 h 1051932"/>
              <a:gd name="connsiteX5" fmla="*/ 4038600 w 4038600"/>
              <a:gd name="connsiteY5" fmla="*/ 105193 h 1051932"/>
              <a:gd name="connsiteX6" fmla="*/ 4038600 w 4038600"/>
              <a:gd name="connsiteY6" fmla="*/ 946739 h 1051932"/>
              <a:gd name="connsiteX7" fmla="*/ 4007790 w 4038600"/>
              <a:gd name="connsiteY7" fmla="*/ 1021122 h 1051932"/>
              <a:gd name="connsiteX8" fmla="*/ 3933407 w 4038600"/>
              <a:gd name="connsiteY8" fmla="*/ 1051932 h 1051932"/>
              <a:gd name="connsiteX9" fmla="*/ 105193 w 4038600"/>
              <a:gd name="connsiteY9" fmla="*/ 1051932 h 1051932"/>
              <a:gd name="connsiteX10" fmla="*/ 30810 w 4038600"/>
              <a:gd name="connsiteY10" fmla="*/ 1021122 h 1051932"/>
              <a:gd name="connsiteX11" fmla="*/ 0 w 4038600"/>
              <a:gd name="connsiteY11" fmla="*/ 946739 h 1051932"/>
              <a:gd name="connsiteX12" fmla="*/ 0 w 4038600"/>
              <a:gd name="connsiteY12" fmla="*/ 105193 h 1051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38600" h="1051932">
                <a:moveTo>
                  <a:pt x="0" y="105193"/>
                </a:moveTo>
                <a:cubicBezTo>
                  <a:pt x="0" y="77294"/>
                  <a:pt x="11083" y="50538"/>
                  <a:pt x="30810" y="30810"/>
                </a:cubicBezTo>
                <a:cubicBezTo>
                  <a:pt x="50538" y="11083"/>
                  <a:pt x="77294" y="0"/>
                  <a:pt x="105193" y="0"/>
                </a:cubicBezTo>
                <a:lnTo>
                  <a:pt x="3933407" y="0"/>
                </a:lnTo>
                <a:cubicBezTo>
                  <a:pt x="3961306" y="0"/>
                  <a:pt x="3988062" y="11083"/>
                  <a:pt x="4007790" y="30810"/>
                </a:cubicBezTo>
                <a:cubicBezTo>
                  <a:pt x="4027517" y="50538"/>
                  <a:pt x="4038600" y="77294"/>
                  <a:pt x="4038600" y="105193"/>
                </a:cubicBezTo>
                <a:lnTo>
                  <a:pt x="4038600" y="946739"/>
                </a:lnTo>
                <a:cubicBezTo>
                  <a:pt x="4038600" y="974638"/>
                  <a:pt x="4027517" y="1001394"/>
                  <a:pt x="4007790" y="1021122"/>
                </a:cubicBezTo>
                <a:cubicBezTo>
                  <a:pt x="3988062" y="1040850"/>
                  <a:pt x="3961306" y="1051932"/>
                  <a:pt x="3933407" y="1051932"/>
                </a:cubicBezTo>
                <a:lnTo>
                  <a:pt x="105193" y="1051932"/>
                </a:lnTo>
                <a:cubicBezTo>
                  <a:pt x="77294" y="1051932"/>
                  <a:pt x="50538" y="1040849"/>
                  <a:pt x="30810" y="1021122"/>
                </a:cubicBezTo>
                <a:cubicBezTo>
                  <a:pt x="11082" y="1001394"/>
                  <a:pt x="0" y="974638"/>
                  <a:pt x="0" y="946739"/>
                </a:cubicBezTo>
                <a:lnTo>
                  <a:pt x="0" y="105193"/>
                </a:lnTo>
                <a:close/>
              </a:path>
            </a:pathLst>
          </a:custGeom>
          <a:solidFill>
            <a:srgbClr val="A689D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3152" rIns="0" bIns="7315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 smtClean="0">
                <a:solidFill>
                  <a:schemeClr val="tx1"/>
                </a:solidFill>
                <a:effectLst/>
              </a:rPr>
              <a:t>Federal Subsidized Stafford Loans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>
                <a:solidFill>
                  <a:schemeClr val="tx1"/>
                </a:solidFill>
              </a:rPr>
              <a:t>Need-based, subsidized, student-borrowed</a:t>
            </a:r>
            <a:endParaRPr lang="en-US" sz="1200" kern="1200" dirty="0">
              <a:solidFill>
                <a:schemeClr val="tx1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609600" y="2514600"/>
            <a:ext cx="4038600" cy="990600"/>
          </a:xfrm>
          <a:custGeom>
            <a:avLst/>
            <a:gdLst>
              <a:gd name="connsiteX0" fmla="*/ 0 w 4038600"/>
              <a:gd name="connsiteY0" fmla="*/ 105193 h 1051932"/>
              <a:gd name="connsiteX1" fmla="*/ 30810 w 4038600"/>
              <a:gd name="connsiteY1" fmla="*/ 30810 h 1051932"/>
              <a:gd name="connsiteX2" fmla="*/ 105193 w 4038600"/>
              <a:gd name="connsiteY2" fmla="*/ 0 h 1051932"/>
              <a:gd name="connsiteX3" fmla="*/ 3933407 w 4038600"/>
              <a:gd name="connsiteY3" fmla="*/ 0 h 1051932"/>
              <a:gd name="connsiteX4" fmla="*/ 4007790 w 4038600"/>
              <a:gd name="connsiteY4" fmla="*/ 30810 h 1051932"/>
              <a:gd name="connsiteX5" fmla="*/ 4038600 w 4038600"/>
              <a:gd name="connsiteY5" fmla="*/ 105193 h 1051932"/>
              <a:gd name="connsiteX6" fmla="*/ 4038600 w 4038600"/>
              <a:gd name="connsiteY6" fmla="*/ 946739 h 1051932"/>
              <a:gd name="connsiteX7" fmla="*/ 4007790 w 4038600"/>
              <a:gd name="connsiteY7" fmla="*/ 1021122 h 1051932"/>
              <a:gd name="connsiteX8" fmla="*/ 3933407 w 4038600"/>
              <a:gd name="connsiteY8" fmla="*/ 1051932 h 1051932"/>
              <a:gd name="connsiteX9" fmla="*/ 105193 w 4038600"/>
              <a:gd name="connsiteY9" fmla="*/ 1051932 h 1051932"/>
              <a:gd name="connsiteX10" fmla="*/ 30810 w 4038600"/>
              <a:gd name="connsiteY10" fmla="*/ 1021122 h 1051932"/>
              <a:gd name="connsiteX11" fmla="*/ 0 w 4038600"/>
              <a:gd name="connsiteY11" fmla="*/ 946739 h 1051932"/>
              <a:gd name="connsiteX12" fmla="*/ 0 w 4038600"/>
              <a:gd name="connsiteY12" fmla="*/ 105193 h 1051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38600" h="1051932">
                <a:moveTo>
                  <a:pt x="0" y="105193"/>
                </a:moveTo>
                <a:cubicBezTo>
                  <a:pt x="0" y="77294"/>
                  <a:pt x="11083" y="50538"/>
                  <a:pt x="30810" y="30810"/>
                </a:cubicBezTo>
                <a:cubicBezTo>
                  <a:pt x="50538" y="11083"/>
                  <a:pt x="77294" y="0"/>
                  <a:pt x="105193" y="0"/>
                </a:cubicBezTo>
                <a:lnTo>
                  <a:pt x="3933407" y="0"/>
                </a:lnTo>
                <a:cubicBezTo>
                  <a:pt x="3961306" y="0"/>
                  <a:pt x="3988062" y="11083"/>
                  <a:pt x="4007790" y="30810"/>
                </a:cubicBezTo>
                <a:cubicBezTo>
                  <a:pt x="4027517" y="50538"/>
                  <a:pt x="4038600" y="77294"/>
                  <a:pt x="4038600" y="105193"/>
                </a:cubicBezTo>
                <a:lnTo>
                  <a:pt x="4038600" y="946739"/>
                </a:lnTo>
                <a:cubicBezTo>
                  <a:pt x="4038600" y="974638"/>
                  <a:pt x="4027517" y="1001394"/>
                  <a:pt x="4007790" y="1021122"/>
                </a:cubicBezTo>
                <a:cubicBezTo>
                  <a:pt x="3988062" y="1040850"/>
                  <a:pt x="3961306" y="1051932"/>
                  <a:pt x="3933407" y="1051932"/>
                </a:cubicBezTo>
                <a:lnTo>
                  <a:pt x="105193" y="1051932"/>
                </a:lnTo>
                <a:cubicBezTo>
                  <a:pt x="77294" y="1051932"/>
                  <a:pt x="50538" y="1040849"/>
                  <a:pt x="30810" y="1021122"/>
                </a:cubicBezTo>
                <a:cubicBezTo>
                  <a:pt x="11082" y="1001394"/>
                  <a:pt x="0" y="974638"/>
                  <a:pt x="0" y="946739"/>
                </a:cubicBezTo>
                <a:lnTo>
                  <a:pt x="0" y="105193"/>
                </a:lnTo>
                <a:close/>
              </a:path>
            </a:pathLst>
          </a:custGeom>
          <a:solidFill>
            <a:srgbClr val="854DD9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3152" rIns="0" bIns="7315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 smtClean="0">
                <a:solidFill>
                  <a:schemeClr val="tx1"/>
                </a:solidFill>
                <a:effectLst/>
              </a:rPr>
              <a:t>Federal Unsubsidized Stafford Loans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>
                <a:solidFill>
                  <a:schemeClr val="tx1"/>
                </a:solidFill>
              </a:rPr>
              <a:t>Not </a:t>
            </a:r>
            <a:r>
              <a:rPr lang="en-US" sz="1200" dirty="0" smtClean="0">
                <a:solidFill>
                  <a:schemeClr val="tx1"/>
                </a:solidFill>
              </a:rPr>
              <a:t>need-based, unsubsidized, student-borrowed</a:t>
            </a:r>
            <a:endParaRPr lang="en-US" sz="1200" kern="1200" dirty="0">
              <a:solidFill>
                <a:schemeClr val="tx1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609600" y="3657600"/>
            <a:ext cx="4038600" cy="1143000"/>
          </a:xfrm>
          <a:custGeom>
            <a:avLst/>
            <a:gdLst>
              <a:gd name="connsiteX0" fmla="*/ 0 w 4038600"/>
              <a:gd name="connsiteY0" fmla="*/ 105193 h 1051932"/>
              <a:gd name="connsiteX1" fmla="*/ 30810 w 4038600"/>
              <a:gd name="connsiteY1" fmla="*/ 30810 h 1051932"/>
              <a:gd name="connsiteX2" fmla="*/ 105193 w 4038600"/>
              <a:gd name="connsiteY2" fmla="*/ 0 h 1051932"/>
              <a:gd name="connsiteX3" fmla="*/ 3933407 w 4038600"/>
              <a:gd name="connsiteY3" fmla="*/ 0 h 1051932"/>
              <a:gd name="connsiteX4" fmla="*/ 4007790 w 4038600"/>
              <a:gd name="connsiteY4" fmla="*/ 30810 h 1051932"/>
              <a:gd name="connsiteX5" fmla="*/ 4038600 w 4038600"/>
              <a:gd name="connsiteY5" fmla="*/ 105193 h 1051932"/>
              <a:gd name="connsiteX6" fmla="*/ 4038600 w 4038600"/>
              <a:gd name="connsiteY6" fmla="*/ 946739 h 1051932"/>
              <a:gd name="connsiteX7" fmla="*/ 4007790 w 4038600"/>
              <a:gd name="connsiteY7" fmla="*/ 1021122 h 1051932"/>
              <a:gd name="connsiteX8" fmla="*/ 3933407 w 4038600"/>
              <a:gd name="connsiteY8" fmla="*/ 1051932 h 1051932"/>
              <a:gd name="connsiteX9" fmla="*/ 105193 w 4038600"/>
              <a:gd name="connsiteY9" fmla="*/ 1051932 h 1051932"/>
              <a:gd name="connsiteX10" fmla="*/ 30810 w 4038600"/>
              <a:gd name="connsiteY10" fmla="*/ 1021122 h 1051932"/>
              <a:gd name="connsiteX11" fmla="*/ 0 w 4038600"/>
              <a:gd name="connsiteY11" fmla="*/ 946739 h 1051932"/>
              <a:gd name="connsiteX12" fmla="*/ 0 w 4038600"/>
              <a:gd name="connsiteY12" fmla="*/ 105193 h 1051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38600" h="1051932">
                <a:moveTo>
                  <a:pt x="0" y="105193"/>
                </a:moveTo>
                <a:cubicBezTo>
                  <a:pt x="0" y="77294"/>
                  <a:pt x="11083" y="50538"/>
                  <a:pt x="30810" y="30810"/>
                </a:cubicBezTo>
                <a:cubicBezTo>
                  <a:pt x="50538" y="11083"/>
                  <a:pt x="77294" y="0"/>
                  <a:pt x="105193" y="0"/>
                </a:cubicBezTo>
                <a:lnTo>
                  <a:pt x="3933407" y="0"/>
                </a:lnTo>
                <a:cubicBezTo>
                  <a:pt x="3961306" y="0"/>
                  <a:pt x="3988062" y="11083"/>
                  <a:pt x="4007790" y="30810"/>
                </a:cubicBezTo>
                <a:cubicBezTo>
                  <a:pt x="4027517" y="50538"/>
                  <a:pt x="4038600" y="77294"/>
                  <a:pt x="4038600" y="105193"/>
                </a:cubicBezTo>
                <a:lnTo>
                  <a:pt x="4038600" y="946739"/>
                </a:lnTo>
                <a:cubicBezTo>
                  <a:pt x="4038600" y="974638"/>
                  <a:pt x="4027517" y="1001394"/>
                  <a:pt x="4007790" y="1021122"/>
                </a:cubicBezTo>
                <a:cubicBezTo>
                  <a:pt x="3988062" y="1040850"/>
                  <a:pt x="3961306" y="1051932"/>
                  <a:pt x="3933407" y="1051932"/>
                </a:cubicBezTo>
                <a:lnTo>
                  <a:pt x="105193" y="1051932"/>
                </a:lnTo>
                <a:cubicBezTo>
                  <a:pt x="77294" y="1051932"/>
                  <a:pt x="50538" y="1040849"/>
                  <a:pt x="30810" y="1021122"/>
                </a:cubicBezTo>
                <a:cubicBezTo>
                  <a:pt x="11082" y="1001394"/>
                  <a:pt x="0" y="974638"/>
                  <a:pt x="0" y="946739"/>
                </a:cubicBezTo>
                <a:lnTo>
                  <a:pt x="0" y="105193"/>
                </a:lnTo>
                <a:close/>
              </a:path>
            </a:pathLst>
          </a:custGeom>
          <a:solidFill>
            <a:srgbClr val="589F68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3152" rIns="0" bIns="7315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 smtClean="0">
                <a:solidFill>
                  <a:schemeClr val="tx1"/>
                </a:solidFill>
                <a:effectLst/>
              </a:rPr>
              <a:t>Perkins and PLUS Federal Loans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>
                <a:solidFill>
                  <a:schemeClr val="tx1"/>
                </a:solidFill>
              </a:rPr>
              <a:t>Perkins: Need-based, subsidized, student-borrowed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 smtClean="0">
                <a:solidFill>
                  <a:schemeClr val="tx1"/>
                </a:solidFill>
              </a:rPr>
              <a:t>PLUS: Not need-based, unsubsidized, student/parent-borrowed</a:t>
            </a:r>
          </a:p>
        </p:txBody>
      </p:sp>
      <p:sp>
        <p:nvSpPr>
          <p:cNvPr id="17" name="Freeform 16"/>
          <p:cNvSpPr/>
          <p:nvPr/>
        </p:nvSpPr>
        <p:spPr>
          <a:xfrm>
            <a:off x="609600" y="4953000"/>
            <a:ext cx="4038600" cy="975732"/>
          </a:xfrm>
          <a:custGeom>
            <a:avLst/>
            <a:gdLst>
              <a:gd name="connsiteX0" fmla="*/ 0 w 4038600"/>
              <a:gd name="connsiteY0" fmla="*/ 105193 h 1051932"/>
              <a:gd name="connsiteX1" fmla="*/ 30810 w 4038600"/>
              <a:gd name="connsiteY1" fmla="*/ 30810 h 1051932"/>
              <a:gd name="connsiteX2" fmla="*/ 105193 w 4038600"/>
              <a:gd name="connsiteY2" fmla="*/ 0 h 1051932"/>
              <a:gd name="connsiteX3" fmla="*/ 3933407 w 4038600"/>
              <a:gd name="connsiteY3" fmla="*/ 0 h 1051932"/>
              <a:gd name="connsiteX4" fmla="*/ 4007790 w 4038600"/>
              <a:gd name="connsiteY4" fmla="*/ 30810 h 1051932"/>
              <a:gd name="connsiteX5" fmla="*/ 4038600 w 4038600"/>
              <a:gd name="connsiteY5" fmla="*/ 105193 h 1051932"/>
              <a:gd name="connsiteX6" fmla="*/ 4038600 w 4038600"/>
              <a:gd name="connsiteY6" fmla="*/ 946739 h 1051932"/>
              <a:gd name="connsiteX7" fmla="*/ 4007790 w 4038600"/>
              <a:gd name="connsiteY7" fmla="*/ 1021122 h 1051932"/>
              <a:gd name="connsiteX8" fmla="*/ 3933407 w 4038600"/>
              <a:gd name="connsiteY8" fmla="*/ 1051932 h 1051932"/>
              <a:gd name="connsiteX9" fmla="*/ 105193 w 4038600"/>
              <a:gd name="connsiteY9" fmla="*/ 1051932 h 1051932"/>
              <a:gd name="connsiteX10" fmla="*/ 30810 w 4038600"/>
              <a:gd name="connsiteY10" fmla="*/ 1021122 h 1051932"/>
              <a:gd name="connsiteX11" fmla="*/ 0 w 4038600"/>
              <a:gd name="connsiteY11" fmla="*/ 946739 h 1051932"/>
              <a:gd name="connsiteX12" fmla="*/ 0 w 4038600"/>
              <a:gd name="connsiteY12" fmla="*/ 105193 h 1051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38600" h="1051932">
                <a:moveTo>
                  <a:pt x="0" y="105193"/>
                </a:moveTo>
                <a:cubicBezTo>
                  <a:pt x="0" y="77294"/>
                  <a:pt x="11083" y="50538"/>
                  <a:pt x="30810" y="30810"/>
                </a:cubicBezTo>
                <a:cubicBezTo>
                  <a:pt x="50538" y="11083"/>
                  <a:pt x="77294" y="0"/>
                  <a:pt x="105193" y="0"/>
                </a:cubicBezTo>
                <a:lnTo>
                  <a:pt x="3933407" y="0"/>
                </a:lnTo>
                <a:cubicBezTo>
                  <a:pt x="3961306" y="0"/>
                  <a:pt x="3988062" y="11083"/>
                  <a:pt x="4007790" y="30810"/>
                </a:cubicBezTo>
                <a:cubicBezTo>
                  <a:pt x="4027517" y="50538"/>
                  <a:pt x="4038600" y="77294"/>
                  <a:pt x="4038600" y="105193"/>
                </a:cubicBezTo>
                <a:lnTo>
                  <a:pt x="4038600" y="946739"/>
                </a:lnTo>
                <a:cubicBezTo>
                  <a:pt x="4038600" y="974638"/>
                  <a:pt x="4027517" y="1001394"/>
                  <a:pt x="4007790" y="1021122"/>
                </a:cubicBezTo>
                <a:cubicBezTo>
                  <a:pt x="3988062" y="1040850"/>
                  <a:pt x="3961306" y="1051932"/>
                  <a:pt x="3933407" y="1051932"/>
                </a:cubicBezTo>
                <a:lnTo>
                  <a:pt x="105193" y="1051932"/>
                </a:lnTo>
                <a:cubicBezTo>
                  <a:pt x="77294" y="1051932"/>
                  <a:pt x="50538" y="1040849"/>
                  <a:pt x="30810" y="1021122"/>
                </a:cubicBezTo>
                <a:cubicBezTo>
                  <a:pt x="11082" y="1001394"/>
                  <a:pt x="0" y="974638"/>
                  <a:pt x="0" y="946739"/>
                </a:cubicBezTo>
                <a:lnTo>
                  <a:pt x="0" y="105193"/>
                </a:lnTo>
                <a:close/>
              </a:path>
            </a:pathLst>
          </a:custGeom>
          <a:solidFill>
            <a:srgbClr val="D2CF8B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3152" rIns="0" bIns="73152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 smtClean="0">
                <a:solidFill>
                  <a:schemeClr val="tx1"/>
                </a:solidFill>
                <a:effectLst/>
              </a:rPr>
              <a:t>Nonfederal Loans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>
                <a:solidFill>
                  <a:schemeClr val="tx1"/>
                </a:solidFill>
              </a:rPr>
              <a:t> Sponsored by banks, colleges, foundations, state agencies, </a:t>
            </a:r>
            <a:r>
              <a:rPr lang="en-US" sz="1200" dirty="0" smtClean="0">
                <a:solidFill>
                  <a:schemeClr val="tx1"/>
                </a:solidFill>
              </a:rPr>
              <a:t>student/parent-borrowed</a:t>
            </a:r>
            <a:endParaRPr lang="en-US" sz="1200" kern="1200" dirty="0">
              <a:solidFill>
                <a:schemeClr val="tx1"/>
              </a:solidFill>
            </a:endParaRPr>
          </a:p>
        </p:txBody>
      </p:sp>
      <p:sp>
        <p:nvSpPr>
          <p:cNvPr id="18" name="source"/>
          <p:cNvSpPr txBox="1"/>
          <p:nvPr/>
        </p:nvSpPr>
        <p:spPr>
          <a:xfrm>
            <a:off x="609600" y="6096000"/>
            <a:ext cx="7608348" cy="30480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50" b="0" i="0" u="none" dirty="0" smtClean="0">
                <a:solidFill>
                  <a:schemeClr val="tx1"/>
                </a:solidFill>
              </a:rPr>
              <a:t>Sources: The College Board  &amp; FRBSF Calculations</a:t>
            </a:r>
            <a:endParaRPr lang="en-US" sz="1050" b="0" i="1" u="none" dirty="0" smtClean="0">
              <a:solidFill>
                <a:schemeClr val="tx1"/>
              </a:solidFill>
            </a:endParaRPr>
          </a:p>
          <a:p>
            <a:pPr algn="l"/>
            <a:r>
              <a:rPr lang="en-US" sz="1050" dirty="0" smtClean="0"/>
              <a:t>Note:</a:t>
            </a:r>
            <a:r>
              <a:rPr lang="en-US" sz="1050" b="0" i="1" u="none" dirty="0" smtClean="0">
                <a:solidFill>
                  <a:schemeClr val="tx1"/>
                </a:solidFill>
              </a:rPr>
              <a:t>  </a:t>
            </a:r>
            <a:r>
              <a:rPr lang="en-US" sz="1050" dirty="0" smtClean="0"/>
              <a:t>Percentages shown may not sum to 100% due to rounding</a:t>
            </a:r>
            <a:endParaRPr lang="en-US" sz="1050" b="0" u="none" dirty="0" smtClean="0">
              <a:solidFill>
                <a:schemeClr val="tx1"/>
              </a:solidFill>
            </a:endParaRPr>
          </a:p>
        </p:txBody>
      </p:sp>
      <p:grpSp>
        <p:nvGrpSpPr>
          <p:cNvPr id="20" name="Group 6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21" name="TextBox 20"/>
            <p:cNvSpPr txBox="1"/>
            <p:nvPr/>
          </p:nvSpPr>
          <p:spPr>
            <a:xfrm>
              <a:off x="1690687" y="6019800"/>
              <a:ext cx="3429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16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22" name="Picture 21" descr="datapost_logo_10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5943600" y="1261534"/>
            <a:ext cx="32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Student Loan Dollars</a:t>
            </a:r>
          </a:p>
          <a:p>
            <a:pPr algn="ctr"/>
            <a:r>
              <a:rPr lang="en-US" dirty="0" smtClean="0"/>
              <a:t>2016-17 </a:t>
            </a:r>
            <a:r>
              <a:rPr lang="en-US" dirty="0" smtClean="0"/>
              <a:t>Academic Year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200" dirty="0" smtClean="0"/>
              <a:t>(Constant </a:t>
            </a:r>
            <a:r>
              <a:rPr lang="en-US" sz="1200" dirty="0" smtClean="0"/>
              <a:t>2016 </a:t>
            </a:r>
            <a:r>
              <a:rPr lang="en-US" sz="1200" dirty="0" smtClean="0"/>
              <a:t>Dollars, $billions)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7696200" y="2971800"/>
            <a:ext cx="762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(</a:t>
            </a:r>
            <a:r>
              <a:rPr lang="en-US" sz="1200" dirty="0" smtClean="0"/>
              <a:t>20%)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r>
              <a:rPr lang="en-US" sz="1200" dirty="0" smtClean="0"/>
              <a:t>(</a:t>
            </a:r>
            <a:r>
              <a:rPr lang="en-US" sz="1200" dirty="0" smtClean="0"/>
              <a:t>47%)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(</a:t>
            </a:r>
            <a:r>
              <a:rPr lang="en-US" sz="1200" dirty="0" smtClean="0"/>
              <a:t>22%)</a:t>
            </a:r>
            <a:endParaRPr lang="en-US" sz="1200" dirty="0" smtClean="0"/>
          </a:p>
          <a:p>
            <a:endParaRPr lang="en-US" dirty="0" smtClean="0"/>
          </a:p>
          <a:p>
            <a:r>
              <a:rPr lang="en-US" sz="1200" dirty="0" smtClean="0"/>
              <a:t>(</a:t>
            </a:r>
            <a:r>
              <a:rPr lang="en-US" sz="1200" dirty="0" smtClean="0"/>
              <a:t>11%)</a:t>
            </a:r>
            <a:endParaRPr lang="en-US" sz="1200" dirty="0"/>
          </a:p>
        </p:txBody>
      </p:sp>
      <p:sp>
        <p:nvSpPr>
          <p:cNvPr id="19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Education &amp; Outreach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552396"/>
              </p:ext>
            </p:extLst>
          </p:nvPr>
        </p:nvGraphicFramePr>
        <p:xfrm>
          <a:off x="457200" y="1295400"/>
          <a:ext cx="80772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0668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Student Loan Dollars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2400" b="1" dirty="0" smtClean="0"/>
              <a:t>Federal and Nonfederal Loan Programs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000" dirty="0" smtClean="0"/>
              <a:t>(Constant </a:t>
            </a:r>
            <a:r>
              <a:rPr lang="en-US" sz="2000" dirty="0" smtClean="0"/>
              <a:t>2016 </a:t>
            </a:r>
            <a:r>
              <a:rPr lang="en-US" sz="2000" dirty="0" smtClean="0"/>
              <a:t>Dollars, $billions)</a:t>
            </a:r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8" name="TextBox 7"/>
            <p:cNvSpPr txBox="1"/>
            <p:nvPr/>
          </p:nvSpPr>
          <p:spPr>
            <a:xfrm>
              <a:off x="1690687" y="6019800"/>
              <a:ext cx="3429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16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9" name="Picture 8" descr="datapost_logo_10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  <p:sp>
        <p:nvSpPr>
          <p:cNvPr id="10" name="source"/>
          <p:cNvSpPr txBox="1"/>
          <p:nvPr/>
        </p:nvSpPr>
        <p:spPr>
          <a:xfrm>
            <a:off x="1219200" y="6172200"/>
            <a:ext cx="7608348" cy="168491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50" b="0" i="0" u="none" dirty="0" smtClean="0">
                <a:solidFill>
                  <a:schemeClr val="tx1"/>
                </a:solidFill>
              </a:rPr>
              <a:t>Sources: The College Board (</a:t>
            </a:r>
            <a:r>
              <a:rPr lang="en-US" sz="1050" b="0" i="1" u="none" dirty="0" smtClean="0">
                <a:solidFill>
                  <a:schemeClr val="tx1"/>
                </a:solidFill>
              </a:rPr>
              <a:t>Trends in Student Aid </a:t>
            </a:r>
            <a:r>
              <a:rPr lang="en-US" sz="1050" b="0" i="1" u="none" dirty="0" smtClean="0">
                <a:solidFill>
                  <a:schemeClr val="tx1"/>
                </a:solidFill>
              </a:rPr>
              <a:t>2017</a:t>
            </a:r>
            <a:r>
              <a:rPr lang="en-US" sz="1050" b="0" u="none" dirty="0" smtClean="0">
                <a:solidFill>
                  <a:schemeClr val="tx1"/>
                </a:solidFill>
              </a:rPr>
              <a:t>)</a:t>
            </a:r>
            <a:r>
              <a:rPr lang="en-US" sz="1050" b="0" i="1" u="none" dirty="0" smtClean="0">
                <a:solidFill>
                  <a:schemeClr val="tx1"/>
                </a:solidFill>
              </a:rPr>
              <a:t> </a:t>
            </a:r>
            <a:r>
              <a:rPr lang="en-US" sz="1050" b="0" u="none" dirty="0" smtClean="0">
                <a:solidFill>
                  <a:schemeClr val="tx1"/>
                </a:solidFill>
              </a:rPr>
              <a:t>&amp; FRBSF Calculations  </a:t>
            </a:r>
            <a:endParaRPr lang="en-US" sz="1050" b="0" u="none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0" y="1752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Total Loan Dollars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Education &amp; Outreach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42540"/>
              </p:ext>
            </p:extLst>
          </p:nvPr>
        </p:nvGraphicFramePr>
        <p:xfrm>
          <a:off x="457200" y="1295400"/>
          <a:ext cx="80772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0668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Annotated Chart Notes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2800" b="1" dirty="0" smtClean="0"/>
              <a:t>Student Loan Dollars</a:t>
            </a:r>
            <a:r>
              <a:rPr lang="en-US" sz="2600" b="1" dirty="0" smtClean="0"/>
              <a:t/>
            </a:r>
            <a:br>
              <a:rPr lang="en-US" sz="2600" b="1" dirty="0" smtClean="0"/>
            </a:br>
            <a:r>
              <a:rPr lang="en-US" sz="1800" dirty="0" smtClean="0"/>
              <a:t>(Constant </a:t>
            </a:r>
            <a:r>
              <a:rPr lang="en-US" sz="1800" dirty="0" smtClean="0"/>
              <a:t>2016 </a:t>
            </a:r>
            <a:r>
              <a:rPr lang="en-US" sz="1800" dirty="0" smtClean="0"/>
              <a:t>Dollars, $billions)</a:t>
            </a:r>
            <a:endParaRPr lang="en-US" sz="1800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8" name="TextBox 7"/>
            <p:cNvSpPr txBox="1"/>
            <p:nvPr/>
          </p:nvSpPr>
          <p:spPr>
            <a:xfrm>
              <a:off x="1690687" y="6019800"/>
              <a:ext cx="3429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16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9" name="Picture 8" descr="datapost_logo_10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  <p:sp>
        <p:nvSpPr>
          <p:cNvPr id="10" name="source"/>
          <p:cNvSpPr txBox="1"/>
          <p:nvPr/>
        </p:nvSpPr>
        <p:spPr>
          <a:xfrm>
            <a:off x="1219200" y="6172200"/>
            <a:ext cx="7608348" cy="168491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50" b="0" i="0" u="none" dirty="0" smtClean="0">
                <a:solidFill>
                  <a:schemeClr val="tx1"/>
                </a:solidFill>
              </a:rPr>
              <a:t>Sources: The College Board (</a:t>
            </a:r>
            <a:r>
              <a:rPr lang="en-US" sz="1050" b="0" i="1" u="none" dirty="0" smtClean="0">
                <a:solidFill>
                  <a:schemeClr val="tx1"/>
                </a:solidFill>
              </a:rPr>
              <a:t>Trends in Student Aid </a:t>
            </a:r>
            <a:r>
              <a:rPr lang="en-US" sz="1050" b="0" i="1" u="none" dirty="0" smtClean="0">
                <a:solidFill>
                  <a:schemeClr val="tx1"/>
                </a:solidFill>
              </a:rPr>
              <a:t>2017</a:t>
            </a:r>
            <a:r>
              <a:rPr lang="en-US" sz="1050" b="0" u="none" dirty="0" smtClean="0">
                <a:solidFill>
                  <a:schemeClr val="tx1"/>
                </a:solidFill>
              </a:rPr>
              <a:t>)</a:t>
            </a:r>
            <a:r>
              <a:rPr lang="en-US" sz="1050" b="0" i="1" u="none" dirty="0" smtClean="0">
                <a:solidFill>
                  <a:schemeClr val="tx1"/>
                </a:solidFill>
              </a:rPr>
              <a:t> </a:t>
            </a:r>
            <a:r>
              <a:rPr lang="en-US" sz="1050" b="0" u="none" dirty="0" smtClean="0">
                <a:solidFill>
                  <a:schemeClr val="tx1"/>
                </a:solidFill>
              </a:rPr>
              <a:t>&amp; FRBSF Calculations  </a:t>
            </a:r>
            <a:endParaRPr lang="en-US" sz="1050" b="0" u="none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0" y="1752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Total Loan Dollars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1066800" y="835152"/>
            <a:ext cx="1219200" cy="612648"/>
          </a:xfrm>
          <a:prstGeom prst="wedgeRectCallout">
            <a:avLst>
              <a:gd name="adj1" fmla="val 115300"/>
              <a:gd name="adj2" fmla="val 12456"/>
            </a:avLst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Adjustment for inflation</a:t>
            </a:r>
            <a:endParaRPr lang="en-US" sz="1400" dirty="0"/>
          </a:p>
        </p:txBody>
      </p:sp>
      <p:sp>
        <p:nvSpPr>
          <p:cNvPr id="14" name="Rectangular Callout 13"/>
          <p:cNvSpPr/>
          <p:nvPr/>
        </p:nvSpPr>
        <p:spPr>
          <a:xfrm>
            <a:off x="6248400" y="990600"/>
            <a:ext cx="2362200" cy="762000"/>
          </a:xfrm>
          <a:prstGeom prst="wedgeRectCallout">
            <a:avLst>
              <a:gd name="adj1" fmla="val 31409"/>
              <a:gd name="adj2" fmla="val 202765"/>
            </a:avLst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Subsidized Stafford Loans were </a:t>
            </a:r>
            <a:r>
              <a:rPr lang="en-US" sz="1400" dirty="0" smtClean="0"/>
              <a:t>20% </a:t>
            </a:r>
            <a:r>
              <a:rPr lang="en-US" sz="1400" dirty="0" smtClean="0"/>
              <a:t>of total in </a:t>
            </a:r>
            <a:r>
              <a:rPr lang="en-US" sz="1400" dirty="0" smtClean="0"/>
              <a:t>2016-17 </a:t>
            </a:r>
            <a:r>
              <a:rPr lang="en-US" sz="1400" dirty="0" smtClean="0"/>
              <a:t>versus </a:t>
            </a:r>
            <a:r>
              <a:rPr lang="en-US" sz="1400" dirty="0" smtClean="0"/>
              <a:t>37% </a:t>
            </a:r>
            <a:r>
              <a:rPr lang="en-US" sz="1400" dirty="0" smtClean="0"/>
              <a:t>in </a:t>
            </a:r>
            <a:r>
              <a:rPr lang="en-US" sz="1400" dirty="0" smtClean="0"/>
              <a:t>2003-04</a:t>
            </a:r>
            <a:endParaRPr lang="en-US" sz="1400" dirty="0"/>
          </a:p>
        </p:txBody>
      </p:sp>
      <p:sp>
        <p:nvSpPr>
          <p:cNvPr id="15" name="Rectangular Callout 14"/>
          <p:cNvSpPr/>
          <p:nvPr/>
        </p:nvSpPr>
        <p:spPr>
          <a:xfrm>
            <a:off x="4800600" y="2988241"/>
            <a:ext cx="2438400" cy="841248"/>
          </a:xfrm>
          <a:prstGeom prst="wedgeRectCallout">
            <a:avLst>
              <a:gd name="adj1" fmla="val 86739"/>
              <a:gd name="adj2" fmla="val 53407"/>
            </a:avLst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Unsubsidized Stafford Loans were </a:t>
            </a:r>
            <a:r>
              <a:rPr lang="en-US" sz="1400" dirty="0" smtClean="0"/>
              <a:t>47% </a:t>
            </a:r>
            <a:r>
              <a:rPr lang="en-US" sz="1400" dirty="0" smtClean="0"/>
              <a:t>of total in </a:t>
            </a:r>
            <a:r>
              <a:rPr lang="en-US" sz="1400" dirty="0" smtClean="0"/>
              <a:t>2016-17 </a:t>
            </a:r>
            <a:r>
              <a:rPr lang="en-US" sz="1400" dirty="0" smtClean="0"/>
              <a:t>versus </a:t>
            </a:r>
            <a:r>
              <a:rPr lang="en-US" sz="1400" dirty="0" smtClean="0"/>
              <a:t>32% </a:t>
            </a:r>
            <a:r>
              <a:rPr lang="en-US" sz="1400" dirty="0" smtClean="0"/>
              <a:t>in </a:t>
            </a:r>
            <a:r>
              <a:rPr lang="en-US" sz="1400" dirty="0" smtClean="0"/>
              <a:t>2003-04 </a:t>
            </a:r>
            <a:endParaRPr lang="en-US" sz="1400" dirty="0"/>
          </a:p>
        </p:txBody>
      </p:sp>
      <p:sp>
        <p:nvSpPr>
          <p:cNvPr id="16" name="Rectangular Callout 15"/>
          <p:cNvSpPr/>
          <p:nvPr/>
        </p:nvSpPr>
        <p:spPr>
          <a:xfrm>
            <a:off x="3694176" y="4114800"/>
            <a:ext cx="2362200" cy="765048"/>
          </a:xfrm>
          <a:prstGeom prst="wedgeRectCallout">
            <a:avLst>
              <a:gd name="adj1" fmla="val -36691"/>
              <a:gd name="adj2" fmla="val 143204"/>
            </a:avLst>
          </a:prstGeom>
          <a:solidFill>
            <a:schemeClr val="accent1"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Nonfederal loans were </a:t>
            </a:r>
          </a:p>
          <a:p>
            <a:pPr algn="ctr"/>
            <a:r>
              <a:rPr lang="en-US" sz="1400" dirty="0" smtClean="0"/>
              <a:t>12% of total loans in 2008-09 versus 25% in 2007-08</a:t>
            </a:r>
            <a:endParaRPr lang="en-US" sz="1400" dirty="0"/>
          </a:p>
        </p:txBody>
      </p:sp>
      <p:sp>
        <p:nvSpPr>
          <p:cNvPr id="17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Education &amp; Outreach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41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dirty="0" smtClean="0"/>
              <a:t>What do you think?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371600"/>
            <a:ext cx="8610600" cy="487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600" dirty="0" smtClean="0"/>
              <a:t>What was the total for Federal Subsidized Stafford Loans in </a:t>
            </a:r>
            <a:r>
              <a:rPr lang="en-US" sz="2600" dirty="0" smtClean="0"/>
              <a:t>2016-17? </a:t>
            </a:r>
            <a:r>
              <a:rPr lang="en-US" sz="2600" dirty="0" smtClean="0"/>
              <a:t>What percentage of </a:t>
            </a:r>
            <a:r>
              <a:rPr lang="en-US" sz="2600" dirty="0" smtClean="0"/>
              <a:t>2016-17 </a:t>
            </a:r>
            <a:r>
              <a:rPr lang="en-US" sz="2600" dirty="0" smtClean="0"/>
              <a:t>total loan dollars did this represent? (See slide 2)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600" dirty="0" smtClean="0"/>
              <a:t>What was the approximate value of total student loan dollars in 2008-09? (See slide 3)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600" dirty="0" smtClean="0"/>
              <a:t>What has been the trend in total student loan dollars since the </a:t>
            </a:r>
            <a:r>
              <a:rPr lang="en-US" sz="2600" dirty="0" smtClean="0"/>
              <a:t>2003-04 </a:t>
            </a:r>
            <a:r>
              <a:rPr lang="en-US" sz="2600" dirty="0" smtClean="0"/>
              <a:t>academic year? (See slide 3)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500" dirty="0" smtClean="0"/>
              <a:t>How has the portion of Federal Unsubsidized Stafford Loan dollars changed since 2007-08? How has the portion of Nonfederal Loan dollars changed since 2007-08? (See slide 4)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6"/>
          <p:cNvGrpSpPr/>
          <p:nvPr/>
        </p:nvGrpSpPr>
        <p:grpSpPr>
          <a:xfrm>
            <a:off x="0" y="6443246"/>
            <a:ext cx="3886200" cy="414754"/>
            <a:chOff x="1233487" y="5943600"/>
            <a:chExt cx="3886200" cy="414754"/>
          </a:xfrm>
        </p:grpSpPr>
        <p:sp>
          <p:nvSpPr>
            <p:cNvPr id="7" name="TextBox 6"/>
            <p:cNvSpPr txBox="1"/>
            <p:nvPr/>
          </p:nvSpPr>
          <p:spPr>
            <a:xfrm>
              <a:off x="1690687" y="6019800"/>
              <a:ext cx="3429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99B2CB"/>
                  </a:solidFill>
                  <a:latin typeface="Trajan Pro" pitchFamily="18" charset="0"/>
                </a:rPr>
                <a:t>DataPost</a:t>
              </a:r>
              <a:endParaRPr lang="en-US" sz="1600" b="1" dirty="0">
                <a:solidFill>
                  <a:srgbClr val="99B2CB"/>
                </a:solidFill>
                <a:latin typeface="Trajan Pro" pitchFamily="18" charset="0"/>
              </a:endParaRPr>
            </a:p>
          </p:txBody>
        </p:sp>
        <p:pic>
          <p:nvPicPr>
            <p:cNvPr id="8" name="Picture 7" descr="datapost_logo_10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33487" y="5943600"/>
              <a:ext cx="442912" cy="381000"/>
            </a:xfrm>
            <a:prstGeom prst="rect">
              <a:avLst/>
            </a:prstGeom>
          </p:spPr>
        </p:pic>
      </p:grpSp>
      <p:sp>
        <p:nvSpPr>
          <p:cNvPr id="9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3099816" y="6519446"/>
            <a:ext cx="6044184" cy="338554"/>
          </a:xfrm>
        </p:spPr>
        <p:txBody>
          <a:bodyPr anchor="b" anchorCtr="0"/>
          <a:lstStyle/>
          <a:p>
            <a:pPr algn="l"/>
            <a:r>
              <a:rPr lang="en-US" sz="1000" dirty="0" smtClean="0"/>
              <a:t>www.frbsf.org/education/teacher-resources/datapost                                                      </a:t>
            </a:r>
            <a:r>
              <a:rPr lang="en-US" sz="1000" dirty="0" smtClean="0">
                <a:solidFill>
                  <a:schemeClr val="tx2"/>
                </a:solidFill>
              </a:rPr>
              <a:t>FRBSF Education &amp; Outreach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</TotalTime>
  <Words>408</Words>
  <Application>Microsoft Office PowerPoint</Application>
  <PresentationFormat>On-screen Show (4:3)</PresentationFormat>
  <Paragraphs>70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Adobe Heiti Std R</vt:lpstr>
      <vt:lpstr>Arial</vt:lpstr>
      <vt:lpstr>Calibri</vt:lpstr>
      <vt:lpstr>Trajan Pro</vt:lpstr>
      <vt:lpstr>Office Theme</vt:lpstr>
      <vt:lpstr>College Debt Rising Student Loan Balances</vt:lpstr>
      <vt:lpstr>Components of Student Loans by major funding category</vt:lpstr>
      <vt:lpstr>Student Loan Dollars Federal and Nonfederal Loan Programs (Constant 2016 Dollars, $billions)</vt:lpstr>
      <vt:lpstr>Annotated Chart Notes Student Loan Dollars (Constant 2016 Dollars, $billions)</vt:lpstr>
      <vt:lpstr>What do you think?</vt:lpstr>
    </vt:vector>
  </TitlesOfParts>
  <Company>Federal Reserve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Subtitle</dc:title>
  <dc:creator>l1kxk03</dc:creator>
  <cp:lastModifiedBy>Cook, Kevin</cp:lastModifiedBy>
  <cp:revision>108</cp:revision>
  <dcterms:created xsi:type="dcterms:W3CDTF">2012-04-19T15:49:52Z</dcterms:created>
  <dcterms:modified xsi:type="dcterms:W3CDTF">2017-12-08T19:41:31Z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f1b250c2-d13c-47ff-a3fe-d26ded5b5078</vt:lpwstr>
  </property>
</Properties>
</file>