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080" userDrawn="1">
          <p15:clr>
            <a:srgbClr val="A4A3A4"/>
          </p15:clr>
        </p15:guide>
        <p15:guide id="3" pos="1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  <a:srgbClr val="B1EA82"/>
    <a:srgbClr val="9CEA63"/>
    <a:srgbClr val="E3F9D3"/>
    <a:srgbClr val="69BF21"/>
    <a:srgbClr val="FFFFC5"/>
    <a:srgbClr val="D99694"/>
    <a:srgbClr val="BCE292"/>
    <a:srgbClr val="9CEA86"/>
    <a:srgbClr val="99B2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87137" autoAdjust="0"/>
  </p:normalViewPr>
  <p:slideViewPr>
    <p:cSldViewPr>
      <p:cViewPr varScale="1">
        <p:scale>
          <a:sx n="76" d="100"/>
          <a:sy n="76" d="100"/>
        </p:scale>
        <p:origin x="1930" y="43"/>
      </p:cViewPr>
      <p:guideLst>
        <p:guide orient="horz" pos="2160"/>
        <p:guide pos="4080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Annual Real </a:t>
            </a:r>
            <a:r>
              <a:rPr lang="en-US" dirty="0" smtClean="0"/>
              <a:t>U.S. </a:t>
            </a:r>
            <a:r>
              <a:rPr lang="en-US" b="1" dirty="0" smtClean="0"/>
              <a:t>GDP</a:t>
            </a:r>
          </a:p>
          <a:p>
            <a:pPr>
              <a:defRPr/>
            </a:pPr>
            <a:r>
              <a:rPr lang="en-US" sz="1100" b="1" dirty="0" smtClean="0"/>
              <a:t>(Trillions</a:t>
            </a:r>
            <a:r>
              <a:rPr lang="en-US" sz="1100" b="1" baseline="0" dirty="0" smtClean="0"/>
              <a:t> of chained 2012 dollars</a:t>
            </a:r>
            <a:r>
              <a:rPr lang="en-US" sz="1100" b="1" dirty="0" smtClean="0"/>
              <a:t>)</a:t>
            </a:r>
            <a:endParaRPr lang="en-US" sz="1100" b="1" dirty="0"/>
          </a:p>
        </c:rich>
      </c:tx>
      <c:layout>
        <c:manualLayout>
          <c:xMode val="edge"/>
          <c:yMode val="edge"/>
          <c:x val="0.23870915919992761"/>
          <c:y val="2.77777777777777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16490180106796"/>
          <c:y val="0.25157407407407406"/>
          <c:w val="0.85122590279663313"/>
          <c:h val="0.59807123067949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Annual Real GDP ($Tril)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54-4821-817A-76DC2BF42812}"/>
                </c:ext>
              </c:extLst>
            </c:dLbl>
            <c:dLbl>
              <c:idx val="1"/>
              <c:layout>
                <c:manualLayout>
                  <c:x val="5.2681383757324109E-17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54-4821-817A-76DC2BF42812}"/>
                </c:ext>
              </c:extLst>
            </c:dLbl>
            <c:dLbl>
              <c:idx val="2"/>
              <c:layout>
                <c:manualLayout>
                  <c:x val="-2.8735632183908046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54-4821-817A-76DC2BF42812}"/>
                </c:ext>
              </c:extLst>
            </c:dLbl>
            <c:dLbl>
              <c:idx val="3"/>
              <c:layout>
                <c:manualLayout>
                  <c:x val="-5.7473527016019552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54-4821-817A-76DC2BF428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2010</c:v>
                </c:pt>
              </c:numCache>
            </c:numRef>
          </c:cat>
          <c:val>
            <c:numRef>
              <c:f>Sheet1!$B$2:$B$5</c:f>
              <c:numCache>
                <c:formatCode>"$"#,##0.0</c:formatCode>
                <c:ptCount val="4"/>
                <c:pt idx="0">
                  <c:v>6.7591999999999999</c:v>
                </c:pt>
                <c:pt idx="1">
                  <c:v>9.3655000000000008</c:v>
                </c:pt>
                <c:pt idx="2">
                  <c:v>13.131</c:v>
                </c:pt>
                <c:pt idx="3">
                  <c:v>15.598799999999999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54-4821-817A-76DC2BF42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411056"/>
        <c:axId val="611407528"/>
      </c:barChart>
      <c:catAx>
        <c:axId val="6114110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  <a:latin typeface="+mj-lt"/>
                <a:cs typeface="Helvetica" pitchFamily="34" charset="0"/>
              </a:defRPr>
            </a:pPr>
            <a:endParaRPr lang="en-US"/>
          </a:p>
        </c:txPr>
        <c:crossAx val="611407528"/>
        <c:crosses val="autoZero"/>
        <c:auto val="1"/>
        <c:lblAlgn val="ctr"/>
        <c:lblOffset val="100"/>
        <c:noMultiLvlLbl val="0"/>
      </c:catAx>
      <c:valAx>
        <c:axId val="611407528"/>
        <c:scaling>
          <c:orientation val="minMax"/>
          <c:min val="3"/>
        </c:scaling>
        <c:delete val="0"/>
        <c:axPos val="l"/>
        <c:majorGridlines/>
        <c:numFmt formatCode="&quot;$&quot;#,##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11411056"/>
        <c:crosses val="autoZero"/>
        <c:crossBetween val="between"/>
        <c:majorUnit val="3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Real GDP in 2019</a:t>
            </a:r>
          </a:p>
          <a:p>
            <a:pPr>
              <a:defRPr/>
            </a:pPr>
            <a:r>
              <a:rPr lang="en-US" sz="1400" b="0" dirty="0" smtClean="0"/>
              <a:t>(Trillions</a:t>
            </a:r>
            <a:r>
              <a:rPr lang="en-US" sz="1400" b="0" baseline="0" dirty="0" smtClean="0"/>
              <a:t> of chained 2012 dollars</a:t>
            </a:r>
            <a:r>
              <a:rPr lang="en-US" sz="1400" b="0" dirty="0" smtClean="0"/>
              <a:t>)</a:t>
            </a:r>
            <a:endParaRPr lang="en-US" sz="1400" b="0" dirty="0"/>
          </a:p>
        </c:rich>
      </c:tx>
      <c:layout>
        <c:manualLayout>
          <c:xMode val="edge"/>
          <c:yMode val="edge"/>
          <c:x val="0.32096756973175217"/>
          <c:y val="1.3888888888888978E-2"/>
        </c:manualLayout>
      </c:layout>
      <c:overlay val="0"/>
    </c:title>
    <c:autoTitleDeleted val="0"/>
    <c:view3D>
      <c:rotX val="0"/>
      <c:rotY val="1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88358023043729"/>
          <c:y val="9.5723425196851841E-2"/>
          <c:w val="0.73604297344188541"/>
          <c:h val="0.8672685185185237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Sheet1!$B$2</c:f>
              <c:numCache>
                <c:formatCode>0.00</c:formatCode>
                <c:ptCount val="1"/>
                <c:pt idx="0">
                  <c:v>3.3039000000000001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0E-494A-9345-962974D64F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Sheet1!$C$2</c:f>
              <c:numCache>
                <c:formatCode>0.00</c:formatCode>
                <c:ptCount val="1"/>
                <c:pt idx="0">
                  <c:v>3.4426000000000001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0E-494A-9345-962974D64FF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Sheet1!$D$2</c:f>
              <c:numCache>
                <c:formatCode>0.00</c:formatCode>
                <c:ptCount val="1"/>
                <c:pt idx="0">
                  <c:v>13.240200000000002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0E-494A-9345-962974D64FF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X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4-710E-494A-9345-962974D64FF1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Sheet1!$E$2</c:f>
              <c:numCache>
                <c:formatCode>0.00</c:formatCode>
                <c:ptCount val="1"/>
                <c:pt idx="0">
                  <c:v>-0.91759999999999997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0E-494A-9345-962974D64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612409872"/>
        <c:axId val="612403992"/>
        <c:axId val="0"/>
      </c:bar3DChart>
      <c:catAx>
        <c:axId val="61240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612403992"/>
        <c:crosses val="autoZero"/>
        <c:auto val="1"/>
        <c:lblAlgn val="ctr"/>
        <c:lblOffset val="100"/>
        <c:noMultiLvlLbl val="0"/>
      </c:catAx>
      <c:valAx>
        <c:axId val="612403992"/>
        <c:scaling>
          <c:orientation val="minMax"/>
          <c:max val="22"/>
          <c:min val="-2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&quot;$&quot;#,##0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crossAx val="612409872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0" dirty="0" smtClean="0"/>
              <a:t>(Annual</a:t>
            </a:r>
            <a:r>
              <a:rPr lang="en-US" sz="1800" b="0" baseline="0" dirty="0" smtClean="0"/>
              <a:t> values for years shown, </a:t>
            </a:r>
          </a:p>
          <a:p>
            <a:pPr>
              <a:defRPr/>
            </a:pPr>
            <a:r>
              <a:rPr lang="en-US" sz="1800" b="0" baseline="0" dirty="0" smtClean="0"/>
              <a:t>trillions of chained 2012 dollars</a:t>
            </a:r>
            <a:r>
              <a:rPr lang="en-US" sz="1800" b="0" dirty="0" smtClean="0"/>
              <a:t>)</a:t>
            </a:r>
            <a:r>
              <a:rPr lang="en-US" sz="1800" b="0" baseline="0" dirty="0" smtClean="0"/>
              <a:t> </a:t>
            </a:r>
            <a:endParaRPr lang="en-US" sz="1800" b="0" dirty="0"/>
          </a:p>
        </c:rich>
      </c:tx>
      <c:layout>
        <c:manualLayout>
          <c:xMode val="edge"/>
          <c:yMode val="edge"/>
          <c:x val="0.34911241563554557"/>
          <c:y val="1.57663302650548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51382639670042"/>
          <c:y val="2.8582492329303912E-2"/>
          <c:w val="0.88653382143021309"/>
          <c:h val="0.831418431850945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Exports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-1.4999999999999999E-2</c:v>
                </c:pt>
                <c:pt idx="1">
                  <c:v>-2.24E-2</c:v>
                </c:pt>
                <c:pt idx="2">
                  <c:v>-7.8400000000000011E-2</c:v>
                </c:pt>
                <c:pt idx="3">
                  <c:v>-3.0999999999999999E-3</c:v>
                </c:pt>
                <c:pt idx="4">
                  <c:v>-0.10199999999999999</c:v>
                </c:pt>
                <c:pt idx="5">
                  <c:v>-0.55079999999999996</c:v>
                </c:pt>
                <c:pt idx="6">
                  <c:v>-0.56589999999999996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F6-4158-ABF0-EA82A5259E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GovSpend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0.61350000000000005</c:v>
                </c:pt>
                <c:pt idx="1">
                  <c:v>1.0864</c:v>
                </c:pt>
                <c:pt idx="2">
                  <c:v>1.571</c:v>
                </c:pt>
                <c:pt idx="3">
                  <c:v>1.7318</c:v>
                </c:pt>
                <c:pt idx="4">
                  <c:v>2.3767</c:v>
                </c:pt>
                <c:pt idx="5">
                  <c:v>2.6629999999999998</c:v>
                </c:pt>
                <c:pt idx="6">
                  <c:v>3.3071999999999999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F6-4158-ABF0-EA82A5259E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Investment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0.28789999999999999</c:v>
                </c:pt>
                <c:pt idx="1">
                  <c:v>0.35270000000000001</c:v>
                </c:pt>
                <c:pt idx="2">
                  <c:v>0.57379999999999998</c:v>
                </c:pt>
                <c:pt idx="3">
                  <c:v>0.86399999999999999</c:v>
                </c:pt>
                <c:pt idx="4">
                  <c:v>1.2230000000000001</c:v>
                </c:pt>
                <c:pt idx="5">
                  <c:v>2.3466999999999998</c:v>
                </c:pt>
                <c:pt idx="6">
                  <c:v>2.2164999999999999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F6-4158-ABF0-EA82A5259EE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Consumption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1.4464000000000001</c:v>
                </c:pt>
                <c:pt idx="1">
                  <c:v>2.0104000000000002</c:v>
                </c:pt>
                <c:pt idx="2">
                  <c:v>3.0869</c:v>
                </c:pt>
                <c:pt idx="3">
                  <c:v>4.2427999999999999</c:v>
                </c:pt>
                <c:pt idx="4">
                  <c:v>6.0122</c:v>
                </c:pt>
                <c:pt idx="5">
                  <c:v>8.6433999999999997</c:v>
                </c:pt>
                <c:pt idx="6">
                  <c:v>10.643000000000001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F6-4158-ABF0-EA82A5259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12410656"/>
        <c:axId val="612405560"/>
      </c:barChart>
      <c:catAx>
        <c:axId val="6124106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crossAx val="612405560"/>
        <c:crossesAt val="-2000"/>
        <c:auto val="1"/>
        <c:lblAlgn val="ctr"/>
        <c:lblOffset val="100"/>
        <c:noMultiLvlLbl val="0"/>
      </c:catAx>
      <c:valAx>
        <c:axId val="612405560"/>
        <c:scaling>
          <c:orientation val="minMax"/>
          <c:max val="18"/>
          <c:min val="-2"/>
        </c:scaling>
        <c:delete val="0"/>
        <c:axPos val="l"/>
        <c:majorGridlines>
          <c:spPr>
            <a:ln>
              <a:solidFill>
                <a:schemeClr val="bg2"/>
              </a:solidFill>
            </a:ln>
          </c:spPr>
        </c:majorGridlines>
        <c:numFmt formatCode="&quot;$&quot;#,##0" sourceLinked="0"/>
        <c:majorTickMark val="in"/>
        <c:minorTickMark val="none"/>
        <c:tickLblPos val="nextTo"/>
        <c:spPr>
          <a:ln w="25400">
            <a:solidFill>
              <a:prstClr val="white"/>
            </a:solidFill>
          </a:ln>
        </c:spPr>
        <c:crossAx val="612410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82243625796839"/>
          <c:y val="0.2276032309341614"/>
          <c:w val="0.18081502970023491"/>
          <c:h val="0.260612176999003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71828521435224E-2"/>
          <c:y val="9.4960452578563878E-2"/>
          <c:w val="0.85748654855643047"/>
          <c:h val="0.80245171912133251"/>
        </c:manualLayout>
      </c:layout>
      <c:area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rgbClr val="EEECE1">
                <a:alpha val="67000"/>
              </a:srgbClr>
            </a:solidFill>
          </c:spPr>
          <c:cat>
            <c:numRef>
              <c:f>Sheet1!$A$2:$A$83</c:f>
              <c:numCache>
                <c:formatCode>mmm"_"yyyy</c:formatCode>
                <c:ptCount val="8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  <c:pt idx="62">
                  <c:v>42277</c:v>
                </c:pt>
                <c:pt idx="63">
                  <c:v>42369</c:v>
                </c:pt>
                <c:pt idx="64">
                  <c:v>42460</c:v>
                </c:pt>
                <c:pt idx="65">
                  <c:v>42551</c:v>
                </c:pt>
                <c:pt idx="66">
                  <c:v>42643</c:v>
                </c:pt>
                <c:pt idx="67">
                  <c:v>42735</c:v>
                </c:pt>
                <c:pt idx="68">
                  <c:v>42825</c:v>
                </c:pt>
                <c:pt idx="69">
                  <c:v>42916</c:v>
                </c:pt>
                <c:pt idx="70">
                  <c:v>43008</c:v>
                </c:pt>
                <c:pt idx="71">
                  <c:v>43100</c:v>
                </c:pt>
                <c:pt idx="72">
                  <c:v>43190</c:v>
                </c:pt>
                <c:pt idx="73">
                  <c:v>43281</c:v>
                </c:pt>
                <c:pt idx="74">
                  <c:v>43373</c:v>
                </c:pt>
                <c:pt idx="75">
                  <c:v>43465</c:v>
                </c:pt>
                <c:pt idx="76">
                  <c:v>43555</c:v>
                </c:pt>
                <c:pt idx="77">
                  <c:v>43646</c:v>
                </c:pt>
                <c:pt idx="78">
                  <c:v>43738</c:v>
                </c:pt>
                <c:pt idx="79">
                  <c:v>43830</c:v>
                </c:pt>
                <c:pt idx="80">
                  <c:v>43921</c:v>
                </c:pt>
                <c:pt idx="81">
                  <c:v>44012</c:v>
                </c:pt>
              </c:numCache>
            </c:numRef>
          </c:cat>
          <c:val>
            <c:numRef>
              <c:f>Sheet1!$C$2:$C$83</c:f>
              <c:numCache>
                <c:formatCode>0</c:formatCode>
                <c:ptCount val="8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C7-452E-8887-26AD42118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0742832"/>
        <c:axId val="611406744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GDP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03"/>
            <c:bubble3D val="0"/>
            <c:spPr>
              <a:ln w="25400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5AC7-452E-8887-26AD421185F1}"/>
              </c:ext>
            </c:extLst>
          </c:dPt>
          <c:cat>
            <c:numRef>
              <c:f>Sheet1!$A$2:$A$83</c:f>
              <c:numCache>
                <c:formatCode>mmm"_"yyyy</c:formatCode>
                <c:ptCount val="8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  <c:pt idx="62">
                  <c:v>42277</c:v>
                </c:pt>
                <c:pt idx="63">
                  <c:v>42369</c:v>
                </c:pt>
                <c:pt idx="64">
                  <c:v>42460</c:v>
                </c:pt>
                <c:pt idx="65">
                  <c:v>42551</c:v>
                </c:pt>
                <c:pt idx="66">
                  <c:v>42643</c:v>
                </c:pt>
                <c:pt idx="67">
                  <c:v>42735</c:v>
                </c:pt>
                <c:pt idx="68">
                  <c:v>42825</c:v>
                </c:pt>
                <c:pt idx="69">
                  <c:v>42916</c:v>
                </c:pt>
                <c:pt idx="70">
                  <c:v>43008</c:v>
                </c:pt>
                <c:pt idx="71">
                  <c:v>43100</c:v>
                </c:pt>
                <c:pt idx="72">
                  <c:v>43190</c:v>
                </c:pt>
                <c:pt idx="73">
                  <c:v>43281</c:v>
                </c:pt>
                <c:pt idx="74">
                  <c:v>43373</c:v>
                </c:pt>
                <c:pt idx="75">
                  <c:v>43465</c:v>
                </c:pt>
                <c:pt idx="76">
                  <c:v>43555</c:v>
                </c:pt>
                <c:pt idx="77">
                  <c:v>43646</c:v>
                </c:pt>
                <c:pt idx="78">
                  <c:v>43738</c:v>
                </c:pt>
                <c:pt idx="79">
                  <c:v>43830</c:v>
                </c:pt>
                <c:pt idx="80">
                  <c:v>43921</c:v>
                </c:pt>
                <c:pt idx="81">
                  <c:v>44012</c:v>
                </c:pt>
              </c:numCache>
            </c:numRef>
          </c:cat>
          <c:val>
            <c:numRef>
              <c:f>Sheet1!$B$2:$B$83</c:f>
              <c:numCache>
                <c:formatCode>0.0000</c:formatCode>
                <c:ptCount val="82"/>
                <c:pt idx="0">
                  <c:v>12.924200000000001</c:v>
                </c:pt>
                <c:pt idx="1">
                  <c:v>13.1608</c:v>
                </c:pt>
                <c:pt idx="2">
                  <c:v>13.1784</c:v>
                </c:pt>
                <c:pt idx="3">
                  <c:v>13.2605</c:v>
                </c:pt>
                <c:pt idx="4">
                  <c:v>13.222700000000001</c:v>
                </c:pt>
                <c:pt idx="5">
                  <c:v>13.3</c:v>
                </c:pt>
                <c:pt idx="6">
                  <c:v>13.2448</c:v>
                </c:pt>
                <c:pt idx="7">
                  <c:v>13.280899999999999</c:v>
                </c:pt>
                <c:pt idx="8">
                  <c:v>13.397</c:v>
                </c:pt>
                <c:pt idx="9">
                  <c:v>13.478200000000001</c:v>
                </c:pt>
                <c:pt idx="10">
                  <c:v>13.5381</c:v>
                </c:pt>
                <c:pt idx="11">
                  <c:v>13.558999999999999</c:v>
                </c:pt>
                <c:pt idx="12">
                  <c:v>13.6343</c:v>
                </c:pt>
                <c:pt idx="13">
                  <c:v>13.7515</c:v>
                </c:pt>
                <c:pt idx="14">
                  <c:v>13.985100000000001</c:v>
                </c:pt>
                <c:pt idx="15">
                  <c:v>14.1456</c:v>
                </c:pt>
                <c:pt idx="16">
                  <c:v>14.2211</c:v>
                </c:pt>
                <c:pt idx="17">
                  <c:v>14.329499999999999</c:v>
                </c:pt>
                <c:pt idx="18">
                  <c:v>14.465</c:v>
                </c:pt>
                <c:pt idx="19">
                  <c:v>14.6099</c:v>
                </c:pt>
                <c:pt idx="20">
                  <c:v>14.771600000000001</c:v>
                </c:pt>
                <c:pt idx="21">
                  <c:v>14.839799999999999</c:v>
                </c:pt>
                <c:pt idx="22">
                  <c:v>14.972100000000001</c:v>
                </c:pt>
                <c:pt idx="23">
                  <c:v>15.066600000000001</c:v>
                </c:pt>
                <c:pt idx="24">
                  <c:v>15.266999999999999</c:v>
                </c:pt>
                <c:pt idx="25">
                  <c:v>15.302700000000002</c:v>
                </c:pt>
                <c:pt idx="26">
                  <c:v>15.3264</c:v>
                </c:pt>
                <c:pt idx="27">
                  <c:v>15.456899999999999</c:v>
                </c:pt>
                <c:pt idx="28">
                  <c:v>15.4933</c:v>
                </c:pt>
                <c:pt idx="29">
                  <c:v>15.582100000000001</c:v>
                </c:pt>
                <c:pt idx="30">
                  <c:v>15.666700000000001</c:v>
                </c:pt>
                <c:pt idx="31">
                  <c:v>15.762</c:v>
                </c:pt>
                <c:pt idx="32">
                  <c:v>15.6714</c:v>
                </c:pt>
                <c:pt idx="33">
                  <c:v>15.7523</c:v>
                </c:pt>
                <c:pt idx="34">
                  <c:v>15.667</c:v>
                </c:pt>
                <c:pt idx="35">
                  <c:v>15.327999999999999</c:v>
                </c:pt>
                <c:pt idx="36">
                  <c:v>15.155899999999999</c:v>
                </c:pt>
                <c:pt idx="37">
                  <c:v>15.1341</c:v>
                </c:pt>
                <c:pt idx="38">
                  <c:v>15.189200000000001</c:v>
                </c:pt>
                <c:pt idx="39">
                  <c:v>15.3561</c:v>
                </c:pt>
                <c:pt idx="40">
                  <c:v>15.415100000000001</c:v>
                </c:pt>
                <c:pt idx="41">
                  <c:v>15.5573</c:v>
                </c:pt>
                <c:pt idx="42">
                  <c:v>15.672000000000001</c:v>
                </c:pt>
                <c:pt idx="43">
                  <c:v>15.7506</c:v>
                </c:pt>
                <c:pt idx="44">
                  <c:v>15.7128</c:v>
                </c:pt>
                <c:pt idx="45">
                  <c:v>15.825100000000001</c:v>
                </c:pt>
                <c:pt idx="46">
                  <c:v>15.8207</c:v>
                </c:pt>
                <c:pt idx="47">
                  <c:v>16.004100000000001</c:v>
                </c:pt>
                <c:pt idx="48">
                  <c:v>16.1294</c:v>
                </c:pt>
                <c:pt idx="49">
                  <c:v>16.198799999999999</c:v>
                </c:pt>
                <c:pt idx="50">
                  <c:v>16.220700000000001</c:v>
                </c:pt>
                <c:pt idx="51">
                  <c:v>16.239100000000001</c:v>
                </c:pt>
                <c:pt idx="52">
                  <c:v>16.382999999999999</c:v>
                </c:pt>
                <c:pt idx="53">
                  <c:v>16.403200000000002</c:v>
                </c:pt>
                <c:pt idx="54">
                  <c:v>16.531700000000001</c:v>
                </c:pt>
                <c:pt idx="55">
                  <c:v>16.663599999999999</c:v>
                </c:pt>
                <c:pt idx="56">
                  <c:v>16.616499999999998</c:v>
                </c:pt>
                <c:pt idx="57">
                  <c:v>16.8415</c:v>
                </c:pt>
                <c:pt idx="58">
                  <c:v>17.047099999999997</c:v>
                </c:pt>
                <c:pt idx="59">
                  <c:v>17.143000000000001</c:v>
                </c:pt>
                <c:pt idx="60">
                  <c:v>17.305799999999998</c:v>
                </c:pt>
                <c:pt idx="61">
                  <c:v>17.422799999999999</c:v>
                </c:pt>
                <c:pt idx="62">
                  <c:v>17.486000000000001</c:v>
                </c:pt>
                <c:pt idx="63">
                  <c:v>17.514099999999999</c:v>
                </c:pt>
                <c:pt idx="64">
                  <c:v>17.613299999999999</c:v>
                </c:pt>
                <c:pt idx="65">
                  <c:v>17.668200000000002</c:v>
                </c:pt>
                <c:pt idx="66">
                  <c:v>17.764400000000002</c:v>
                </c:pt>
                <c:pt idx="67">
                  <c:v>17.876200000000001</c:v>
                </c:pt>
                <c:pt idx="68">
                  <c:v>17.9773</c:v>
                </c:pt>
                <c:pt idx="69">
                  <c:v>18.054099999999998</c:v>
                </c:pt>
                <c:pt idx="70">
                  <c:v>18.185599999999997</c:v>
                </c:pt>
                <c:pt idx="71">
                  <c:v>18.359400000000001</c:v>
                </c:pt>
                <c:pt idx="72">
                  <c:v>18.5305</c:v>
                </c:pt>
                <c:pt idx="73">
                  <c:v>18.654400000000003</c:v>
                </c:pt>
                <c:pt idx="74">
                  <c:v>18.752400000000002</c:v>
                </c:pt>
                <c:pt idx="75">
                  <c:v>18.8139</c:v>
                </c:pt>
                <c:pt idx="76">
                  <c:v>18.950299999999999</c:v>
                </c:pt>
                <c:pt idx="77">
                  <c:v>19.020599999999998</c:v>
                </c:pt>
                <c:pt idx="78">
                  <c:v>19.1417</c:v>
                </c:pt>
                <c:pt idx="79">
                  <c:v>19.254000000000001</c:v>
                </c:pt>
                <c:pt idx="80">
                  <c:v>19.0108</c:v>
                </c:pt>
                <c:pt idx="81">
                  <c:v>17.2822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AC7-452E-8887-26AD42118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411048"/>
        <c:axId val="612411440"/>
      </c:lineChart>
      <c:dateAx>
        <c:axId val="612411048"/>
        <c:scaling>
          <c:orientation val="minMax"/>
          <c:min val="36526"/>
        </c:scaling>
        <c:delete val="0"/>
        <c:axPos val="b"/>
        <c:minorGridlines>
          <c:spPr>
            <a:ln>
              <a:solidFill>
                <a:prstClr val="white">
                  <a:alpha val="0"/>
                </a:prstClr>
              </a:solidFill>
            </a:ln>
          </c:spPr>
        </c:minorGridlines>
        <c:numFmt formatCode="yyyy" sourceLinked="0"/>
        <c:majorTickMark val="in"/>
        <c:minorTickMark val="in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612411440"/>
        <c:crosses val="autoZero"/>
        <c:auto val="1"/>
        <c:lblOffset val="100"/>
        <c:baseTimeUnit val="months"/>
        <c:majorUnit val="2"/>
        <c:majorTimeUnit val="years"/>
      </c:dateAx>
      <c:valAx>
        <c:axId val="612411440"/>
        <c:scaling>
          <c:orientation val="minMax"/>
          <c:max val="20"/>
          <c:min val="12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&quot;$&quot;#,##0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612411048"/>
        <c:crosses val="autoZero"/>
        <c:crossBetween val="midCat"/>
        <c:majorUnit val="1"/>
      </c:valAx>
      <c:valAx>
        <c:axId val="611406744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crossAx val="610742832"/>
        <c:crosses val="max"/>
        <c:crossBetween val="between"/>
        <c:majorUnit val="0.2"/>
      </c:valAx>
      <c:dateAx>
        <c:axId val="610742832"/>
        <c:scaling>
          <c:orientation val="minMax"/>
        </c:scaling>
        <c:delete val="1"/>
        <c:axPos val="b"/>
        <c:numFmt formatCode="mmm&quot;_&quot;yyyy" sourceLinked="1"/>
        <c:majorTickMark val="out"/>
        <c:minorTickMark val="none"/>
        <c:tickLblPos val="none"/>
        <c:crossAx val="611406744"/>
        <c:crosses val="autoZero"/>
        <c:auto val="1"/>
        <c:lblOffset val="100"/>
        <c:baseTimeUnit val="months"/>
      </c:dateAx>
      <c:spPr>
        <a:noFill/>
        <a:ln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71828521435224E-2"/>
          <c:y val="9.4960452578563878E-2"/>
          <c:w val="0.85748654855643047"/>
          <c:h val="0.80245171912133251"/>
        </c:manualLayout>
      </c:layout>
      <c:area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rgbClr val="EEECE1">
                <a:alpha val="67000"/>
              </a:srgbClr>
            </a:solidFill>
          </c:spPr>
          <c:cat>
            <c:numRef>
              <c:f>Sheet1!$A$2:$A$83</c:f>
              <c:numCache>
                <c:formatCode>mmm"_"yyyy</c:formatCode>
                <c:ptCount val="8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  <c:pt idx="62">
                  <c:v>42277</c:v>
                </c:pt>
                <c:pt idx="63">
                  <c:v>42369</c:v>
                </c:pt>
                <c:pt idx="64">
                  <c:v>42460</c:v>
                </c:pt>
                <c:pt idx="65">
                  <c:v>42551</c:v>
                </c:pt>
                <c:pt idx="66">
                  <c:v>42643</c:v>
                </c:pt>
                <c:pt idx="67">
                  <c:v>42735</c:v>
                </c:pt>
                <c:pt idx="68">
                  <c:v>42825</c:v>
                </c:pt>
                <c:pt idx="69">
                  <c:v>42916</c:v>
                </c:pt>
                <c:pt idx="70">
                  <c:v>43008</c:v>
                </c:pt>
                <c:pt idx="71">
                  <c:v>43100</c:v>
                </c:pt>
                <c:pt idx="72">
                  <c:v>43190</c:v>
                </c:pt>
                <c:pt idx="73">
                  <c:v>43281</c:v>
                </c:pt>
                <c:pt idx="74">
                  <c:v>43373</c:v>
                </c:pt>
                <c:pt idx="75">
                  <c:v>43465</c:v>
                </c:pt>
                <c:pt idx="76">
                  <c:v>43555</c:v>
                </c:pt>
                <c:pt idx="77">
                  <c:v>43646</c:v>
                </c:pt>
                <c:pt idx="78">
                  <c:v>43738</c:v>
                </c:pt>
                <c:pt idx="79">
                  <c:v>43830</c:v>
                </c:pt>
                <c:pt idx="80">
                  <c:v>43921</c:v>
                </c:pt>
                <c:pt idx="81">
                  <c:v>44012</c:v>
                </c:pt>
              </c:numCache>
            </c:numRef>
          </c:cat>
          <c:val>
            <c:numRef>
              <c:f>Sheet1!$C$2:$C$83</c:f>
              <c:numCache>
                <c:formatCode>0</c:formatCode>
                <c:ptCount val="8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4-46E9-A309-3E2E65EA9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0740088"/>
        <c:axId val="610744792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GDP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03"/>
            <c:bubble3D val="0"/>
            <c:spPr>
              <a:ln w="25400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DC44-46E9-A309-3E2E65EA9F61}"/>
              </c:ext>
            </c:extLst>
          </c:dPt>
          <c:cat>
            <c:numRef>
              <c:f>Sheet1!$A$2:$A$83</c:f>
              <c:numCache>
                <c:formatCode>mmm"_"yyyy</c:formatCode>
                <c:ptCount val="8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  <c:pt idx="62">
                  <c:v>42277</c:v>
                </c:pt>
                <c:pt idx="63">
                  <c:v>42369</c:v>
                </c:pt>
                <c:pt idx="64">
                  <c:v>42460</c:v>
                </c:pt>
                <c:pt idx="65">
                  <c:v>42551</c:v>
                </c:pt>
                <c:pt idx="66">
                  <c:v>42643</c:v>
                </c:pt>
                <c:pt idx="67">
                  <c:v>42735</c:v>
                </c:pt>
                <c:pt idx="68">
                  <c:v>42825</c:v>
                </c:pt>
                <c:pt idx="69">
                  <c:v>42916</c:v>
                </c:pt>
                <c:pt idx="70">
                  <c:v>43008</c:v>
                </c:pt>
                <c:pt idx="71">
                  <c:v>43100</c:v>
                </c:pt>
                <c:pt idx="72">
                  <c:v>43190</c:v>
                </c:pt>
                <c:pt idx="73">
                  <c:v>43281</c:v>
                </c:pt>
                <c:pt idx="74">
                  <c:v>43373</c:v>
                </c:pt>
                <c:pt idx="75">
                  <c:v>43465</c:v>
                </c:pt>
                <c:pt idx="76">
                  <c:v>43555</c:v>
                </c:pt>
                <c:pt idx="77">
                  <c:v>43646</c:v>
                </c:pt>
                <c:pt idx="78">
                  <c:v>43738</c:v>
                </c:pt>
                <c:pt idx="79">
                  <c:v>43830</c:v>
                </c:pt>
                <c:pt idx="80">
                  <c:v>43921</c:v>
                </c:pt>
                <c:pt idx="81">
                  <c:v>44012</c:v>
                </c:pt>
              </c:numCache>
            </c:numRef>
          </c:cat>
          <c:val>
            <c:numRef>
              <c:f>Sheet1!$B$2:$B$83</c:f>
              <c:numCache>
                <c:formatCode>0.0000</c:formatCode>
                <c:ptCount val="82"/>
                <c:pt idx="0">
                  <c:v>12.924200000000001</c:v>
                </c:pt>
                <c:pt idx="1">
                  <c:v>13.1608</c:v>
                </c:pt>
                <c:pt idx="2">
                  <c:v>13.1784</c:v>
                </c:pt>
                <c:pt idx="3">
                  <c:v>13.2605</c:v>
                </c:pt>
                <c:pt idx="4">
                  <c:v>13.222700000000001</c:v>
                </c:pt>
                <c:pt idx="5">
                  <c:v>13.3</c:v>
                </c:pt>
                <c:pt idx="6">
                  <c:v>13.2448</c:v>
                </c:pt>
                <c:pt idx="7">
                  <c:v>13.280899999999999</c:v>
                </c:pt>
                <c:pt idx="8">
                  <c:v>13.397</c:v>
                </c:pt>
                <c:pt idx="9">
                  <c:v>13.478200000000001</c:v>
                </c:pt>
                <c:pt idx="10">
                  <c:v>13.5381</c:v>
                </c:pt>
                <c:pt idx="11">
                  <c:v>13.558999999999999</c:v>
                </c:pt>
                <c:pt idx="12">
                  <c:v>13.6343</c:v>
                </c:pt>
                <c:pt idx="13">
                  <c:v>13.7515</c:v>
                </c:pt>
                <c:pt idx="14">
                  <c:v>13.985100000000001</c:v>
                </c:pt>
                <c:pt idx="15">
                  <c:v>14.1456</c:v>
                </c:pt>
                <c:pt idx="16">
                  <c:v>14.2211</c:v>
                </c:pt>
                <c:pt idx="17">
                  <c:v>14.329499999999999</c:v>
                </c:pt>
                <c:pt idx="18">
                  <c:v>14.465</c:v>
                </c:pt>
                <c:pt idx="19">
                  <c:v>14.6099</c:v>
                </c:pt>
                <c:pt idx="20">
                  <c:v>14.771600000000001</c:v>
                </c:pt>
                <c:pt idx="21">
                  <c:v>14.839799999999999</c:v>
                </c:pt>
                <c:pt idx="22">
                  <c:v>14.972100000000001</c:v>
                </c:pt>
                <c:pt idx="23">
                  <c:v>15.066600000000001</c:v>
                </c:pt>
                <c:pt idx="24">
                  <c:v>15.266999999999999</c:v>
                </c:pt>
                <c:pt idx="25">
                  <c:v>15.302700000000002</c:v>
                </c:pt>
                <c:pt idx="26">
                  <c:v>15.3264</c:v>
                </c:pt>
                <c:pt idx="27">
                  <c:v>15.456899999999999</c:v>
                </c:pt>
                <c:pt idx="28">
                  <c:v>15.4933</c:v>
                </c:pt>
                <c:pt idx="29">
                  <c:v>15.582100000000001</c:v>
                </c:pt>
                <c:pt idx="30">
                  <c:v>15.666700000000001</c:v>
                </c:pt>
                <c:pt idx="31">
                  <c:v>15.762</c:v>
                </c:pt>
                <c:pt idx="32">
                  <c:v>15.6714</c:v>
                </c:pt>
                <c:pt idx="33">
                  <c:v>15.7523</c:v>
                </c:pt>
                <c:pt idx="34">
                  <c:v>15.667</c:v>
                </c:pt>
                <c:pt idx="35">
                  <c:v>15.327999999999999</c:v>
                </c:pt>
                <c:pt idx="36">
                  <c:v>15.155899999999999</c:v>
                </c:pt>
                <c:pt idx="37">
                  <c:v>15.1341</c:v>
                </c:pt>
                <c:pt idx="38">
                  <c:v>15.189200000000001</c:v>
                </c:pt>
                <c:pt idx="39">
                  <c:v>15.3561</c:v>
                </c:pt>
                <c:pt idx="40">
                  <c:v>15.415100000000001</c:v>
                </c:pt>
                <c:pt idx="41">
                  <c:v>15.5573</c:v>
                </c:pt>
                <c:pt idx="42">
                  <c:v>15.672000000000001</c:v>
                </c:pt>
                <c:pt idx="43">
                  <c:v>15.7506</c:v>
                </c:pt>
                <c:pt idx="44">
                  <c:v>15.7128</c:v>
                </c:pt>
                <c:pt idx="45">
                  <c:v>15.825100000000001</c:v>
                </c:pt>
                <c:pt idx="46">
                  <c:v>15.8207</c:v>
                </c:pt>
                <c:pt idx="47">
                  <c:v>16.004100000000001</c:v>
                </c:pt>
                <c:pt idx="48">
                  <c:v>16.1294</c:v>
                </c:pt>
                <c:pt idx="49">
                  <c:v>16.198799999999999</c:v>
                </c:pt>
                <c:pt idx="50">
                  <c:v>16.220700000000001</c:v>
                </c:pt>
                <c:pt idx="51">
                  <c:v>16.239100000000001</c:v>
                </c:pt>
                <c:pt idx="52">
                  <c:v>16.382999999999999</c:v>
                </c:pt>
                <c:pt idx="53">
                  <c:v>16.403200000000002</c:v>
                </c:pt>
                <c:pt idx="54">
                  <c:v>16.531700000000001</c:v>
                </c:pt>
                <c:pt idx="55">
                  <c:v>16.663599999999999</c:v>
                </c:pt>
                <c:pt idx="56">
                  <c:v>16.616499999999998</c:v>
                </c:pt>
                <c:pt idx="57">
                  <c:v>16.8415</c:v>
                </c:pt>
                <c:pt idx="58">
                  <c:v>17.047099999999997</c:v>
                </c:pt>
                <c:pt idx="59">
                  <c:v>17.143000000000001</c:v>
                </c:pt>
                <c:pt idx="60">
                  <c:v>17.305799999999998</c:v>
                </c:pt>
                <c:pt idx="61">
                  <c:v>17.422799999999999</c:v>
                </c:pt>
                <c:pt idx="62">
                  <c:v>17.486000000000001</c:v>
                </c:pt>
                <c:pt idx="63">
                  <c:v>17.514099999999999</c:v>
                </c:pt>
                <c:pt idx="64">
                  <c:v>17.613299999999999</c:v>
                </c:pt>
                <c:pt idx="65">
                  <c:v>17.668200000000002</c:v>
                </c:pt>
                <c:pt idx="66">
                  <c:v>17.764400000000002</c:v>
                </c:pt>
                <c:pt idx="67">
                  <c:v>17.876200000000001</c:v>
                </c:pt>
                <c:pt idx="68">
                  <c:v>17.9773</c:v>
                </c:pt>
                <c:pt idx="69">
                  <c:v>18.054099999999998</c:v>
                </c:pt>
                <c:pt idx="70">
                  <c:v>18.185599999999997</c:v>
                </c:pt>
                <c:pt idx="71">
                  <c:v>18.359400000000001</c:v>
                </c:pt>
                <c:pt idx="72">
                  <c:v>18.5305</c:v>
                </c:pt>
                <c:pt idx="73">
                  <c:v>18.654400000000003</c:v>
                </c:pt>
                <c:pt idx="74">
                  <c:v>18.752400000000002</c:v>
                </c:pt>
                <c:pt idx="75">
                  <c:v>18.8139</c:v>
                </c:pt>
                <c:pt idx="76">
                  <c:v>18.950299999999999</c:v>
                </c:pt>
                <c:pt idx="77">
                  <c:v>19.020599999999998</c:v>
                </c:pt>
                <c:pt idx="78">
                  <c:v>19.1417</c:v>
                </c:pt>
                <c:pt idx="79">
                  <c:v>19.254000000000001</c:v>
                </c:pt>
                <c:pt idx="80">
                  <c:v>19.0108</c:v>
                </c:pt>
                <c:pt idx="81">
                  <c:v>17.2822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44-46E9-A309-3E2E65EA9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747144"/>
        <c:axId val="610743224"/>
      </c:lineChart>
      <c:dateAx>
        <c:axId val="610747144"/>
        <c:scaling>
          <c:orientation val="minMax"/>
          <c:min val="36526"/>
        </c:scaling>
        <c:delete val="0"/>
        <c:axPos val="b"/>
        <c:minorGridlines>
          <c:spPr>
            <a:ln>
              <a:solidFill>
                <a:prstClr val="white">
                  <a:alpha val="0"/>
                </a:prstClr>
              </a:solidFill>
            </a:ln>
          </c:spPr>
        </c:minorGridlines>
        <c:numFmt formatCode="yyyy" sourceLinked="0"/>
        <c:majorTickMark val="in"/>
        <c:minorTickMark val="in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610743224"/>
        <c:crosses val="autoZero"/>
        <c:auto val="1"/>
        <c:lblOffset val="100"/>
        <c:baseTimeUnit val="months"/>
        <c:majorUnit val="2"/>
        <c:majorTimeUnit val="years"/>
      </c:dateAx>
      <c:valAx>
        <c:axId val="610743224"/>
        <c:scaling>
          <c:orientation val="minMax"/>
          <c:max val="20"/>
          <c:min val="12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&quot;$&quot;#,##0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610747144"/>
        <c:crosses val="autoZero"/>
        <c:crossBetween val="midCat"/>
        <c:majorUnit val="1"/>
      </c:valAx>
      <c:valAx>
        <c:axId val="610744792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crossAx val="610740088"/>
        <c:crosses val="max"/>
        <c:crossBetween val="between"/>
        <c:majorUnit val="0.2"/>
      </c:valAx>
      <c:dateAx>
        <c:axId val="610740088"/>
        <c:scaling>
          <c:orientation val="minMax"/>
        </c:scaling>
        <c:delete val="1"/>
        <c:axPos val="b"/>
        <c:numFmt formatCode="mmm&quot;_&quot;yyyy" sourceLinked="1"/>
        <c:majorTickMark val="out"/>
        <c:minorTickMark val="none"/>
        <c:tickLblPos val="none"/>
        <c:crossAx val="610744792"/>
        <c:crosses val="autoZero"/>
        <c:auto val="1"/>
        <c:lblOffset val="100"/>
        <c:baseTimeUnit val="months"/>
      </c:dateAx>
      <c:spPr>
        <a:noFill/>
        <a:ln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GDP Q4/Q4 Growth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4B4-46D2-8C7C-EF36E6908BF7}"/>
              </c:ext>
            </c:extLst>
          </c:dPt>
          <c:dPt>
            <c:idx val="9"/>
            <c:invertIfNegative val="0"/>
            <c:bubble3D val="0"/>
            <c:spPr>
              <a:solidFill>
                <a:srgbClr val="8EB4E3"/>
              </a:solidFill>
            </c:spPr>
            <c:extLst>
              <c:ext xmlns:c16="http://schemas.microsoft.com/office/drawing/2014/chart" uri="{C3380CC4-5D6E-409C-BE32-E72D297353CC}">
                <c16:uniqueId val="{00000003-A4B4-46D2-8C7C-EF36E6908BF7}"/>
              </c:ext>
            </c:extLst>
          </c:dPt>
          <c:dPt>
            <c:idx val="10"/>
            <c:invertIfNegative val="0"/>
            <c:bubble3D val="0"/>
            <c:spPr>
              <a:solidFill>
                <a:srgbClr val="8EB4E3"/>
              </a:solidFill>
            </c:spPr>
            <c:extLst>
              <c:ext xmlns:c16="http://schemas.microsoft.com/office/drawing/2014/chart" uri="{C3380CC4-5D6E-409C-BE32-E72D297353CC}">
                <c16:uniqueId val="{00000005-A4B4-46D2-8C7C-EF36E6908BF7}"/>
              </c:ext>
            </c:extLst>
          </c:dPt>
          <c:cat>
            <c:numRef>
              <c:f>Sheet1!$A$2:$A$21</c:f>
              <c:numCache>
                <c:formatCode>m/d/yyyy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2.9733801329440146</c:v>
                </c:pt>
                <c:pt idx="1">
                  <c:v>0.15384035292786979</c:v>
                </c:pt>
                <c:pt idx="2">
                  <c:v>2.0939845944175417</c:v>
                </c:pt>
                <c:pt idx="3">
                  <c:v>4.326277749096552</c:v>
                </c:pt>
                <c:pt idx="4">
                  <c:v>3.2822927270670599</c:v>
                </c:pt>
                <c:pt idx="5">
                  <c:v>3.1259625322555218</c:v>
                </c:pt>
                <c:pt idx="6">
                  <c:v>2.590498188045065</c:v>
                </c:pt>
                <c:pt idx="7">
                  <c:v>1.9738757448130029</c:v>
                </c:pt>
                <c:pt idx="8">
                  <c:v>-2.7534576830351432</c:v>
                </c:pt>
                <c:pt idx="9">
                  <c:v>0.18332463465553506</c:v>
                </c:pt>
                <c:pt idx="10">
                  <c:v>2.5690116631175819</c:v>
                </c:pt>
                <c:pt idx="11">
                  <c:v>1.6094624966668025</c:v>
                </c:pt>
                <c:pt idx="12">
                  <c:v>1.4683737292318755</c:v>
                </c:pt>
                <c:pt idx="13">
                  <c:v>2.6140611240770717</c:v>
                </c:pt>
                <c:pt idx="14">
                  <c:v>2.8769293550013231</c:v>
                </c:pt>
                <c:pt idx="15">
                  <c:v>2.1647319605669901</c:v>
                </c:pt>
                <c:pt idx="16">
                  <c:v>2.0674770613391624</c:v>
                </c:pt>
                <c:pt idx="17">
                  <c:v>2.7030353207057489</c:v>
                </c:pt>
                <c:pt idx="18">
                  <c:v>2.4755710970946865</c:v>
                </c:pt>
                <c:pt idx="19">
                  <c:v>2.3392279112783632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B4-46D2-8C7C-EF36E6908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0747536"/>
        <c:axId val="610740872"/>
      </c:barChart>
      <c:dateAx>
        <c:axId val="610747536"/>
        <c:scaling>
          <c:orientation val="minMax"/>
        </c:scaling>
        <c:delete val="0"/>
        <c:axPos val="b"/>
        <c:numFmt formatCode="yyyy" sourceLinked="0"/>
        <c:majorTickMark val="in"/>
        <c:minorTickMark val="in"/>
        <c:tickLblPos val="low"/>
        <c:spPr>
          <a:ln w="25400">
            <a:solidFill>
              <a:schemeClr val="tx1"/>
            </a:solidFill>
          </a:ln>
        </c:spPr>
        <c:crossAx val="610740872"/>
        <c:crosses val="autoZero"/>
        <c:auto val="1"/>
        <c:lblOffset val="100"/>
        <c:baseTimeUnit val="years"/>
        <c:majorUnit val="2"/>
        <c:majorTimeUnit val="years"/>
        <c:minorUnit val="1"/>
        <c:minorTimeUnit val="years"/>
      </c:dateAx>
      <c:valAx>
        <c:axId val="610740872"/>
        <c:scaling>
          <c:orientation val="minMax"/>
          <c:max val="5"/>
          <c:min val="-4"/>
        </c:scaling>
        <c:delete val="0"/>
        <c:axPos val="l"/>
        <c:majorGridlines/>
        <c:numFmt formatCode="General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crossAx val="61074753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GDP Q4/Q4 Growth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C118-4466-B7F5-7696F6D5038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118-4466-B7F5-7696F6D5038C}"/>
              </c:ext>
            </c:extLst>
          </c:dPt>
          <c:cat>
            <c:numRef>
              <c:f>Sheet1!$A$2:$A$21</c:f>
              <c:numCache>
                <c:formatCode>m/d/yyyy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2.9733801329440146</c:v>
                </c:pt>
                <c:pt idx="1">
                  <c:v>0.15384035292786979</c:v>
                </c:pt>
                <c:pt idx="2">
                  <c:v>2.0939845944175417</c:v>
                </c:pt>
                <c:pt idx="3">
                  <c:v>4.326277749096552</c:v>
                </c:pt>
                <c:pt idx="4">
                  <c:v>3.2822927270670599</c:v>
                </c:pt>
                <c:pt idx="5">
                  <c:v>3.1259625322555218</c:v>
                </c:pt>
                <c:pt idx="6">
                  <c:v>2.590498188045065</c:v>
                </c:pt>
                <c:pt idx="7">
                  <c:v>1.9738757448130029</c:v>
                </c:pt>
                <c:pt idx="8">
                  <c:v>-2.7534576830351432</c:v>
                </c:pt>
                <c:pt idx="9">
                  <c:v>0.18332463465553506</c:v>
                </c:pt>
                <c:pt idx="10">
                  <c:v>2.5690116631175819</c:v>
                </c:pt>
                <c:pt idx="11">
                  <c:v>1.6094624966668025</c:v>
                </c:pt>
                <c:pt idx="12">
                  <c:v>1.4683737292318755</c:v>
                </c:pt>
                <c:pt idx="13">
                  <c:v>2.6140611240770717</c:v>
                </c:pt>
                <c:pt idx="14">
                  <c:v>2.8769293550013231</c:v>
                </c:pt>
                <c:pt idx="15">
                  <c:v>2.1647319605669901</c:v>
                </c:pt>
                <c:pt idx="16">
                  <c:v>2.0674770613391624</c:v>
                </c:pt>
                <c:pt idx="17">
                  <c:v>2.7030353207057489</c:v>
                </c:pt>
                <c:pt idx="18">
                  <c:v>2.4755710970946865</c:v>
                </c:pt>
                <c:pt idx="19">
                  <c:v>2.3392279112783632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18-4466-B7F5-7696F6D50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0742048"/>
        <c:axId val="610740480"/>
      </c:barChart>
      <c:dateAx>
        <c:axId val="610742048"/>
        <c:scaling>
          <c:orientation val="minMax"/>
        </c:scaling>
        <c:delete val="0"/>
        <c:axPos val="b"/>
        <c:numFmt formatCode="yyyy" sourceLinked="0"/>
        <c:majorTickMark val="in"/>
        <c:minorTickMark val="in"/>
        <c:tickLblPos val="low"/>
        <c:spPr>
          <a:ln w="25400">
            <a:solidFill>
              <a:schemeClr val="tx1"/>
            </a:solidFill>
          </a:ln>
        </c:spPr>
        <c:crossAx val="610740480"/>
        <c:crosses val="autoZero"/>
        <c:auto val="1"/>
        <c:lblOffset val="100"/>
        <c:baseTimeUnit val="years"/>
        <c:majorUnit val="2"/>
        <c:majorTimeUnit val="years"/>
      </c:dateAx>
      <c:valAx>
        <c:axId val="610740480"/>
        <c:scaling>
          <c:orientation val="minMax"/>
          <c:max val="5"/>
          <c:min val="-4"/>
        </c:scaling>
        <c:delete val="0"/>
        <c:axPos val="l"/>
        <c:majorGridlines/>
        <c:numFmt formatCode="General" sourceLinked="0"/>
        <c:majorTickMark val="in"/>
        <c:minorTickMark val="none"/>
        <c:tickLblPos val="nextTo"/>
        <c:spPr>
          <a:ln w="25400">
            <a:solidFill>
              <a:schemeClr val="tx1"/>
            </a:solidFill>
          </a:ln>
        </c:spPr>
        <c:crossAx val="61074204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46366-2190-427C-9679-228EC47D38E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0032FC-DDEB-4805-8B52-563BE9F58FBA}">
      <dgm:prSet phldrT="[Text]"/>
      <dgm:spPr/>
      <dgm:t>
        <a:bodyPr/>
        <a:lstStyle/>
        <a:p>
          <a:r>
            <a:rPr lang="en-US" dirty="0" smtClean="0"/>
            <a:t>Known As</a:t>
          </a:r>
          <a:endParaRPr lang="en-US" dirty="0"/>
        </a:p>
      </dgm:t>
    </dgm:pt>
    <dgm:pt modelId="{77FD1C95-A37C-4735-B308-5FFC7D3A1E9F}" type="parTrans" cxnId="{8915FF6C-869C-4A52-8DC6-2DFC502CAF10}">
      <dgm:prSet/>
      <dgm:spPr/>
      <dgm:t>
        <a:bodyPr/>
        <a:lstStyle/>
        <a:p>
          <a:endParaRPr lang="en-US"/>
        </a:p>
      </dgm:t>
    </dgm:pt>
    <dgm:pt modelId="{415BB016-0FE2-4388-862B-FC73CECBFABB}" type="sibTrans" cxnId="{8915FF6C-869C-4A52-8DC6-2DFC502CAF10}">
      <dgm:prSet/>
      <dgm:spPr/>
      <dgm:t>
        <a:bodyPr/>
        <a:lstStyle/>
        <a:p>
          <a:endParaRPr lang="en-US"/>
        </a:p>
      </dgm:t>
    </dgm:pt>
    <dgm:pt modelId="{AF7290AB-6474-4AED-9756-6B0F8561BF48}">
      <dgm:prSet phldrT="[Text]" custT="1"/>
      <dgm:spPr/>
      <dgm:t>
        <a:bodyPr/>
        <a:lstStyle/>
        <a:p>
          <a:r>
            <a:rPr lang="en-US" sz="1200" dirty="0" smtClean="0"/>
            <a:t>Gross Domestic Product</a:t>
          </a:r>
          <a:endParaRPr lang="en-US" sz="1200" dirty="0"/>
        </a:p>
      </dgm:t>
    </dgm:pt>
    <dgm:pt modelId="{878394DE-D527-4290-8E96-248FF009B1A3}" type="parTrans" cxnId="{4FF6856C-AC7A-4ED5-93BA-A7A4A55BA864}">
      <dgm:prSet/>
      <dgm:spPr/>
      <dgm:t>
        <a:bodyPr/>
        <a:lstStyle/>
        <a:p>
          <a:endParaRPr lang="en-US"/>
        </a:p>
      </dgm:t>
    </dgm:pt>
    <dgm:pt modelId="{9A858B95-25FB-431B-A5B1-541B8D2DB22D}" type="sibTrans" cxnId="{4FF6856C-AC7A-4ED5-93BA-A7A4A55BA864}">
      <dgm:prSet/>
      <dgm:spPr/>
      <dgm:t>
        <a:bodyPr/>
        <a:lstStyle/>
        <a:p>
          <a:endParaRPr lang="en-US"/>
        </a:p>
      </dgm:t>
    </dgm:pt>
    <dgm:pt modelId="{1A20745E-9AAD-4B0A-A3B2-56D806FB789C}">
      <dgm:prSet phldrT="[Text]"/>
      <dgm:spPr/>
      <dgm:t>
        <a:bodyPr/>
        <a:lstStyle/>
        <a:p>
          <a:r>
            <a:rPr lang="en-US" sz="1200" dirty="0" smtClean="0"/>
            <a:t>National Output</a:t>
          </a:r>
          <a:endParaRPr lang="en-US" sz="1200" dirty="0"/>
        </a:p>
      </dgm:t>
    </dgm:pt>
    <dgm:pt modelId="{C47C49ED-FBC1-42F6-BC45-6338BD99DDC8}" type="parTrans" cxnId="{8A2E4EFB-1620-4C9A-A885-DE5E2C20ADC4}">
      <dgm:prSet/>
      <dgm:spPr/>
      <dgm:t>
        <a:bodyPr/>
        <a:lstStyle/>
        <a:p>
          <a:endParaRPr lang="en-US"/>
        </a:p>
      </dgm:t>
    </dgm:pt>
    <dgm:pt modelId="{7CF935A1-11DE-4FA4-8521-D97003AB814D}" type="sibTrans" cxnId="{8A2E4EFB-1620-4C9A-A885-DE5E2C20ADC4}">
      <dgm:prSet/>
      <dgm:spPr/>
      <dgm:t>
        <a:bodyPr/>
        <a:lstStyle/>
        <a:p>
          <a:endParaRPr lang="en-US"/>
        </a:p>
      </dgm:t>
    </dgm:pt>
    <dgm:pt modelId="{CD2E708F-ECF7-41D2-8B08-FBBCDE0DCE69}">
      <dgm:prSet phldrT="[Text]"/>
      <dgm:spPr/>
      <dgm:t>
        <a:bodyPr/>
        <a:lstStyle/>
        <a:p>
          <a:r>
            <a:rPr lang="en-US" dirty="0" smtClean="0"/>
            <a:t>Calculation</a:t>
          </a:r>
          <a:endParaRPr lang="en-US" dirty="0"/>
        </a:p>
      </dgm:t>
    </dgm:pt>
    <dgm:pt modelId="{71D4B574-A189-403B-9020-F6AEA662BDE6}" type="parTrans" cxnId="{CAB44E36-DEC7-4F31-A3A0-E6C44231B731}">
      <dgm:prSet/>
      <dgm:spPr/>
      <dgm:t>
        <a:bodyPr/>
        <a:lstStyle/>
        <a:p>
          <a:endParaRPr lang="en-US"/>
        </a:p>
      </dgm:t>
    </dgm:pt>
    <dgm:pt modelId="{5DB73BEF-7CB2-4F08-A222-670C8EC0A93C}" type="sibTrans" cxnId="{CAB44E36-DEC7-4F31-A3A0-E6C44231B731}">
      <dgm:prSet/>
      <dgm:spPr/>
      <dgm:t>
        <a:bodyPr/>
        <a:lstStyle/>
        <a:p>
          <a:endParaRPr lang="en-US"/>
        </a:p>
      </dgm:t>
    </dgm:pt>
    <dgm:pt modelId="{F2291335-094A-43AD-B396-A45173B237F9}">
      <dgm:prSet phldrT="[Text]"/>
      <dgm:spPr/>
      <dgm:t>
        <a:bodyPr/>
        <a:lstStyle/>
        <a:p>
          <a:r>
            <a:rPr lang="en-US" dirty="0" smtClean="0"/>
            <a:t>Data</a:t>
          </a:r>
        </a:p>
        <a:p>
          <a:r>
            <a:rPr lang="en-US" dirty="0" smtClean="0"/>
            <a:t>Reports</a:t>
          </a:r>
          <a:endParaRPr lang="en-US" dirty="0"/>
        </a:p>
      </dgm:t>
    </dgm:pt>
    <dgm:pt modelId="{84CD2E5D-7F86-4811-8A8B-3510BA373A18}" type="parTrans" cxnId="{D953C6A3-3AB0-4D38-8560-A947686D5227}">
      <dgm:prSet/>
      <dgm:spPr/>
      <dgm:t>
        <a:bodyPr/>
        <a:lstStyle/>
        <a:p>
          <a:endParaRPr lang="en-US"/>
        </a:p>
      </dgm:t>
    </dgm:pt>
    <dgm:pt modelId="{24CAFCC5-3405-4ACE-896A-59BC98F2B5FD}" type="sibTrans" cxnId="{D953C6A3-3AB0-4D38-8560-A947686D5227}">
      <dgm:prSet/>
      <dgm:spPr/>
      <dgm:t>
        <a:bodyPr/>
        <a:lstStyle/>
        <a:p>
          <a:endParaRPr lang="en-US"/>
        </a:p>
      </dgm:t>
    </dgm:pt>
    <dgm:pt modelId="{6A939748-494C-4903-B1F1-795B24DDB78B}">
      <dgm:prSet phldrT="[Text]" custT="1"/>
      <dgm:spPr/>
      <dgm:t>
        <a:bodyPr/>
        <a:lstStyle/>
        <a:p>
          <a:r>
            <a:rPr lang="en-US" sz="1200" dirty="0" smtClean="0"/>
            <a:t>Measure of the Economy’s Health</a:t>
          </a:r>
          <a:endParaRPr lang="en-US" sz="1200" dirty="0"/>
        </a:p>
      </dgm:t>
    </dgm:pt>
    <dgm:pt modelId="{F401504E-FA28-40BA-840D-EE9D599EF699}" type="parTrans" cxnId="{F5D01761-CA1B-4F7F-9475-7771CB60704F}">
      <dgm:prSet/>
      <dgm:spPr/>
      <dgm:t>
        <a:bodyPr/>
        <a:lstStyle/>
        <a:p>
          <a:endParaRPr lang="en-US"/>
        </a:p>
      </dgm:t>
    </dgm:pt>
    <dgm:pt modelId="{1DBA1A55-4A8F-47EA-BDC3-9B2A55356CCF}" type="sibTrans" cxnId="{F5D01761-CA1B-4F7F-9475-7771CB60704F}">
      <dgm:prSet/>
      <dgm:spPr/>
      <dgm:t>
        <a:bodyPr/>
        <a:lstStyle/>
        <a:p>
          <a:endParaRPr lang="en-US"/>
        </a:p>
      </dgm:t>
    </dgm:pt>
    <dgm:pt modelId="{3FD2BB98-5550-43BC-A044-FFE609B9FF85}">
      <dgm:prSet phldrT="[Text]" custT="1"/>
      <dgm:spPr/>
      <dgm:t>
        <a:bodyPr/>
        <a:lstStyle/>
        <a:p>
          <a:r>
            <a:rPr lang="en-US" sz="1200" dirty="0" smtClean="0"/>
            <a:t>The Bureau of Economic Analysis (BEA) is responsible for calculating values of GDP</a:t>
          </a:r>
          <a:endParaRPr lang="en-US" sz="1200" dirty="0"/>
        </a:p>
      </dgm:t>
    </dgm:pt>
    <dgm:pt modelId="{B864DDD0-893C-41FA-8C8F-D88787D08AEE}" type="parTrans" cxnId="{E98BCE5A-2703-4E1D-9C70-7C4138B3DEDA}">
      <dgm:prSet/>
      <dgm:spPr/>
      <dgm:t>
        <a:bodyPr/>
        <a:lstStyle/>
        <a:p>
          <a:endParaRPr lang="en-US"/>
        </a:p>
      </dgm:t>
    </dgm:pt>
    <dgm:pt modelId="{236DE64F-0CF3-43C6-9974-0FCB7C27308D}" type="sibTrans" cxnId="{E98BCE5A-2703-4E1D-9C70-7C4138B3DEDA}">
      <dgm:prSet/>
      <dgm:spPr/>
      <dgm:t>
        <a:bodyPr/>
        <a:lstStyle/>
        <a:p>
          <a:endParaRPr lang="en-US"/>
        </a:p>
      </dgm:t>
    </dgm:pt>
    <dgm:pt modelId="{8C077C36-FB8A-4215-AD3F-F3CA1062078A}">
      <dgm:prSet phldrT="[Text]" custT="1"/>
      <dgm:spPr/>
      <dgm:t>
        <a:bodyPr/>
        <a:lstStyle/>
        <a:p>
          <a:r>
            <a:rPr lang="en-US" sz="1200" dirty="0" smtClean="0"/>
            <a:t>The BEA publishes estimates on an annual and quarterly basis</a:t>
          </a:r>
          <a:endParaRPr lang="en-US" sz="1200" dirty="0"/>
        </a:p>
      </dgm:t>
    </dgm:pt>
    <dgm:pt modelId="{04E0BCA3-0C67-46DD-9BB7-C4546D3EB370}" type="parTrans" cxnId="{992C4FF7-9A91-4A77-A4CD-6E4E954DEF94}">
      <dgm:prSet/>
      <dgm:spPr/>
      <dgm:t>
        <a:bodyPr/>
        <a:lstStyle/>
        <a:p>
          <a:endParaRPr lang="en-US"/>
        </a:p>
      </dgm:t>
    </dgm:pt>
    <dgm:pt modelId="{511D31F2-2620-44C0-B6FB-517A31502AA6}" type="sibTrans" cxnId="{992C4FF7-9A91-4A77-A4CD-6E4E954DEF94}">
      <dgm:prSet/>
      <dgm:spPr/>
      <dgm:t>
        <a:bodyPr/>
        <a:lstStyle/>
        <a:p>
          <a:endParaRPr lang="en-US"/>
        </a:p>
      </dgm:t>
    </dgm:pt>
    <dgm:pt modelId="{E993EB30-0E9D-4AB4-AA3F-BA96780F183C}">
      <dgm:prSet phldrT="[Text]" custT="1"/>
      <dgm:spPr/>
      <dgm:t>
        <a:bodyPr/>
        <a:lstStyle/>
        <a:p>
          <a:r>
            <a:rPr lang="en-US" sz="1200" dirty="0" smtClean="0"/>
            <a:t>The “advanced” estimates of GDP are released roughly four weeks after the end of each quarter (January, April, July, and October)</a:t>
          </a:r>
          <a:endParaRPr lang="en-US" sz="1200" dirty="0"/>
        </a:p>
      </dgm:t>
    </dgm:pt>
    <dgm:pt modelId="{C17E5CC4-5CDF-41CC-94E1-0ED4E57A800F}" type="parTrans" cxnId="{B2030B87-1D99-40EA-B7E5-53B3FCF13D78}">
      <dgm:prSet/>
      <dgm:spPr/>
      <dgm:t>
        <a:bodyPr/>
        <a:lstStyle/>
        <a:p>
          <a:endParaRPr lang="en-US"/>
        </a:p>
      </dgm:t>
    </dgm:pt>
    <dgm:pt modelId="{E747E2C7-AE7A-4F0E-802C-31253E2FE5ED}" type="sibTrans" cxnId="{B2030B87-1D99-40EA-B7E5-53B3FCF13D78}">
      <dgm:prSet/>
      <dgm:spPr/>
      <dgm:t>
        <a:bodyPr/>
        <a:lstStyle/>
        <a:p>
          <a:endParaRPr lang="en-US"/>
        </a:p>
      </dgm:t>
    </dgm:pt>
    <dgm:pt modelId="{C163EB85-4082-4422-BEF9-BDA4AB084D9C}">
      <dgm:prSet phldrT="[Text]" custT="1"/>
      <dgm:spPr/>
      <dgm:t>
        <a:bodyPr/>
        <a:lstStyle/>
        <a:p>
          <a:r>
            <a:rPr lang="en-US" sz="1200" dirty="0" smtClean="0"/>
            <a:t>“Revised” estimates incorporate more complete and accurate source data</a:t>
          </a:r>
          <a:endParaRPr lang="en-US" sz="1200" dirty="0"/>
        </a:p>
      </dgm:t>
    </dgm:pt>
    <dgm:pt modelId="{83A7E100-1D89-4D3A-8BDA-3C1FC0F627B3}" type="parTrans" cxnId="{F2D4F6F4-9449-4161-9C00-BAC8B877FA9A}">
      <dgm:prSet/>
      <dgm:spPr/>
      <dgm:t>
        <a:bodyPr/>
        <a:lstStyle/>
        <a:p>
          <a:endParaRPr lang="en-US"/>
        </a:p>
      </dgm:t>
    </dgm:pt>
    <dgm:pt modelId="{EE87408A-0314-414A-A7B2-5B635D7CBC42}" type="sibTrans" cxnId="{F2D4F6F4-9449-4161-9C00-BAC8B877FA9A}">
      <dgm:prSet/>
      <dgm:spPr/>
      <dgm:t>
        <a:bodyPr/>
        <a:lstStyle/>
        <a:p>
          <a:endParaRPr lang="en-US"/>
        </a:p>
      </dgm:t>
    </dgm:pt>
    <dgm:pt modelId="{C487FAA7-58D9-4CA4-AF91-E5B388A49EE3}" type="pres">
      <dgm:prSet presAssocID="{E2846366-2190-427C-9679-228EC47D38E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8362F8-2D82-48AF-96A3-3C0767249A3B}" type="pres">
      <dgm:prSet presAssocID="{670032FC-DDEB-4805-8B52-563BE9F58FBA}" presName="composite" presStyleCnt="0"/>
      <dgm:spPr/>
    </dgm:pt>
    <dgm:pt modelId="{EE7573AE-467D-4319-9F3C-F9934BDA4FDA}" type="pres">
      <dgm:prSet presAssocID="{670032FC-DDEB-4805-8B52-563BE9F58FBA}" presName="parentText" presStyleLbl="alignNode1" presStyleIdx="0" presStyleCnt="3" custLinFactNeighborY="-113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D2725-A5EE-4A2F-8E36-6EFE63C0CFF4}" type="pres">
      <dgm:prSet presAssocID="{670032FC-DDEB-4805-8B52-563BE9F58FBA}" presName="descendantText" presStyleLbl="alignAcc1" presStyleIdx="0" presStyleCnt="3" custLinFactNeighborY="-17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BDF2B-1B7E-48E1-91A9-CFD7E158EBE9}" type="pres">
      <dgm:prSet presAssocID="{415BB016-0FE2-4388-862B-FC73CECBFABB}" presName="sp" presStyleCnt="0"/>
      <dgm:spPr/>
    </dgm:pt>
    <dgm:pt modelId="{B48DE1EC-D49A-4116-BD04-DC717B40083E}" type="pres">
      <dgm:prSet presAssocID="{CD2E708F-ECF7-41D2-8B08-FBBCDE0DCE69}" presName="composite" presStyleCnt="0"/>
      <dgm:spPr/>
    </dgm:pt>
    <dgm:pt modelId="{EFCE719E-D65D-46B7-A1EB-012F94B3742F}" type="pres">
      <dgm:prSet presAssocID="{CD2E708F-ECF7-41D2-8B08-FBBCDE0DCE69}" presName="parentText" presStyleLbl="alignNode1" presStyleIdx="1" presStyleCnt="3" custScaleY="124625" custLinFactNeighborY="-147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C8505-5708-4468-B91B-245E69BC3C1F}" type="pres">
      <dgm:prSet presAssocID="{CD2E708F-ECF7-41D2-8B08-FBBCDE0DCE69}" presName="descendantText" presStyleLbl="alignAcc1" presStyleIdx="1" presStyleCnt="3" custScaleY="136880" custLinFactNeighborY="-220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6F2CC-854A-4E67-8A01-DE212E30AD64}" type="pres">
      <dgm:prSet presAssocID="{5DB73BEF-7CB2-4F08-A222-670C8EC0A93C}" presName="sp" presStyleCnt="0"/>
      <dgm:spPr/>
    </dgm:pt>
    <dgm:pt modelId="{8A802229-5B5B-4B1C-B6E5-8856B2CBE2D3}" type="pres">
      <dgm:prSet presAssocID="{F2291335-094A-43AD-B396-A45173B237F9}" presName="composite" presStyleCnt="0"/>
      <dgm:spPr/>
    </dgm:pt>
    <dgm:pt modelId="{2800A76E-F7B1-4720-84CC-4DE225EB5C41}" type="pres">
      <dgm:prSet presAssocID="{F2291335-094A-43AD-B396-A45173B237F9}" presName="parentText" presStyleLbl="alignNode1" presStyleIdx="2" presStyleCnt="3" custScaleY="135640" custLinFactNeighborX="-709" custLinFactNeighborY="-296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D2863-8C39-4F20-84C7-C73445B1B23F}" type="pres">
      <dgm:prSet presAssocID="{F2291335-094A-43AD-B396-A45173B237F9}" presName="descendantText" presStyleLbl="alignAcc1" presStyleIdx="2" presStyleCnt="3" custScaleY="189103" custLinFactNeighborX="0" custLinFactNeighborY="-28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C0A49B-53DC-4354-9583-692DE389F432}" type="presOf" srcId="{6A939748-494C-4903-B1F1-795B24DDB78B}" destId="{8C1D2725-A5EE-4A2F-8E36-6EFE63C0CFF4}" srcOrd="0" destOrd="2" presId="urn:microsoft.com/office/officeart/2005/8/layout/chevron2"/>
    <dgm:cxn modelId="{074CD82B-8AFA-48C0-8B25-829B55331BBF}" type="presOf" srcId="{C163EB85-4082-4422-BEF9-BDA4AB084D9C}" destId="{26CD2863-8C39-4F20-84C7-C73445B1B23F}" srcOrd="0" destOrd="3" presId="urn:microsoft.com/office/officeart/2005/8/layout/chevron2"/>
    <dgm:cxn modelId="{992C4FF7-9A91-4A77-A4CD-6E4E954DEF94}" srcId="{F2291335-094A-43AD-B396-A45173B237F9}" destId="{8C077C36-FB8A-4215-AD3F-F3CA1062078A}" srcOrd="1" destOrd="0" parTransId="{04E0BCA3-0C67-46DD-9BB7-C4546D3EB370}" sibTransId="{511D31F2-2620-44C0-B6FB-517A31502AA6}"/>
    <dgm:cxn modelId="{A02AA843-3AD8-4CA8-ADF8-BF830464882F}" type="presOf" srcId="{CD2E708F-ECF7-41D2-8B08-FBBCDE0DCE69}" destId="{EFCE719E-D65D-46B7-A1EB-012F94B3742F}" srcOrd="0" destOrd="0" presId="urn:microsoft.com/office/officeart/2005/8/layout/chevron2"/>
    <dgm:cxn modelId="{D8B8E9BC-1E03-48AD-A4AB-76765BB50EB2}" type="presOf" srcId="{670032FC-DDEB-4805-8B52-563BE9F58FBA}" destId="{EE7573AE-467D-4319-9F3C-F9934BDA4FDA}" srcOrd="0" destOrd="0" presId="urn:microsoft.com/office/officeart/2005/8/layout/chevron2"/>
    <dgm:cxn modelId="{F2D4F6F4-9449-4161-9C00-BAC8B877FA9A}" srcId="{F2291335-094A-43AD-B396-A45173B237F9}" destId="{C163EB85-4082-4422-BEF9-BDA4AB084D9C}" srcOrd="3" destOrd="0" parTransId="{83A7E100-1D89-4D3A-8BDA-3C1FC0F627B3}" sibTransId="{EE87408A-0314-414A-A7B2-5B635D7CBC42}"/>
    <dgm:cxn modelId="{CCDC32B5-D0B7-40F2-BBF1-1D4BCB5B8F90}" type="presOf" srcId="{1A20745E-9AAD-4B0A-A3B2-56D806FB789C}" destId="{8C1D2725-A5EE-4A2F-8E36-6EFE63C0CFF4}" srcOrd="0" destOrd="1" presId="urn:microsoft.com/office/officeart/2005/8/layout/chevron2"/>
    <dgm:cxn modelId="{75D40A42-1D87-491C-9FAA-9D7B4DDA4453}" type="presOf" srcId="{8C077C36-FB8A-4215-AD3F-F3CA1062078A}" destId="{26CD2863-8C39-4F20-84C7-C73445B1B23F}" srcOrd="0" destOrd="1" presId="urn:microsoft.com/office/officeart/2005/8/layout/chevron2"/>
    <dgm:cxn modelId="{E98BCE5A-2703-4E1D-9C70-7C4138B3DEDA}" srcId="{F2291335-094A-43AD-B396-A45173B237F9}" destId="{3FD2BB98-5550-43BC-A044-FFE609B9FF85}" srcOrd="0" destOrd="0" parTransId="{B864DDD0-893C-41FA-8C8F-D88787D08AEE}" sibTransId="{236DE64F-0CF3-43C6-9974-0FCB7C27308D}"/>
    <dgm:cxn modelId="{CF1045CE-1A0D-4282-845B-A649DFB2D347}" type="presOf" srcId="{E993EB30-0E9D-4AB4-AA3F-BA96780F183C}" destId="{26CD2863-8C39-4F20-84C7-C73445B1B23F}" srcOrd="0" destOrd="2" presId="urn:microsoft.com/office/officeart/2005/8/layout/chevron2"/>
    <dgm:cxn modelId="{CAB44E36-DEC7-4F31-A3A0-E6C44231B731}" srcId="{E2846366-2190-427C-9679-228EC47D38E7}" destId="{CD2E708F-ECF7-41D2-8B08-FBBCDE0DCE69}" srcOrd="1" destOrd="0" parTransId="{71D4B574-A189-403B-9020-F6AEA662BDE6}" sibTransId="{5DB73BEF-7CB2-4F08-A222-670C8EC0A93C}"/>
    <dgm:cxn modelId="{8915FF6C-869C-4A52-8DC6-2DFC502CAF10}" srcId="{E2846366-2190-427C-9679-228EC47D38E7}" destId="{670032FC-DDEB-4805-8B52-563BE9F58FBA}" srcOrd="0" destOrd="0" parTransId="{77FD1C95-A37C-4735-B308-5FFC7D3A1E9F}" sibTransId="{415BB016-0FE2-4388-862B-FC73CECBFABB}"/>
    <dgm:cxn modelId="{D953C6A3-3AB0-4D38-8560-A947686D5227}" srcId="{E2846366-2190-427C-9679-228EC47D38E7}" destId="{F2291335-094A-43AD-B396-A45173B237F9}" srcOrd="2" destOrd="0" parTransId="{84CD2E5D-7F86-4811-8A8B-3510BA373A18}" sibTransId="{24CAFCC5-3405-4ACE-896A-59BC98F2B5FD}"/>
    <dgm:cxn modelId="{8A2E4EFB-1620-4C9A-A885-DE5E2C20ADC4}" srcId="{670032FC-DDEB-4805-8B52-563BE9F58FBA}" destId="{1A20745E-9AAD-4B0A-A3B2-56D806FB789C}" srcOrd="1" destOrd="0" parTransId="{C47C49ED-FBC1-42F6-BC45-6338BD99DDC8}" sibTransId="{7CF935A1-11DE-4FA4-8521-D97003AB814D}"/>
    <dgm:cxn modelId="{B52A8348-F5A1-4D41-9F81-F9ECCA8C9D2E}" type="presOf" srcId="{F2291335-094A-43AD-B396-A45173B237F9}" destId="{2800A76E-F7B1-4720-84CC-4DE225EB5C41}" srcOrd="0" destOrd="0" presId="urn:microsoft.com/office/officeart/2005/8/layout/chevron2"/>
    <dgm:cxn modelId="{898C098F-CE8C-4B35-BA82-25E1810859C1}" type="presOf" srcId="{3FD2BB98-5550-43BC-A044-FFE609B9FF85}" destId="{26CD2863-8C39-4F20-84C7-C73445B1B23F}" srcOrd="0" destOrd="0" presId="urn:microsoft.com/office/officeart/2005/8/layout/chevron2"/>
    <dgm:cxn modelId="{1308D0A8-622C-4E47-9647-2EC7D4675C99}" type="presOf" srcId="{E2846366-2190-427C-9679-228EC47D38E7}" destId="{C487FAA7-58D9-4CA4-AF91-E5B388A49EE3}" srcOrd="0" destOrd="0" presId="urn:microsoft.com/office/officeart/2005/8/layout/chevron2"/>
    <dgm:cxn modelId="{0B195E2B-51E5-4382-81A1-53EF0BCB00FC}" type="presOf" srcId="{AF7290AB-6474-4AED-9756-6B0F8561BF48}" destId="{8C1D2725-A5EE-4A2F-8E36-6EFE63C0CFF4}" srcOrd="0" destOrd="0" presId="urn:microsoft.com/office/officeart/2005/8/layout/chevron2"/>
    <dgm:cxn modelId="{4FF6856C-AC7A-4ED5-93BA-A7A4A55BA864}" srcId="{670032FC-DDEB-4805-8B52-563BE9F58FBA}" destId="{AF7290AB-6474-4AED-9756-6B0F8561BF48}" srcOrd="0" destOrd="0" parTransId="{878394DE-D527-4290-8E96-248FF009B1A3}" sibTransId="{9A858B95-25FB-431B-A5B1-541B8D2DB22D}"/>
    <dgm:cxn modelId="{F5D01761-CA1B-4F7F-9475-7771CB60704F}" srcId="{670032FC-DDEB-4805-8B52-563BE9F58FBA}" destId="{6A939748-494C-4903-B1F1-795B24DDB78B}" srcOrd="2" destOrd="0" parTransId="{F401504E-FA28-40BA-840D-EE9D599EF699}" sibTransId="{1DBA1A55-4A8F-47EA-BDC3-9B2A55356CCF}"/>
    <dgm:cxn modelId="{B2030B87-1D99-40EA-B7E5-53B3FCF13D78}" srcId="{F2291335-094A-43AD-B396-A45173B237F9}" destId="{E993EB30-0E9D-4AB4-AA3F-BA96780F183C}" srcOrd="2" destOrd="0" parTransId="{C17E5CC4-5CDF-41CC-94E1-0ED4E57A800F}" sibTransId="{E747E2C7-AE7A-4F0E-802C-31253E2FE5ED}"/>
    <dgm:cxn modelId="{FD3F4843-24FD-4BAA-B76D-02E53E7E1126}" type="presParOf" srcId="{C487FAA7-58D9-4CA4-AF91-E5B388A49EE3}" destId="{2E8362F8-2D82-48AF-96A3-3C0767249A3B}" srcOrd="0" destOrd="0" presId="urn:microsoft.com/office/officeart/2005/8/layout/chevron2"/>
    <dgm:cxn modelId="{6BEDACE8-8BD0-49A6-934B-12822060B757}" type="presParOf" srcId="{2E8362F8-2D82-48AF-96A3-3C0767249A3B}" destId="{EE7573AE-467D-4319-9F3C-F9934BDA4FDA}" srcOrd="0" destOrd="0" presId="urn:microsoft.com/office/officeart/2005/8/layout/chevron2"/>
    <dgm:cxn modelId="{1ADE40A7-CE84-40BE-ACD6-DD2ECB61980B}" type="presParOf" srcId="{2E8362F8-2D82-48AF-96A3-3C0767249A3B}" destId="{8C1D2725-A5EE-4A2F-8E36-6EFE63C0CFF4}" srcOrd="1" destOrd="0" presId="urn:microsoft.com/office/officeart/2005/8/layout/chevron2"/>
    <dgm:cxn modelId="{51A2FBEF-DB4F-401C-9F87-48E02D0F9E4F}" type="presParOf" srcId="{C487FAA7-58D9-4CA4-AF91-E5B388A49EE3}" destId="{B47BDF2B-1B7E-48E1-91A9-CFD7E158EBE9}" srcOrd="1" destOrd="0" presId="urn:microsoft.com/office/officeart/2005/8/layout/chevron2"/>
    <dgm:cxn modelId="{4842308B-C098-4754-AB0A-1934DE83B6DD}" type="presParOf" srcId="{C487FAA7-58D9-4CA4-AF91-E5B388A49EE3}" destId="{B48DE1EC-D49A-4116-BD04-DC717B40083E}" srcOrd="2" destOrd="0" presId="urn:microsoft.com/office/officeart/2005/8/layout/chevron2"/>
    <dgm:cxn modelId="{A7E7F4CC-0205-4A34-9A49-BC4960EFEB4F}" type="presParOf" srcId="{B48DE1EC-D49A-4116-BD04-DC717B40083E}" destId="{EFCE719E-D65D-46B7-A1EB-012F94B3742F}" srcOrd="0" destOrd="0" presId="urn:microsoft.com/office/officeart/2005/8/layout/chevron2"/>
    <dgm:cxn modelId="{3B1DEB55-CD93-4240-913F-1881EF94EC6E}" type="presParOf" srcId="{B48DE1EC-D49A-4116-BD04-DC717B40083E}" destId="{256C8505-5708-4468-B91B-245E69BC3C1F}" srcOrd="1" destOrd="0" presId="urn:microsoft.com/office/officeart/2005/8/layout/chevron2"/>
    <dgm:cxn modelId="{6EF80058-2865-45CE-9CAA-B28E4CB935C3}" type="presParOf" srcId="{C487FAA7-58D9-4CA4-AF91-E5B388A49EE3}" destId="{A286F2CC-854A-4E67-8A01-DE212E30AD64}" srcOrd="3" destOrd="0" presId="urn:microsoft.com/office/officeart/2005/8/layout/chevron2"/>
    <dgm:cxn modelId="{085F99D5-69BC-420F-9057-DC3297374470}" type="presParOf" srcId="{C487FAA7-58D9-4CA4-AF91-E5B388A49EE3}" destId="{8A802229-5B5B-4B1C-B6E5-8856B2CBE2D3}" srcOrd="4" destOrd="0" presId="urn:microsoft.com/office/officeart/2005/8/layout/chevron2"/>
    <dgm:cxn modelId="{D8A917F4-076D-4CE9-8278-219986393630}" type="presParOf" srcId="{8A802229-5B5B-4B1C-B6E5-8856B2CBE2D3}" destId="{2800A76E-F7B1-4720-84CC-4DE225EB5C41}" srcOrd="0" destOrd="0" presId="urn:microsoft.com/office/officeart/2005/8/layout/chevron2"/>
    <dgm:cxn modelId="{8AD40408-54F2-4CCA-A639-EDEBD26FDED3}" type="presParOf" srcId="{8A802229-5B5B-4B1C-B6E5-8856B2CBE2D3}" destId="{26CD2863-8C39-4F20-84C7-C73445B1B2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573AE-467D-4319-9F3C-F9934BDA4FDA}">
      <dsp:nvSpPr>
        <dsp:cNvPr id="0" name=""/>
        <dsp:cNvSpPr/>
      </dsp:nvSpPr>
      <dsp:spPr>
        <a:xfrm rot="5400000">
          <a:off x="-215826" y="215826"/>
          <a:ext cx="1438840" cy="10071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Known As</a:t>
          </a:r>
          <a:endParaRPr lang="en-US" sz="1600" kern="1200" dirty="0"/>
        </a:p>
      </dsp:txBody>
      <dsp:txXfrm rot="-5400000">
        <a:off x="0" y="503594"/>
        <a:ext cx="1007188" cy="431652"/>
      </dsp:txXfrm>
    </dsp:sp>
    <dsp:sp modelId="{8C1D2725-A5EE-4A2F-8E36-6EFE63C0CFF4}">
      <dsp:nvSpPr>
        <dsp:cNvPr id="0" name=""/>
        <dsp:cNvSpPr/>
      </dsp:nvSpPr>
      <dsp:spPr>
        <a:xfrm rot="5400000">
          <a:off x="1742176" y="-734988"/>
          <a:ext cx="935246" cy="24052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Gross Domestic Product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National Output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Measure of the Economy’s Health</a:t>
          </a:r>
          <a:endParaRPr lang="en-US" sz="1200" kern="1200" dirty="0"/>
        </a:p>
      </dsp:txBody>
      <dsp:txXfrm rot="-5400000">
        <a:off x="1007188" y="45655"/>
        <a:ext cx="2359568" cy="843936"/>
      </dsp:txXfrm>
    </dsp:sp>
    <dsp:sp modelId="{EFCE719E-D65D-46B7-A1EB-012F94B3742F}">
      <dsp:nvSpPr>
        <dsp:cNvPr id="0" name=""/>
        <dsp:cNvSpPr/>
      </dsp:nvSpPr>
      <dsp:spPr>
        <a:xfrm rot="5400000">
          <a:off x="-392983" y="1576154"/>
          <a:ext cx="1793154" cy="10071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Calculation</a:t>
          </a:r>
          <a:endParaRPr lang="en-US" sz="1600" kern="1200" dirty="0"/>
        </a:p>
      </dsp:txBody>
      <dsp:txXfrm rot="-5400000">
        <a:off x="0" y="1686765"/>
        <a:ext cx="1007188" cy="785966"/>
      </dsp:txXfrm>
    </dsp:sp>
    <dsp:sp modelId="{256C8505-5708-4468-B91B-245E69BC3C1F}">
      <dsp:nvSpPr>
        <dsp:cNvPr id="0" name=""/>
        <dsp:cNvSpPr/>
      </dsp:nvSpPr>
      <dsp:spPr>
        <a:xfrm rot="5400000">
          <a:off x="2073311" y="128019"/>
          <a:ext cx="1280165" cy="34124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00A76E-F7B1-4720-84CC-4DE225EB5C41}">
      <dsp:nvSpPr>
        <dsp:cNvPr id="0" name=""/>
        <dsp:cNvSpPr/>
      </dsp:nvSpPr>
      <dsp:spPr>
        <a:xfrm rot="5400000">
          <a:off x="-472227" y="3248442"/>
          <a:ext cx="1951643" cy="10071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Data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Reports</a:t>
          </a:r>
          <a:endParaRPr lang="en-US" sz="1600" kern="1200" dirty="0"/>
        </a:p>
      </dsp:txBody>
      <dsp:txXfrm rot="-5400000">
        <a:off x="1" y="3279808"/>
        <a:ext cx="1007188" cy="944455"/>
      </dsp:txXfrm>
    </dsp:sp>
    <dsp:sp modelId="{26CD2863-8C39-4F20-84C7-C73445B1B23F}">
      <dsp:nvSpPr>
        <dsp:cNvPr id="0" name=""/>
        <dsp:cNvSpPr/>
      </dsp:nvSpPr>
      <dsp:spPr>
        <a:xfrm rot="5400000">
          <a:off x="1829104" y="1954290"/>
          <a:ext cx="1768578" cy="34124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The Bureau of Economic Analysis (BEA) is responsible for calculating values of GDP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The BEA publishes estimates on an annual and quarterly basis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The “advanced” estimates of GDP are released roughly four weeks after the end of each quarter (January, April, July, and October)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“Revised” estimates incorporate more complete and accurate source data</a:t>
          </a:r>
          <a:endParaRPr lang="en-US" sz="1200" kern="1200" dirty="0"/>
        </a:p>
      </dsp:txBody>
      <dsp:txXfrm rot="-5400000">
        <a:off x="1007188" y="2862542"/>
        <a:ext cx="3326076" cy="1595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0.38983</cdr:x>
      <cdr:y>0.24895</cdr:y>
    </cdr:from>
    <cdr:to>
      <cdr:x>0.84746</cdr:x>
      <cdr:y>0.31347</cdr:y>
    </cdr:to>
    <cdr:sp macro="" textlink="">
      <cdr:nvSpPr>
        <cdr:cNvPr id="2" name="TextBox 42"/>
        <cdr:cNvSpPr txBox="1"/>
      </cdr:nvSpPr>
      <cdr:spPr>
        <a:xfrm xmlns:a="http://schemas.openxmlformats.org/drawingml/2006/main">
          <a:off x="1752600" y="1365839"/>
          <a:ext cx="2057413" cy="35398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9pPr>
        </a:lstStyle>
        <a:p xmlns:a="http://schemas.openxmlformats.org/drawingml/2006/main">
          <a:r>
            <a:rPr lang="en-US" sz="1700" b="1" dirty="0" smtClean="0">
              <a:solidFill>
                <a:schemeClr val="tx1"/>
              </a:solidFill>
              <a:latin typeface="+mj-lt"/>
            </a:rPr>
            <a:t>69</a:t>
          </a:r>
          <a:r>
            <a:rPr lang="en-US" sz="1700" b="1" dirty="0" smtClean="0">
              <a:solidFill>
                <a:schemeClr val="tx1"/>
              </a:solidFill>
              <a:latin typeface="+mj-lt"/>
            </a:rPr>
            <a:t>% </a:t>
          </a:r>
          <a:r>
            <a:rPr lang="en-US" sz="1700" b="1" dirty="0" smtClean="0">
              <a:solidFill>
                <a:schemeClr val="tx1"/>
              </a:solidFill>
              <a:latin typeface="+mj-lt"/>
            </a:rPr>
            <a:t>[C] = $</a:t>
          </a:r>
          <a:r>
            <a:rPr lang="en-US" sz="1700" b="1" dirty="0" smtClean="0">
              <a:solidFill>
                <a:schemeClr val="tx1"/>
              </a:solidFill>
              <a:latin typeface="+mj-lt"/>
            </a:rPr>
            <a:t>13.24</a:t>
          </a:r>
          <a:endParaRPr lang="en-US" sz="1700" b="1" dirty="0" smtClean="0">
            <a:solidFill>
              <a:schemeClr val="tx1"/>
            </a:solidFill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6B300-4A14-4FC4-A793-EAB9EB47DC43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83B6C-A135-467E-9027-17BE0D5921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36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75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References:</a:t>
            </a:r>
          </a:p>
          <a:p>
            <a:r>
              <a:rPr lang="en-US" sz="1600" dirty="0" smtClean="0">
                <a:latin typeface="+mn-lt"/>
              </a:rPr>
              <a:t>For detailed overview</a:t>
            </a:r>
            <a:r>
              <a:rPr lang="en-US" sz="1600" baseline="0" dirty="0" smtClean="0">
                <a:latin typeface="+mn-lt"/>
              </a:rPr>
              <a:t> of GDP calculations, see </a:t>
            </a:r>
            <a:r>
              <a:rPr lang="en-US" sz="1600" dirty="0" smtClean="0">
                <a:latin typeface="+mn-lt"/>
              </a:rPr>
              <a:t>http://www.bea.gov/national/pdf/nipa_primer.pdf</a:t>
            </a:r>
          </a:p>
          <a:p>
            <a:r>
              <a:rPr lang="en-US" sz="1600" dirty="0" smtClean="0">
                <a:latin typeface="+mn-lt"/>
              </a:rPr>
              <a:t>For description of the three ways to measure national output, see http://www.bea.gov/national/pdf/NIPAchapters1-9.pdf</a:t>
            </a:r>
          </a:p>
          <a:p>
            <a:pPr lvl="1"/>
            <a:r>
              <a:rPr lang="en-US" sz="1600" dirty="0" smtClean="0">
                <a:latin typeface="+mn-lt"/>
              </a:rPr>
              <a:t>For description of “advanced” vs. “revised” estimates, see http://www.bea.gov/faq/index.cfm?faq_id=1000&amp;searchQuery=&amp;start=0&amp;cat_id=0</a:t>
            </a:r>
          </a:p>
          <a:p>
            <a:r>
              <a:rPr lang="en-US" sz="1600" dirty="0" smtClean="0">
                <a:latin typeface="+mn-lt"/>
              </a:rPr>
              <a:t>For details</a:t>
            </a:r>
            <a:r>
              <a:rPr lang="en-US" sz="1600" baseline="0" dirty="0" smtClean="0">
                <a:latin typeface="+mn-lt"/>
              </a:rPr>
              <a:t> on citing BEA data, see https://www.bea.gov/about/BEAciting.htm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0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3B6C-A135-467E-9027-17BE0D592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31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4E8D-D84C-4A0B-B942-92156059F8A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1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655E-CA45-42EB-9BBA-81AC55B7D22E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92B7-D575-4A60-B5A3-D3ECB50275FD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4B04-4715-443E-B15C-97016C354A3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7306-8A54-4C39-A111-EC4EEFAA1223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B2CF-FFEA-4EB8-B0B2-4B988A61AFC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1BEF-FFC9-4D11-986A-691B6376DB63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771-A131-4971-A031-45829952BCB2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380-B0CE-458A-99C1-989E3EBCCD41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1586-6B9B-438D-8C7B-CD854A8946F0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1F96-38B4-4D58-9E47-936A301F1874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2975-2974-4ED3-8898-E93850346443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9A193-8EFC-4E3D-9015-9F7FE29CFC6C}" type="datetime1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http://www.frbsf.org/education/teachers/datapost/index.html FRBSF Economic Education Group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A57F1-1B9C-4A29-891F-0F91F6EB9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9812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GDP</a:t>
            </a:r>
            <a: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Measuring the Economy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486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Date last updated: </a:t>
            </a:r>
            <a:r>
              <a:rPr lang="en-US" sz="1200" dirty="0" smtClean="0"/>
              <a:t>September 14, </a:t>
            </a:r>
            <a:r>
              <a:rPr lang="en-US" sz="1200" dirty="0" smtClean="0"/>
              <a:t>2020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79383" y="457200"/>
            <a:ext cx="4547235" cy="792777"/>
            <a:chOff x="2691765" y="457200"/>
            <a:chExt cx="4547235" cy="792777"/>
          </a:xfrm>
        </p:grpSpPr>
        <p:sp>
          <p:nvSpPr>
            <p:cNvPr id="25" name="TextBox 24"/>
            <p:cNvSpPr txBox="1"/>
            <p:nvPr/>
          </p:nvSpPr>
          <p:spPr>
            <a:xfrm>
              <a:off x="3810000" y="480536"/>
              <a:ext cx="3429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cap="small" dirty="0" err="1" smtClean="0">
                  <a:solidFill>
                    <a:srgbClr val="99B2CB"/>
                  </a:solidFill>
                  <a:latin typeface="Baskerville Old Face" panose="020206020805050203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DataPost</a:t>
              </a:r>
              <a:endParaRPr lang="en-US" sz="4400" cap="small" dirty="0">
                <a:solidFill>
                  <a:srgbClr val="99B2CB"/>
                </a:solidFill>
                <a:latin typeface="Baskerville Old Face" panose="020206020805050203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0" name="Picture 9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1765" y="457200"/>
              <a:ext cx="902017" cy="775929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Federal Reserve Bank of San Francisco</a:t>
            </a:r>
          </a:p>
          <a:p>
            <a:pPr algn="ctr"/>
            <a:r>
              <a:rPr lang="en-US" dirty="0" smtClean="0"/>
              <a:t>Economic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8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ular Callout 22"/>
          <p:cNvSpPr/>
          <p:nvPr/>
        </p:nvSpPr>
        <p:spPr>
          <a:xfrm rot="10800000">
            <a:off x="5029200" y="4191000"/>
            <a:ext cx="3810000" cy="1447800"/>
          </a:xfrm>
          <a:prstGeom prst="wedgeRectCallout">
            <a:avLst>
              <a:gd name="adj1" fmla="val -30153"/>
              <a:gd name="adj2" fmla="val 82036"/>
            </a:avLst>
          </a:prstGeom>
          <a:solidFill>
            <a:schemeClr val="bg2">
              <a:lumMod val="20000"/>
              <a:lumOff val="8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a typeface="Adobe Heiti Std R" pitchFamily="34" charset="-128"/>
                <a:cs typeface="Helvetica" pitchFamily="34" charset="0"/>
              </a:rPr>
              <a:t>GDP – Did You Know?</a:t>
            </a:r>
            <a:endParaRPr lang="en-US" sz="4000" b="1" dirty="0">
              <a:ea typeface="Adobe Heiti Std R" pitchFamily="34" charset="-128"/>
              <a:cs typeface="Helvetic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9418209"/>
              </p:ext>
            </p:extLst>
          </p:nvPr>
        </p:nvGraphicFramePr>
        <p:xfrm>
          <a:off x="4648200" y="1066800"/>
          <a:ext cx="4419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29200" y="4267200"/>
            <a:ext cx="38100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  <a:cs typeface="Helvetica" pitchFamily="34" charset="0"/>
              </a:rPr>
              <a:t>Real GDP (adjusted for inflation) nearly doubled in value between 1980 and 2000. In 2010, real GDP reached $15.6 trillion.</a:t>
            </a:r>
            <a:endParaRPr lang="en-US" sz="2000" dirty="0">
              <a:solidFill>
                <a:schemeClr val="bg1"/>
              </a:solidFill>
              <a:latin typeface="+mj-lt"/>
              <a:cs typeface="Helvetica" pitchFamily="34" charset="0"/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835787737"/>
              </p:ext>
            </p:extLst>
          </p:nvPr>
        </p:nvGraphicFramePr>
        <p:xfrm>
          <a:off x="228600" y="1219200"/>
          <a:ext cx="441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67631" y="373380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  <a:cs typeface="Helvetica" pitchFamily="34" charset="0"/>
              </a:rPr>
              <a:t>Source: Bureau of Economic Analysis</a:t>
            </a:r>
            <a:endParaRPr lang="en-US" sz="1100" dirty="0">
              <a:latin typeface="+mj-lt"/>
              <a:cs typeface="Helvetica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0" name="TextBox 19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1" name="Picture 20" descr="datapost_logo_10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2452" y="2438400"/>
            <a:ext cx="3429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lvl="0" indent="-119063"/>
            <a:r>
              <a:rPr lang="en-US" sz="1100" b="1" dirty="0">
                <a:solidFill>
                  <a:schemeClr val="bg1"/>
                </a:solidFill>
              </a:rPr>
              <a:t>Three ways to measure national output</a:t>
            </a:r>
            <a:r>
              <a:rPr lang="en-US" sz="1100" b="1" dirty="0" smtClean="0">
                <a:solidFill>
                  <a:schemeClr val="bg1"/>
                </a:solidFill>
              </a:rPr>
              <a:t>:</a:t>
            </a:r>
          </a:p>
          <a:p>
            <a:pPr marL="118872" indent="-118872">
              <a:buSzPct val="125000"/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</a:rPr>
              <a:t>Expenditure </a:t>
            </a:r>
            <a:r>
              <a:rPr lang="en-US" sz="1100" dirty="0">
                <a:solidFill>
                  <a:schemeClr val="bg1"/>
                </a:solidFill>
              </a:rPr>
              <a:t>Approach: sum of goods and services sold to final users (this is the most common approach) </a:t>
            </a:r>
            <a:endParaRPr lang="en-US" sz="1100" dirty="0" smtClean="0">
              <a:solidFill>
                <a:schemeClr val="bg1"/>
              </a:solidFill>
            </a:endParaRPr>
          </a:p>
          <a:p>
            <a:pPr marL="118872" lvl="1" indent="-118872">
              <a:buSzPct val="125000"/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</a:rPr>
              <a:t>Income </a:t>
            </a:r>
            <a:r>
              <a:rPr lang="en-US" sz="1100" dirty="0">
                <a:solidFill>
                  <a:schemeClr val="bg1"/>
                </a:solidFill>
              </a:rPr>
              <a:t>Approach</a:t>
            </a:r>
            <a:r>
              <a:rPr lang="en-US" sz="1100" dirty="0" smtClean="0">
                <a:solidFill>
                  <a:schemeClr val="bg1"/>
                </a:solidFill>
              </a:rPr>
              <a:t>: </a:t>
            </a:r>
            <a:r>
              <a:rPr lang="en-US" sz="1100" dirty="0">
                <a:solidFill>
                  <a:schemeClr val="bg1"/>
                </a:solidFill>
              </a:rPr>
              <a:t>sum of income payments and other costs incurred in the production of goods and </a:t>
            </a:r>
            <a:r>
              <a:rPr lang="en-US" sz="1100" dirty="0" smtClean="0">
                <a:solidFill>
                  <a:schemeClr val="bg1"/>
                </a:solidFill>
              </a:rPr>
              <a:t>services</a:t>
            </a:r>
          </a:p>
          <a:p>
            <a:pPr marL="118872" lvl="1" indent="-118872">
              <a:buSzPct val="125000"/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</a:rPr>
              <a:t>Value-Added </a:t>
            </a:r>
            <a:r>
              <a:rPr lang="en-US" sz="1100" dirty="0">
                <a:solidFill>
                  <a:schemeClr val="bg1"/>
                </a:solidFill>
              </a:rPr>
              <a:t>Approach: sum of the value added at each stage of </a:t>
            </a:r>
            <a:r>
              <a:rPr lang="en-US" sz="1100" dirty="0" smtClean="0">
                <a:solidFill>
                  <a:schemeClr val="bg1"/>
                </a:solidFill>
              </a:rPr>
              <a:t>production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Components of GDP</a:t>
            </a:r>
            <a:br>
              <a:rPr lang="en-US" sz="4000" b="1" dirty="0" smtClean="0"/>
            </a:br>
            <a:r>
              <a:rPr lang="en-US" sz="2900" b="1" dirty="0" smtClean="0"/>
              <a:t>(Expenditure Approach)</a:t>
            </a:r>
            <a:endParaRPr lang="en-US" sz="2900" b="1" dirty="0"/>
          </a:p>
        </p:txBody>
      </p:sp>
      <p:graphicFrame>
        <p:nvGraphicFramePr>
          <p:cNvPr id="6" name="Content Placeholder 4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6714953"/>
              </p:ext>
            </p:extLst>
          </p:nvPr>
        </p:nvGraphicFramePr>
        <p:xfrm>
          <a:off x="4648200" y="1066800"/>
          <a:ext cx="4495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6400800" y="4572000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18% [I] = $</a:t>
            </a:r>
            <a:r>
              <a:rPr lang="en-US" b="1" dirty="0" smtClean="0"/>
              <a:t>3.44</a:t>
            </a:r>
            <a:endParaRPr lang="en-US" b="1" dirty="0" smtClean="0"/>
          </a:p>
        </p:txBody>
      </p:sp>
      <p:grpSp>
        <p:nvGrpSpPr>
          <p:cNvPr id="20" name="Group 19" descr="FRBShape; FRBDatabase=None; Key=0; Date Inserted=01/01/1900; Inserted by=Nobody; Date updated=01/01/1900; Updated by=Nobody"/>
          <p:cNvGrpSpPr/>
          <p:nvPr/>
        </p:nvGrpSpPr>
        <p:grpSpPr>
          <a:xfrm>
            <a:off x="381000" y="1447800"/>
            <a:ext cx="4038600" cy="4523310"/>
            <a:chOff x="304800" y="1371600"/>
            <a:chExt cx="4038600" cy="4523310"/>
          </a:xfrm>
        </p:grpSpPr>
        <p:sp>
          <p:nvSpPr>
            <p:cNvPr id="28" name="Freeform 27"/>
            <p:cNvSpPr/>
            <p:nvPr/>
          </p:nvSpPr>
          <p:spPr>
            <a:xfrm>
              <a:off x="304800" y="1371600"/>
              <a:ext cx="4038600" cy="1051932"/>
            </a:xfrm>
            <a:custGeom>
              <a:avLst/>
              <a:gdLst>
                <a:gd name="connsiteX0" fmla="*/ 0 w 4038600"/>
                <a:gd name="connsiteY0" fmla="*/ 105193 h 1051932"/>
                <a:gd name="connsiteX1" fmla="*/ 30810 w 4038600"/>
                <a:gd name="connsiteY1" fmla="*/ 30810 h 1051932"/>
                <a:gd name="connsiteX2" fmla="*/ 105193 w 4038600"/>
                <a:gd name="connsiteY2" fmla="*/ 0 h 1051932"/>
                <a:gd name="connsiteX3" fmla="*/ 3933407 w 4038600"/>
                <a:gd name="connsiteY3" fmla="*/ 0 h 1051932"/>
                <a:gd name="connsiteX4" fmla="*/ 4007790 w 4038600"/>
                <a:gd name="connsiteY4" fmla="*/ 30810 h 1051932"/>
                <a:gd name="connsiteX5" fmla="*/ 4038600 w 4038600"/>
                <a:gd name="connsiteY5" fmla="*/ 105193 h 1051932"/>
                <a:gd name="connsiteX6" fmla="*/ 4038600 w 4038600"/>
                <a:gd name="connsiteY6" fmla="*/ 946739 h 1051932"/>
                <a:gd name="connsiteX7" fmla="*/ 4007790 w 4038600"/>
                <a:gd name="connsiteY7" fmla="*/ 1021122 h 1051932"/>
                <a:gd name="connsiteX8" fmla="*/ 3933407 w 4038600"/>
                <a:gd name="connsiteY8" fmla="*/ 1051932 h 1051932"/>
                <a:gd name="connsiteX9" fmla="*/ 105193 w 4038600"/>
                <a:gd name="connsiteY9" fmla="*/ 1051932 h 1051932"/>
                <a:gd name="connsiteX10" fmla="*/ 30810 w 4038600"/>
                <a:gd name="connsiteY10" fmla="*/ 1021122 h 1051932"/>
                <a:gd name="connsiteX11" fmla="*/ 0 w 4038600"/>
                <a:gd name="connsiteY11" fmla="*/ 946739 h 1051932"/>
                <a:gd name="connsiteX12" fmla="*/ 0 w 4038600"/>
                <a:gd name="connsiteY12" fmla="*/ 105193 h 105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38600" h="1051932">
                  <a:moveTo>
                    <a:pt x="0" y="105193"/>
                  </a:moveTo>
                  <a:cubicBezTo>
                    <a:pt x="0" y="77294"/>
                    <a:pt x="11083" y="50538"/>
                    <a:pt x="30810" y="30810"/>
                  </a:cubicBezTo>
                  <a:cubicBezTo>
                    <a:pt x="50538" y="11083"/>
                    <a:pt x="77294" y="0"/>
                    <a:pt x="105193" y="0"/>
                  </a:cubicBezTo>
                  <a:lnTo>
                    <a:pt x="3933407" y="0"/>
                  </a:lnTo>
                  <a:cubicBezTo>
                    <a:pt x="3961306" y="0"/>
                    <a:pt x="3988062" y="11083"/>
                    <a:pt x="4007790" y="30810"/>
                  </a:cubicBezTo>
                  <a:cubicBezTo>
                    <a:pt x="4027517" y="50538"/>
                    <a:pt x="4038600" y="77294"/>
                    <a:pt x="4038600" y="105193"/>
                  </a:cubicBezTo>
                  <a:lnTo>
                    <a:pt x="4038600" y="946739"/>
                  </a:lnTo>
                  <a:cubicBezTo>
                    <a:pt x="4038600" y="974638"/>
                    <a:pt x="4027517" y="1001394"/>
                    <a:pt x="4007790" y="1021122"/>
                  </a:cubicBezTo>
                  <a:cubicBezTo>
                    <a:pt x="3988062" y="1040850"/>
                    <a:pt x="3961306" y="1051932"/>
                    <a:pt x="3933407" y="1051932"/>
                  </a:cubicBezTo>
                  <a:lnTo>
                    <a:pt x="105193" y="1051932"/>
                  </a:lnTo>
                  <a:cubicBezTo>
                    <a:pt x="77294" y="1051932"/>
                    <a:pt x="50538" y="1040849"/>
                    <a:pt x="30810" y="1021122"/>
                  </a:cubicBezTo>
                  <a:cubicBezTo>
                    <a:pt x="11082" y="1001394"/>
                    <a:pt x="0" y="974638"/>
                    <a:pt x="0" y="946739"/>
                  </a:cubicBezTo>
                  <a:lnTo>
                    <a:pt x="0" y="105193"/>
                  </a:lnTo>
                  <a:close/>
                </a:path>
              </a:pathLst>
            </a:custGeom>
            <a:no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9113" tIns="76200" rIns="76201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tx1"/>
                  </a:solidFill>
                  <a:effectLst/>
                </a:rPr>
                <a:t>Consumption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>
                  <a:solidFill>
                    <a:schemeClr val="tx1"/>
                  </a:solidFill>
                </a:rPr>
                <a:t>e.g., durables and nondurables</a:t>
              </a:r>
              <a:endParaRPr lang="en-US" sz="1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09993" y="1476793"/>
              <a:ext cx="807720" cy="841546"/>
            </a:xfrm>
            <a:prstGeom prst="roundRect">
              <a:avLst>
                <a:gd name="adj" fmla="val 10000"/>
              </a:avLst>
            </a:prstGeom>
            <a:solidFill>
              <a:srgbClr val="92D050">
                <a:alpha val="84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5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3200" dirty="0" smtClean="0"/>
                <a:t>[C]</a:t>
              </a:r>
              <a:endParaRPr lang="en-US" sz="3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04800" y="2528726"/>
              <a:ext cx="4038600" cy="1051932"/>
            </a:xfrm>
            <a:custGeom>
              <a:avLst/>
              <a:gdLst>
                <a:gd name="connsiteX0" fmla="*/ 0 w 4038600"/>
                <a:gd name="connsiteY0" fmla="*/ 105193 h 1051932"/>
                <a:gd name="connsiteX1" fmla="*/ 30810 w 4038600"/>
                <a:gd name="connsiteY1" fmla="*/ 30810 h 1051932"/>
                <a:gd name="connsiteX2" fmla="*/ 105193 w 4038600"/>
                <a:gd name="connsiteY2" fmla="*/ 0 h 1051932"/>
                <a:gd name="connsiteX3" fmla="*/ 3933407 w 4038600"/>
                <a:gd name="connsiteY3" fmla="*/ 0 h 1051932"/>
                <a:gd name="connsiteX4" fmla="*/ 4007790 w 4038600"/>
                <a:gd name="connsiteY4" fmla="*/ 30810 h 1051932"/>
                <a:gd name="connsiteX5" fmla="*/ 4038600 w 4038600"/>
                <a:gd name="connsiteY5" fmla="*/ 105193 h 1051932"/>
                <a:gd name="connsiteX6" fmla="*/ 4038600 w 4038600"/>
                <a:gd name="connsiteY6" fmla="*/ 946739 h 1051932"/>
                <a:gd name="connsiteX7" fmla="*/ 4007790 w 4038600"/>
                <a:gd name="connsiteY7" fmla="*/ 1021122 h 1051932"/>
                <a:gd name="connsiteX8" fmla="*/ 3933407 w 4038600"/>
                <a:gd name="connsiteY8" fmla="*/ 1051932 h 1051932"/>
                <a:gd name="connsiteX9" fmla="*/ 105193 w 4038600"/>
                <a:gd name="connsiteY9" fmla="*/ 1051932 h 1051932"/>
                <a:gd name="connsiteX10" fmla="*/ 30810 w 4038600"/>
                <a:gd name="connsiteY10" fmla="*/ 1021122 h 1051932"/>
                <a:gd name="connsiteX11" fmla="*/ 0 w 4038600"/>
                <a:gd name="connsiteY11" fmla="*/ 946739 h 1051932"/>
                <a:gd name="connsiteX12" fmla="*/ 0 w 4038600"/>
                <a:gd name="connsiteY12" fmla="*/ 105193 h 105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38600" h="1051932">
                  <a:moveTo>
                    <a:pt x="0" y="105193"/>
                  </a:moveTo>
                  <a:cubicBezTo>
                    <a:pt x="0" y="77294"/>
                    <a:pt x="11083" y="50538"/>
                    <a:pt x="30810" y="30810"/>
                  </a:cubicBezTo>
                  <a:cubicBezTo>
                    <a:pt x="50538" y="11083"/>
                    <a:pt x="77294" y="0"/>
                    <a:pt x="105193" y="0"/>
                  </a:cubicBezTo>
                  <a:lnTo>
                    <a:pt x="3933407" y="0"/>
                  </a:lnTo>
                  <a:cubicBezTo>
                    <a:pt x="3961306" y="0"/>
                    <a:pt x="3988062" y="11083"/>
                    <a:pt x="4007790" y="30810"/>
                  </a:cubicBezTo>
                  <a:cubicBezTo>
                    <a:pt x="4027517" y="50538"/>
                    <a:pt x="4038600" y="77294"/>
                    <a:pt x="4038600" y="105193"/>
                  </a:cubicBezTo>
                  <a:lnTo>
                    <a:pt x="4038600" y="946739"/>
                  </a:lnTo>
                  <a:cubicBezTo>
                    <a:pt x="4038600" y="974638"/>
                    <a:pt x="4027517" y="1001394"/>
                    <a:pt x="4007790" y="1021122"/>
                  </a:cubicBezTo>
                  <a:cubicBezTo>
                    <a:pt x="3988062" y="1040850"/>
                    <a:pt x="3961306" y="1051932"/>
                    <a:pt x="3933407" y="1051932"/>
                  </a:cubicBezTo>
                  <a:lnTo>
                    <a:pt x="105193" y="1051932"/>
                  </a:lnTo>
                  <a:cubicBezTo>
                    <a:pt x="77294" y="1051932"/>
                    <a:pt x="50538" y="1040849"/>
                    <a:pt x="30810" y="1021122"/>
                  </a:cubicBezTo>
                  <a:cubicBezTo>
                    <a:pt x="11082" y="1001394"/>
                    <a:pt x="0" y="974638"/>
                    <a:pt x="0" y="946739"/>
                  </a:cubicBezTo>
                  <a:lnTo>
                    <a:pt x="0" y="105193"/>
                  </a:lnTo>
                  <a:close/>
                </a:path>
              </a:pathLst>
            </a:custGeom>
            <a:no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989113" tIns="76200" rIns="76201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tx1"/>
                  </a:solidFill>
                </a:rPr>
                <a:t>Investment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>
                  <a:solidFill>
                    <a:schemeClr val="tx1"/>
                  </a:solidFill>
                </a:rPr>
                <a:t>e.g., business investment in equipment and factories</a:t>
              </a:r>
              <a:endParaRPr lang="en-US" sz="1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09993" y="2633919"/>
              <a:ext cx="807720" cy="841546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50000"/>
                <a:alpha val="90000"/>
                <a:hueOff val="18799"/>
                <a:satOff val="-882"/>
                <a:lumOff val="3766"/>
                <a:alphaOff val="-13333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3200" dirty="0" smtClean="0"/>
                <a:t>[I]</a:t>
              </a:r>
              <a:endParaRPr lang="en-US" sz="32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304800" y="3685852"/>
              <a:ext cx="4038600" cy="1051932"/>
            </a:xfrm>
            <a:custGeom>
              <a:avLst/>
              <a:gdLst>
                <a:gd name="connsiteX0" fmla="*/ 0 w 4038600"/>
                <a:gd name="connsiteY0" fmla="*/ 105193 h 1051932"/>
                <a:gd name="connsiteX1" fmla="*/ 30810 w 4038600"/>
                <a:gd name="connsiteY1" fmla="*/ 30810 h 1051932"/>
                <a:gd name="connsiteX2" fmla="*/ 105193 w 4038600"/>
                <a:gd name="connsiteY2" fmla="*/ 0 h 1051932"/>
                <a:gd name="connsiteX3" fmla="*/ 3933407 w 4038600"/>
                <a:gd name="connsiteY3" fmla="*/ 0 h 1051932"/>
                <a:gd name="connsiteX4" fmla="*/ 4007790 w 4038600"/>
                <a:gd name="connsiteY4" fmla="*/ 30810 h 1051932"/>
                <a:gd name="connsiteX5" fmla="*/ 4038600 w 4038600"/>
                <a:gd name="connsiteY5" fmla="*/ 105193 h 1051932"/>
                <a:gd name="connsiteX6" fmla="*/ 4038600 w 4038600"/>
                <a:gd name="connsiteY6" fmla="*/ 946739 h 1051932"/>
                <a:gd name="connsiteX7" fmla="*/ 4007790 w 4038600"/>
                <a:gd name="connsiteY7" fmla="*/ 1021122 h 1051932"/>
                <a:gd name="connsiteX8" fmla="*/ 3933407 w 4038600"/>
                <a:gd name="connsiteY8" fmla="*/ 1051932 h 1051932"/>
                <a:gd name="connsiteX9" fmla="*/ 105193 w 4038600"/>
                <a:gd name="connsiteY9" fmla="*/ 1051932 h 1051932"/>
                <a:gd name="connsiteX10" fmla="*/ 30810 w 4038600"/>
                <a:gd name="connsiteY10" fmla="*/ 1021122 h 1051932"/>
                <a:gd name="connsiteX11" fmla="*/ 0 w 4038600"/>
                <a:gd name="connsiteY11" fmla="*/ 946739 h 1051932"/>
                <a:gd name="connsiteX12" fmla="*/ 0 w 4038600"/>
                <a:gd name="connsiteY12" fmla="*/ 105193 h 105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38600" h="1051932">
                  <a:moveTo>
                    <a:pt x="0" y="105193"/>
                  </a:moveTo>
                  <a:cubicBezTo>
                    <a:pt x="0" y="77294"/>
                    <a:pt x="11083" y="50538"/>
                    <a:pt x="30810" y="30810"/>
                  </a:cubicBezTo>
                  <a:cubicBezTo>
                    <a:pt x="50538" y="11083"/>
                    <a:pt x="77294" y="0"/>
                    <a:pt x="105193" y="0"/>
                  </a:cubicBezTo>
                  <a:lnTo>
                    <a:pt x="3933407" y="0"/>
                  </a:lnTo>
                  <a:cubicBezTo>
                    <a:pt x="3961306" y="0"/>
                    <a:pt x="3988062" y="11083"/>
                    <a:pt x="4007790" y="30810"/>
                  </a:cubicBezTo>
                  <a:cubicBezTo>
                    <a:pt x="4027517" y="50538"/>
                    <a:pt x="4038600" y="77294"/>
                    <a:pt x="4038600" y="105193"/>
                  </a:cubicBezTo>
                  <a:lnTo>
                    <a:pt x="4038600" y="946739"/>
                  </a:lnTo>
                  <a:cubicBezTo>
                    <a:pt x="4038600" y="974638"/>
                    <a:pt x="4027517" y="1001394"/>
                    <a:pt x="4007790" y="1021122"/>
                  </a:cubicBezTo>
                  <a:cubicBezTo>
                    <a:pt x="3988062" y="1040850"/>
                    <a:pt x="3961306" y="1051932"/>
                    <a:pt x="3933407" y="1051932"/>
                  </a:cubicBezTo>
                  <a:lnTo>
                    <a:pt x="105193" y="1051932"/>
                  </a:lnTo>
                  <a:cubicBezTo>
                    <a:pt x="77294" y="1051932"/>
                    <a:pt x="50538" y="1040849"/>
                    <a:pt x="30810" y="1021122"/>
                  </a:cubicBezTo>
                  <a:cubicBezTo>
                    <a:pt x="11082" y="1001394"/>
                    <a:pt x="0" y="974638"/>
                    <a:pt x="0" y="946739"/>
                  </a:cubicBezTo>
                  <a:lnTo>
                    <a:pt x="0" y="105193"/>
                  </a:lnTo>
                  <a:close/>
                </a:path>
              </a:pathLst>
            </a:custGeom>
            <a:no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989113" tIns="76200" rIns="76201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tx1"/>
                  </a:solidFill>
                </a:rPr>
                <a:t>Government Spending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>
                  <a:solidFill>
                    <a:schemeClr val="tx1"/>
                  </a:solidFill>
                </a:rPr>
                <a:t>e.g., government purchases of goods and services</a:t>
              </a:r>
              <a:endParaRPr lang="en-US" sz="1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09993" y="3791045"/>
              <a:ext cx="807720" cy="841546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50000"/>
                <a:alpha val="90000"/>
                <a:hueOff val="37597"/>
                <a:satOff val="-1763"/>
                <a:lumOff val="7533"/>
                <a:alphaOff val="-26667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3200" dirty="0" smtClean="0"/>
                <a:t>[G]</a:t>
              </a:r>
              <a:endParaRPr lang="en-US" sz="3200" dirty="0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304800" y="4842978"/>
              <a:ext cx="4038600" cy="1051932"/>
            </a:xfrm>
            <a:custGeom>
              <a:avLst/>
              <a:gdLst>
                <a:gd name="connsiteX0" fmla="*/ 0 w 4038600"/>
                <a:gd name="connsiteY0" fmla="*/ 105193 h 1051932"/>
                <a:gd name="connsiteX1" fmla="*/ 30810 w 4038600"/>
                <a:gd name="connsiteY1" fmla="*/ 30810 h 1051932"/>
                <a:gd name="connsiteX2" fmla="*/ 105193 w 4038600"/>
                <a:gd name="connsiteY2" fmla="*/ 0 h 1051932"/>
                <a:gd name="connsiteX3" fmla="*/ 3933407 w 4038600"/>
                <a:gd name="connsiteY3" fmla="*/ 0 h 1051932"/>
                <a:gd name="connsiteX4" fmla="*/ 4007790 w 4038600"/>
                <a:gd name="connsiteY4" fmla="*/ 30810 h 1051932"/>
                <a:gd name="connsiteX5" fmla="*/ 4038600 w 4038600"/>
                <a:gd name="connsiteY5" fmla="*/ 105193 h 1051932"/>
                <a:gd name="connsiteX6" fmla="*/ 4038600 w 4038600"/>
                <a:gd name="connsiteY6" fmla="*/ 946739 h 1051932"/>
                <a:gd name="connsiteX7" fmla="*/ 4007790 w 4038600"/>
                <a:gd name="connsiteY7" fmla="*/ 1021122 h 1051932"/>
                <a:gd name="connsiteX8" fmla="*/ 3933407 w 4038600"/>
                <a:gd name="connsiteY8" fmla="*/ 1051932 h 1051932"/>
                <a:gd name="connsiteX9" fmla="*/ 105193 w 4038600"/>
                <a:gd name="connsiteY9" fmla="*/ 1051932 h 1051932"/>
                <a:gd name="connsiteX10" fmla="*/ 30810 w 4038600"/>
                <a:gd name="connsiteY10" fmla="*/ 1021122 h 1051932"/>
                <a:gd name="connsiteX11" fmla="*/ 0 w 4038600"/>
                <a:gd name="connsiteY11" fmla="*/ 946739 h 1051932"/>
                <a:gd name="connsiteX12" fmla="*/ 0 w 4038600"/>
                <a:gd name="connsiteY12" fmla="*/ 105193 h 105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38600" h="1051932">
                  <a:moveTo>
                    <a:pt x="0" y="105193"/>
                  </a:moveTo>
                  <a:cubicBezTo>
                    <a:pt x="0" y="77294"/>
                    <a:pt x="11083" y="50538"/>
                    <a:pt x="30810" y="30810"/>
                  </a:cubicBezTo>
                  <a:cubicBezTo>
                    <a:pt x="50538" y="11083"/>
                    <a:pt x="77294" y="0"/>
                    <a:pt x="105193" y="0"/>
                  </a:cubicBezTo>
                  <a:lnTo>
                    <a:pt x="3933407" y="0"/>
                  </a:lnTo>
                  <a:cubicBezTo>
                    <a:pt x="3961306" y="0"/>
                    <a:pt x="3988062" y="11083"/>
                    <a:pt x="4007790" y="30810"/>
                  </a:cubicBezTo>
                  <a:cubicBezTo>
                    <a:pt x="4027517" y="50538"/>
                    <a:pt x="4038600" y="77294"/>
                    <a:pt x="4038600" y="105193"/>
                  </a:cubicBezTo>
                  <a:lnTo>
                    <a:pt x="4038600" y="946739"/>
                  </a:lnTo>
                  <a:cubicBezTo>
                    <a:pt x="4038600" y="974638"/>
                    <a:pt x="4027517" y="1001394"/>
                    <a:pt x="4007790" y="1021122"/>
                  </a:cubicBezTo>
                  <a:cubicBezTo>
                    <a:pt x="3988062" y="1040850"/>
                    <a:pt x="3961306" y="1051932"/>
                    <a:pt x="3933407" y="1051932"/>
                  </a:cubicBezTo>
                  <a:lnTo>
                    <a:pt x="105193" y="1051932"/>
                  </a:lnTo>
                  <a:cubicBezTo>
                    <a:pt x="77294" y="1051932"/>
                    <a:pt x="50538" y="1040849"/>
                    <a:pt x="30810" y="1021122"/>
                  </a:cubicBezTo>
                  <a:cubicBezTo>
                    <a:pt x="11082" y="1001394"/>
                    <a:pt x="0" y="974638"/>
                    <a:pt x="0" y="946739"/>
                  </a:cubicBezTo>
                  <a:lnTo>
                    <a:pt x="0" y="105193"/>
                  </a:lnTo>
                  <a:close/>
                </a:path>
              </a:pathLst>
            </a:custGeom>
            <a:no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9113" tIns="76200" rIns="76201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tx1"/>
                  </a:solidFill>
                </a:rPr>
                <a:t>Net Exports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>
                  <a:solidFill>
                    <a:schemeClr val="tx1"/>
                  </a:solidFill>
                </a:rPr>
                <a:t>e.g., U.S. exports  to other countries, less imports</a:t>
              </a:r>
              <a:endParaRPr lang="en-US" sz="1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09993" y="4948171"/>
              <a:ext cx="807720" cy="841546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alpha val="94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50000"/>
                <a:alpha val="90000"/>
                <a:hueOff val="56396"/>
                <a:satOff val="-2645"/>
                <a:lumOff val="11299"/>
                <a:alphaOff val="-4000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3200" dirty="0" smtClean="0"/>
                <a:t>[X]</a:t>
              </a:r>
              <a:endParaRPr lang="en-US" sz="32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7335492" y="5706533"/>
            <a:ext cx="1691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-5% [X] = $-</a:t>
            </a:r>
            <a:r>
              <a:rPr lang="en-US" b="1" dirty="0" smtClean="0"/>
              <a:t>0.92</a:t>
            </a:r>
            <a:endParaRPr lang="en-US" b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6388917" y="5117068"/>
            <a:ext cx="1688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17% [G] = $3.30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7010400" y="5791200"/>
            <a:ext cx="325092" cy="94984"/>
          </a:xfrm>
          <a:prstGeom prst="line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8800" y="6096000"/>
            <a:ext cx="274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  <a:cs typeface="Helvetica" pitchFamily="34" charset="0"/>
              </a:rPr>
              <a:t>Sources: Bureau of Economic Analysis &amp; FRBSF Calculations</a:t>
            </a:r>
            <a:endParaRPr lang="en-US" sz="1100" dirty="0">
              <a:latin typeface="+mj-lt"/>
              <a:cs typeface="Helvetica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762000" y="5257800"/>
            <a:ext cx="2286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48600" y="5751576"/>
            <a:ext cx="2286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42" name="TextBox 41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43" name="Picture 42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59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500" b="1" dirty="0" smtClean="0"/>
              <a:t>U.S. Real GDP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by major spending category</a:t>
            </a:r>
            <a:endParaRPr lang="en-US" sz="2400" dirty="0"/>
          </a:p>
        </p:txBody>
      </p:sp>
      <p:graphicFrame>
        <p:nvGraphicFramePr>
          <p:cNvPr id="10" name="Content Placeholder 9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433027"/>
              </p:ext>
            </p:extLst>
          </p:nvPr>
        </p:nvGraphicFramePr>
        <p:xfrm>
          <a:off x="152400" y="1143000"/>
          <a:ext cx="8534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624840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Source: Bureau of Economic Analysis</a:t>
            </a:r>
            <a:endParaRPr lang="en-US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5" name="TextBox 14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6" name="Picture 15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50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735858"/>
              </p:ext>
            </p:extLst>
          </p:nvPr>
        </p:nvGraphicFramePr>
        <p:xfrm>
          <a:off x="0" y="5334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0960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  <a:cs typeface="Helvetica" pitchFamily="34" charset="0"/>
              </a:rPr>
              <a:t>Source: Bureau of Economic Analysis </a:t>
            </a:r>
            <a:endParaRPr lang="en-US" sz="1200" dirty="0">
              <a:latin typeface="+mj-lt"/>
              <a:cs typeface="Helvetica" pitchFamily="34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U.S. Real GDP by Quarter</a:t>
            </a:r>
            <a:br>
              <a:rPr lang="en-US" sz="3200" b="1" dirty="0" smtClean="0"/>
            </a:br>
            <a:r>
              <a:rPr lang="en-US" sz="2000" b="1" dirty="0" smtClean="0"/>
              <a:t>(Trillions of chained 2012 dollars, SAAR)</a:t>
            </a:r>
            <a:endParaRPr lang="en-US" sz="20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4" name="TextBox 13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5" name="Picture 14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7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735849"/>
              </p:ext>
            </p:extLst>
          </p:nvPr>
        </p:nvGraphicFramePr>
        <p:xfrm>
          <a:off x="0" y="5334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0960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  <a:cs typeface="Helvetica" pitchFamily="34" charset="0"/>
              </a:rPr>
              <a:t>Source: Bureau of Economic Analysis </a:t>
            </a:r>
            <a:endParaRPr lang="en-US" sz="1200" dirty="0">
              <a:latin typeface="+mj-lt"/>
              <a:cs typeface="Helvetica" pitchFamily="34" charset="0"/>
            </a:endParaRPr>
          </a:p>
        </p:txBody>
      </p:sp>
      <p:sp>
        <p:nvSpPr>
          <p:cNvPr id="12" name="Rectangular Callout 11" descr="FRBShape; FRBDatabase=None; Key=0; Date Inserted=01/01/1900; Inserted by=Nobody; Date updated=01/01/1900; Updated by=Nobody"/>
          <p:cNvSpPr/>
          <p:nvPr/>
        </p:nvSpPr>
        <p:spPr>
          <a:xfrm>
            <a:off x="7696200" y="3659390"/>
            <a:ext cx="1004599" cy="607810"/>
          </a:xfrm>
          <a:prstGeom prst="wedgeRectCallout">
            <a:avLst>
              <a:gd name="adj1" fmla="val 54943"/>
              <a:gd name="adj2" fmla="val -216138"/>
            </a:avLst>
          </a:prstGeom>
          <a:solidFill>
            <a:schemeClr val="accent1">
              <a:alpha val="46000"/>
            </a:schemeClr>
          </a:solidFill>
          <a:ln w="15875">
            <a:solidFill>
              <a:schemeClr val="accent1">
                <a:lumMod val="7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2020:Q2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$</a:t>
            </a:r>
            <a:r>
              <a:rPr lang="en-US" sz="1600" b="1" dirty="0" smtClean="0">
                <a:solidFill>
                  <a:schemeClr val="tx1"/>
                </a:solidFill>
              </a:rPr>
              <a:t>17.28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ular Callout 12" descr="FRBShape; FRBDatabase=None; Key=0; Date Inserted=01/01/1900; Inserted by=Nobody; Date updated=01/01/1900; Updated by=Nobody"/>
          <p:cNvSpPr/>
          <p:nvPr/>
        </p:nvSpPr>
        <p:spPr>
          <a:xfrm>
            <a:off x="1905000" y="1981200"/>
            <a:ext cx="2743200" cy="685800"/>
          </a:xfrm>
          <a:prstGeom prst="wedgeRectCallout">
            <a:avLst>
              <a:gd name="adj1" fmla="val -62980"/>
              <a:gd name="adj2" fmla="val 21742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smtClean="0"/>
              <a:t>Gray bars indicate periods of economic recession according to the NBER Business Cycle Dating Committee</a:t>
            </a:r>
            <a:endParaRPr lang="en-US" sz="1200" dirty="0"/>
          </a:p>
        </p:txBody>
      </p:sp>
      <p:sp>
        <p:nvSpPr>
          <p:cNvPr id="14" name="Rectangular Callout 13"/>
          <p:cNvSpPr/>
          <p:nvPr/>
        </p:nvSpPr>
        <p:spPr>
          <a:xfrm>
            <a:off x="5943600" y="1176215"/>
            <a:ext cx="1447800" cy="457200"/>
          </a:xfrm>
          <a:prstGeom prst="wedgeRectCallout">
            <a:avLst>
              <a:gd name="adj1" fmla="val -56330"/>
              <a:gd name="adj2" fmla="val -102942"/>
            </a:avLst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smtClean="0">
                <a:latin typeface="+mj-lt"/>
              </a:rPr>
              <a:t>Seasonally adjusted annual rate</a:t>
            </a:r>
            <a:endParaRPr lang="en-US" sz="1200" dirty="0">
              <a:latin typeface="+mj-lt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1676400" y="1066800"/>
            <a:ext cx="2133600" cy="685800"/>
          </a:xfrm>
          <a:prstGeom prst="wedgeRectCallout">
            <a:avLst>
              <a:gd name="adj1" fmla="val 68560"/>
              <a:gd name="adj2" fmla="val -67586"/>
            </a:avLst>
          </a:prstGeom>
          <a:solidFill>
            <a:schemeClr val="accent1">
              <a:alpha val="52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An inflation-adjustment method using 2012 dollars as the base year of comparison</a:t>
            </a:r>
            <a:endParaRPr lang="en-US" sz="1200" dirty="0"/>
          </a:p>
        </p:txBody>
      </p:sp>
      <p:sp>
        <p:nvSpPr>
          <p:cNvPr id="16" name="Title 9"/>
          <p:cNvSpPr txBox="1">
            <a:spLocks/>
          </p:cNvSpPr>
          <p:nvPr/>
        </p:nvSpPr>
        <p:spPr>
          <a:xfrm>
            <a:off x="533400" y="0"/>
            <a:ext cx="8229600" cy="10668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Annotated Chart Notes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U.S. Real GDP by Quarter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(Trillions of chained 2012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dollars, SAAR)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3429000" y="4480560"/>
            <a:ext cx="928399" cy="609600"/>
          </a:xfrm>
          <a:prstGeom prst="wedgeRectCallout">
            <a:avLst>
              <a:gd name="adj1" fmla="val 64091"/>
              <a:gd name="adj2" fmla="val -151010"/>
            </a:avLst>
          </a:prstGeom>
          <a:solidFill>
            <a:schemeClr val="accent1">
              <a:alpha val="42000"/>
            </a:schemeClr>
          </a:solidFill>
          <a:ln w="15875">
            <a:solidFill>
              <a:schemeClr val="accent1">
                <a:lumMod val="7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2009:Q2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$15.13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1344168" y="3657600"/>
            <a:ext cx="1066831" cy="633519"/>
          </a:xfrm>
          <a:prstGeom prst="wedgeRectCallout">
            <a:avLst>
              <a:gd name="adj1" fmla="val -20581"/>
              <a:gd name="adj2" fmla="val 133802"/>
            </a:avLst>
          </a:prstGeom>
          <a:solidFill>
            <a:schemeClr val="accent1">
              <a:alpha val="60000"/>
            </a:schemeClr>
          </a:solidFill>
          <a:ln w="15875">
            <a:solidFill>
              <a:schemeClr val="accent1">
                <a:lumMod val="7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2001:Q4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$13.28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4" name="TextBox 23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5" name="Picture 24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7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 txBox="1"/>
          <p:nvPr/>
        </p:nvSpPr>
        <p:spPr>
          <a:xfrm>
            <a:off x="914400" y="838200"/>
            <a:ext cx="7608512" cy="4572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i="0" u="none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Real Gross Domestic Product (GDP</a:t>
            </a:r>
            <a:r>
              <a:rPr lang="en-US" sz="1600" b="1" i="0" u="none" dirty="0" smtClean="0">
                <a:solidFill>
                  <a:schemeClr val="tx1">
                    <a:lumMod val="95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en-US" sz="1600" dirty="0" smtClean="0">
                <a:solidFill>
                  <a:schemeClr val="tx1">
                    <a:lumMod val="95000"/>
                  </a:schemeClr>
                </a:solidFill>
              </a:rPr>
              <a:t>Q4/Q4 Percent Change</a:t>
            </a:r>
            <a:endParaRPr lang="en-US" sz="1600" i="0" u="none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1" name="source"/>
          <p:cNvSpPr txBox="1"/>
          <p:nvPr/>
        </p:nvSpPr>
        <p:spPr>
          <a:xfrm>
            <a:off x="914400" y="6096000"/>
            <a:ext cx="7608348" cy="3048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0" i="0" u="none" dirty="0" smtClean="0">
                <a:solidFill>
                  <a:schemeClr val="tx1"/>
                </a:solidFill>
                <a:latin typeface="+mj-lt"/>
              </a:rPr>
              <a:t>Source</a:t>
            </a:r>
            <a:r>
              <a:rPr lang="en-US" b="0" i="0" u="none" dirty="0">
                <a:solidFill>
                  <a:schemeClr val="tx1"/>
                </a:solidFill>
                <a:latin typeface="+mj-lt"/>
              </a:rPr>
              <a:t>: Bureau of Economic </a:t>
            </a:r>
            <a:r>
              <a:rPr lang="en-US" b="0" i="0" u="none" dirty="0" smtClean="0">
                <a:solidFill>
                  <a:schemeClr val="tx1"/>
                </a:solidFill>
                <a:latin typeface="+mj-lt"/>
              </a:rPr>
              <a:t>Analysis &amp; FRBSF Calculations</a:t>
            </a:r>
          </a:p>
          <a:p>
            <a:pPr algn="l"/>
            <a:r>
              <a:rPr lang="en-US" dirty="0" smtClean="0">
                <a:latin typeface="+mj-lt"/>
              </a:rPr>
              <a:t>Note: Values are percent change using trillions of chained 2012 dollars (SAAR)</a:t>
            </a:r>
            <a:r>
              <a:rPr lang="en-US" b="0" i="0" u="non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Measuring Changes in GDP: Yearly % Change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Content Placeholder 6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989266"/>
              </p:ext>
            </p:extLst>
          </p:nvPr>
        </p:nvGraphicFramePr>
        <p:xfrm>
          <a:off x="457200" y="1298448"/>
          <a:ext cx="844905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8" name="TextBox 17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9" name="Picture 18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74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6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607720"/>
              </p:ext>
            </p:extLst>
          </p:nvPr>
        </p:nvGraphicFramePr>
        <p:xfrm>
          <a:off x="457200" y="1298448"/>
          <a:ext cx="844905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"/>
          <p:cNvSpPr txBox="1"/>
          <p:nvPr/>
        </p:nvSpPr>
        <p:spPr>
          <a:xfrm>
            <a:off x="914400" y="838200"/>
            <a:ext cx="7608512" cy="4572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i="0" u="none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Real Gross Domestic Product (GDP</a:t>
            </a:r>
            <a:r>
              <a:rPr lang="en-US" sz="1600" b="1" i="0" u="none" dirty="0" smtClean="0">
                <a:solidFill>
                  <a:schemeClr val="tx1">
                    <a:lumMod val="95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en-US" sz="1600" dirty="0" smtClean="0">
                <a:solidFill>
                  <a:schemeClr val="tx1">
                    <a:lumMod val="95000"/>
                  </a:schemeClr>
                </a:solidFill>
              </a:rPr>
              <a:t>Q4/Q4 Percent Change</a:t>
            </a:r>
            <a:endParaRPr lang="en-US" sz="1600" i="0" u="none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1" name="source"/>
          <p:cNvSpPr txBox="1"/>
          <p:nvPr/>
        </p:nvSpPr>
        <p:spPr>
          <a:xfrm>
            <a:off x="914400" y="6096000"/>
            <a:ext cx="7608348" cy="3048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0" i="0" u="none" dirty="0" smtClean="0">
                <a:solidFill>
                  <a:schemeClr val="tx1"/>
                </a:solidFill>
                <a:latin typeface="+mj-lt"/>
              </a:rPr>
              <a:t>Source</a:t>
            </a:r>
            <a:r>
              <a:rPr lang="en-US" b="0" i="0" u="none" dirty="0">
                <a:solidFill>
                  <a:schemeClr val="tx1"/>
                </a:solidFill>
                <a:latin typeface="+mj-lt"/>
              </a:rPr>
              <a:t>: Bureau of Economic </a:t>
            </a:r>
            <a:r>
              <a:rPr lang="en-US" b="0" i="0" u="none" dirty="0" smtClean="0">
                <a:solidFill>
                  <a:schemeClr val="tx1"/>
                </a:solidFill>
                <a:latin typeface="+mj-lt"/>
              </a:rPr>
              <a:t>Analysis &amp; FRBSF Calculations</a:t>
            </a:r>
          </a:p>
          <a:p>
            <a:pPr algn="l"/>
            <a:r>
              <a:rPr lang="en-US" dirty="0" smtClean="0">
                <a:latin typeface="+mj-lt"/>
              </a:rPr>
              <a:t>Note: Values are percent change using trillions of chained 2012 dollars (SAAR)</a:t>
            </a:r>
            <a:r>
              <a:rPr lang="en-US" b="0" i="0" u="non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914400" y="1676400"/>
            <a:ext cx="1600200" cy="533400"/>
          </a:xfrm>
          <a:prstGeom prst="wedgeRectCallout">
            <a:avLst>
              <a:gd name="adj1" fmla="val 12113"/>
              <a:gd name="adj2" fmla="val 165252"/>
            </a:avLst>
          </a:prstGeom>
          <a:solidFill>
            <a:schemeClr val="accent1">
              <a:alpha val="68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45720" rIns="45720" rtlCol="0" anchor="t" anchorCtr="0"/>
          <a:lstStyle/>
          <a:p>
            <a:pPr algn="ctr"/>
            <a:r>
              <a:rPr lang="en-US" sz="1400" dirty="0" smtClean="0"/>
              <a:t>% change from</a:t>
            </a:r>
          </a:p>
          <a:p>
            <a:pPr algn="ctr"/>
            <a:r>
              <a:rPr lang="en-US" sz="1400" dirty="0" smtClean="0"/>
              <a:t>2001:Q4 to 2002:Q4</a:t>
            </a:r>
            <a:endParaRPr lang="en-US" sz="1400" dirty="0"/>
          </a:p>
        </p:txBody>
      </p:sp>
      <p:sp>
        <p:nvSpPr>
          <p:cNvPr id="14" name="Rectangular Callout 13" descr="FRBShape; FRBDatabase=None; Key=0; Date Inserted=01/01/1900; Inserted by=Nobody; Date updated=01/01/1900; Updated by=Nobody"/>
          <p:cNvSpPr/>
          <p:nvPr/>
        </p:nvSpPr>
        <p:spPr>
          <a:xfrm>
            <a:off x="1295400" y="3962400"/>
            <a:ext cx="2133600" cy="762000"/>
          </a:xfrm>
          <a:prstGeom prst="wedgeRectCallout">
            <a:avLst>
              <a:gd name="adj1" fmla="val 88664"/>
              <a:gd name="adj2" fmla="val 78764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/>
              <a:t>Real GDP dropped nearly 3% between 2007:Q4 and 2008:Q4</a:t>
            </a:r>
            <a:endParaRPr lang="en-US" sz="1600" dirty="0"/>
          </a:p>
        </p:txBody>
      </p:sp>
      <p:sp>
        <p:nvSpPr>
          <p:cNvPr id="15" name="Rectangular Callout 14"/>
          <p:cNvSpPr/>
          <p:nvPr/>
        </p:nvSpPr>
        <p:spPr>
          <a:xfrm>
            <a:off x="4724400" y="4648200"/>
            <a:ext cx="2362200" cy="838200"/>
          </a:xfrm>
          <a:prstGeom prst="wedgeRectCallout">
            <a:avLst>
              <a:gd name="adj1" fmla="val -56354"/>
              <a:gd name="adj2" fmla="val -113590"/>
            </a:avLst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 “Great Recession” is </a:t>
            </a:r>
          </a:p>
          <a:p>
            <a:pPr algn="ctr"/>
            <a:r>
              <a:rPr lang="en-US" sz="1400" dirty="0" smtClean="0"/>
              <a:t>the 18-month period from Dec 2007 to June 2009, according to the NBER</a:t>
            </a:r>
          </a:p>
        </p:txBody>
      </p:sp>
      <p:sp>
        <p:nvSpPr>
          <p:cNvPr id="16" name="Title 9"/>
          <p:cNvSpPr txBox="1">
            <a:spLocks/>
          </p:cNvSpPr>
          <p:nvPr/>
        </p:nvSpPr>
        <p:spPr>
          <a:xfrm>
            <a:off x="533400" y="0"/>
            <a:ext cx="8229600" cy="10668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Annotated Chart Notes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Measuring Changes in GDP: Yearly % Change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3" name="TextBox 22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24" name="Picture 23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37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/>
              <a:t>What Do </a:t>
            </a:r>
            <a:r>
              <a:rPr lang="en-US"/>
              <a:t>Y</a:t>
            </a:r>
            <a:r>
              <a:rPr lang="en-US" smtClean="0"/>
              <a:t>ou </a:t>
            </a:r>
            <a:r>
              <a:rPr lang="en-US" dirty="0" smtClean="0"/>
              <a:t>T</a:t>
            </a:r>
            <a:r>
              <a:rPr lang="en-US" smtClean="0"/>
              <a:t>hink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has consumer spending changed since 1950? How have net exports changed since 1980? (See slide 4)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was the lowest level of real GDP during the Great Recession? (See slide 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real GDP growth in the Great Recession compare to early 2000s recession? (See slide 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GDP considered a good measure of the “health” of the economy?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Economic Education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13" name="TextBox 12"/>
            <p:cNvSpPr txBox="1"/>
            <p:nvPr/>
          </p:nvSpPr>
          <p:spPr>
            <a:xfrm>
              <a:off x="1690687" y="5989022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cap="small" dirty="0" smtClean="0">
                  <a:solidFill>
                    <a:srgbClr val="99B2CB"/>
                  </a:solidFill>
                  <a:latin typeface="Baskerville Old Face" panose="02020602080505020303" pitchFamily="18" charset="0"/>
                </a:rPr>
                <a:t>DataPost</a:t>
              </a:r>
              <a:endParaRPr lang="en-US" cap="small" dirty="0">
                <a:solidFill>
                  <a:srgbClr val="99B2CB"/>
                </a:solidFill>
                <a:latin typeface="Baskerville Old Face" panose="02020602080505020303" pitchFamily="18" charset="0"/>
              </a:endParaRPr>
            </a:p>
          </p:txBody>
        </p:sp>
        <p:pic>
          <p:nvPicPr>
            <p:cNvPr id="14" name="Picture 13" descr="datapost_logo_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49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747</Words>
  <Application>Microsoft Office PowerPoint</Application>
  <PresentationFormat>On-screen Show (4:3)</PresentationFormat>
  <Paragraphs>112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Adobe Heiti Std R</vt:lpstr>
      <vt:lpstr>Arial</vt:lpstr>
      <vt:lpstr>Baskerville Old Face</vt:lpstr>
      <vt:lpstr>Calibri</vt:lpstr>
      <vt:lpstr>Helvetica</vt:lpstr>
      <vt:lpstr>Times New Roman</vt:lpstr>
      <vt:lpstr>Verdana</vt:lpstr>
      <vt:lpstr>Office Theme</vt:lpstr>
      <vt:lpstr>GDP Measuring the Economy</vt:lpstr>
      <vt:lpstr>GDP – Did You Know?</vt:lpstr>
      <vt:lpstr>Components of GDP (Expenditure Approach)</vt:lpstr>
      <vt:lpstr>U.S. Real GDP  by major spending category</vt:lpstr>
      <vt:lpstr>U.S. Real GDP by Quarter (Trillions of chained 2012 dollars, SAAR)</vt:lpstr>
      <vt:lpstr>PowerPoint Presentation</vt:lpstr>
      <vt:lpstr>PowerPoint Presentation</vt:lpstr>
      <vt:lpstr>PowerPoint Presentation</vt:lpstr>
      <vt:lpstr>What Do You Think?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2019-11-21T00:32:22Z</dcterms:created>
  <dcterms:modified xsi:type="dcterms:W3CDTF">2020-09-14T07:33:05Z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8a2afccb-af62-4375-989a-6b6c244e3c0c</vt:lpwstr>
  </property>
</Properties>
</file>