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0"/>
  </p:notesMasterIdLst>
  <p:sldIdLst>
    <p:sldId id="257" r:id="rId6"/>
    <p:sldId id="266" r:id="rId7"/>
    <p:sldId id="270"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2rmo01" initials="l" lastIdx="5" clrIdx="0"/>
  <p:cmAuthor id="1" name="L1JXH01" initials="KJ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B38FF"/>
    <a:srgbClr val="4FFF94"/>
    <a:srgbClr val="7EBAFF"/>
    <a:srgbClr val="FFFF8B"/>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04" autoAdjust="0"/>
    <p:restoredTop sz="87136" autoAdjust="0"/>
  </p:normalViewPr>
  <p:slideViewPr>
    <p:cSldViewPr>
      <p:cViewPr varScale="1">
        <p:scale>
          <a:sx n="112" d="100"/>
          <a:sy n="112" d="100"/>
        </p:scale>
        <p:origin x="1860" y="9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917760279965017E-2"/>
          <c:y val="0.11411671041119946"/>
          <c:w val="0.9018044619422525"/>
          <c:h val="0.72694575678040696"/>
        </c:manualLayout>
      </c:layout>
      <c:barChart>
        <c:barDir val="col"/>
        <c:grouping val="clustered"/>
        <c:varyColors val="0"/>
        <c:ser>
          <c:idx val="0"/>
          <c:order val="0"/>
          <c:tx>
            <c:strRef>
              <c:f>Sheet1!$B$1</c:f>
              <c:strCache>
                <c:ptCount val="1"/>
                <c:pt idx="0">
                  <c:v>2006</c:v>
                </c:pt>
              </c:strCache>
            </c:strRef>
          </c:tx>
          <c:spPr>
            <a:solidFill>
              <a:srgbClr val="BB38FF"/>
            </a:solidFill>
            <a:ln>
              <a:noFill/>
            </a:ln>
            <a:scene3d>
              <a:camera prst="orthographicFront"/>
              <a:lightRig rig="threePt" dir="t"/>
            </a:scene3d>
            <a:sp3d>
              <a:bevelT w="25400" h="25400"/>
            </a:sp3d>
          </c:spPr>
          <c:invertIfNegative val="0"/>
          <c:cat>
            <c:strRef>
              <c:f>Sheet1!$A$2:$A$9</c:f>
              <c:strCache>
                <c:ptCount val="8"/>
                <c:pt idx="0">
                  <c:v>Canada</c:v>
                </c:pt>
                <c:pt idx="1">
                  <c:v>China</c:v>
                </c:pt>
                <c:pt idx="2">
                  <c:v>Europe</c:v>
                </c:pt>
                <c:pt idx="3">
                  <c:v>Japan</c:v>
                </c:pt>
                <c:pt idx="4">
                  <c:v>Latin America</c:v>
                </c:pt>
                <c:pt idx="5">
                  <c:v>Mexico</c:v>
                </c:pt>
                <c:pt idx="6">
                  <c:v>Pacific Rim (excl. China &amp; Japan)</c:v>
                </c:pt>
                <c:pt idx="7">
                  <c:v>Rest of World</c:v>
                </c:pt>
              </c:strCache>
            </c:strRef>
          </c:cat>
          <c:val>
            <c:numRef>
              <c:f>Sheet1!$B$2:$B$9</c:f>
              <c:numCache>
                <c:formatCode>General</c:formatCode>
                <c:ptCount val="8"/>
                <c:pt idx="0">
                  <c:v>302.43790000000001</c:v>
                </c:pt>
                <c:pt idx="1">
                  <c:v>287.77439999999996</c:v>
                </c:pt>
                <c:pt idx="2">
                  <c:v>384.00740000000002</c:v>
                </c:pt>
                <c:pt idx="3">
                  <c:v>148.18090000000004</c:v>
                </c:pt>
                <c:pt idx="4">
                  <c:v>133.67579999999998</c:v>
                </c:pt>
                <c:pt idx="5">
                  <c:v>198.25320000000002</c:v>
                </c:pt>
                <c:pt idx="6">
                  <c:v>182.56649999999999</c:v>
                </c:pt>
                <c:pt idx="7">
                  <c:v>217.0419000000002</c:v>
                </c:pt>
              </c:numCache>
            </c:numRef>
          </c:val>
        </c:ser>
        <c:ser>
          <c:idx val="1"/>
          <c:order val="1"/>
          <c:tx>
            <c:strRef>
              <c:f>Sheet1!$C$1</c:f>
              <c:strCache>
                <c:ptCount val="1"/>
                <c:pt idx="0">
                  <c:v>2016</c:v>
                </c:pt>
              </c:strCache>
            </c:strRef>
          </c:tx>
          <c:spPr>
            <a:solidFill>
              <a:srgbClr val="4FFF94"/>
            </a:solidFill>
            <a:ln>
              <a:noFill/>
            </a:ln>
            <a:scene3d>
              <a:camera prst="orthographicFront"/>
              <a:lightRig rig="threePt" dir="t"/>
            </a:scene3d>
            <a:sp3d>
              <a:bevelT w="25400" h="25400"/>
            </a:sp3d>
          </c:spPr>
          <c:invertIfNegative val="0"/>
          <c:cat>
            <c:strRef>
              <c:f>Sheet1!$A$2:$A$9</c:f>
              <c:strCache>
                <c:ptCount val="8"/>
                <c:pt idx="0">
                  <c:v>Canada</c:v>
                </c:pt>
                <c:pt idx="1">
                  <c:v>China</c:v>
                </c:pt>
                <c:pt idx="2">
                  <c:v>Europe</c:v>
                </c:pt>
                <c:pt idx="3">
                  <c:v>Japan</c:v>
                </c:pt>
                <c:pt idx="4">
                  <c:v>Latin America</c:v>
                </c:pt>
                <c:pt idx="5">
                  <c:v>Mexico</c:v>
                </c:pt>
                <c:pt idx="6">
                  <c:v>Pacific Rim (excl. China &amp; Japan)</c:v>
                </c:pt>
                <c:pt idx="7">
                  <c:v>Rest of World</c:v>
                </c:pt>
              </c:strCache>
            </c:strRef>
          </c:cat>
          <c:val>
            <c:numRef>
              <c:f>Sheet1!$C$2:$C$9</c:f>
              <c:numCache>
                <c:formatCode>General</c:formatCode>
                <c:ptCount val="8"/>
                <c:pt idx="0">
                  <c:v>277.75569999999999</c:v>
                </c:pt>
                <c:pt idx="1">
                  <c:v>462.61820000000006</c:v>
                </c:pt>
                <c:pt idx="2">
                  <c:v>483.14130000000006</c:v>
                </c:pt>
                <c:pt idx="3">
                  <c:v>132.0462</c:v>
                </c:pt>
                <c:pt idx="4">
                  <c:v>107.65159999999999</c:v>
                </c:pt>
                <c:pt idx="5">
                  <c:v>294.05599999999998</c:v>
                </c:pt>
                <c:pt idx="6">
                  <c:v>214.02000000000004</c:v>
                </c:pt>
                <c:pt idx="7">
                  <c:v>216.51589999999999</c:v>
                </c:pt>
              </c:numCache>
            </c:numRef>
          </c:val>
        </c:ser>
        <c:dLbls>
          <c:showLegendKey val="0"/>
          <c:showVal val="0"/>
          <c:showCatName val="0"/>
          <c:showSerName val="0"/>
          <c:showPercent val="0"/>
          <c:showBubbleSize val="0"/>
        </c:dLbls>
        <c:gapWidth val="150"/>
        <c:axId val="576958208"/>
        <c:axId val="576961736"/>
      </c:barChart>
      <c:catAx>
        <c:axId val="576958208"/>
        <c:scaling>
          <c:orientation val="minMax"/>
        </c:scaling>
        <c:delete val="0"/>
        <c:axPos val="b"/>
        <c:numFmt formatCode="General" sourceLinked="0"/>
        <c:majorTickMark val="in"/>
        <c:minorTickMark val="none"/>
        <c:tickLblPos val="nextTo"/>
        <c:spPr>
          <a:ln w="25400">
            <a:solidFill>
              <a:prstClr val="white">
                <a:lumMod val="95000"/>
              </a:prstClr>
            </a:solidFill>
          </a:ln>
        </c:spPr>
        <c:txPr>
          <a:bodyPr/>
          <a:lstStyle/>
          <a:p>
            <a:pPr>
              <a:defRPr sz="1200"/>
            </a:pPr>
            <a:endParaRPr lang="en-US"/>
          </a:p>
        </c:txPr>
        <c:crossAx val="576961736"/>
        <c:crosses val="autoZero"/>
        <c:auto val="1"/>
        <c:lblAlgn val="ctr"/>
        <c:lblOffset val="100"/>
        <c:noMultiLvlLbl val="0"/>
      </c:catAx>
      <c:valAx>
        <c:axId val="576961736"/>
        <c:scaling>
          <c:orientation val="minMax"/>
        </c:scaling>
        <c:delete val="0"/>
        <c:axPos val="l"/>
        <c:majorGridlines/>
        <c:numFmt formatCode="&quot;$&quot;#,##0" sourceLinked="0"/>
        <c:majorTickMark val="in"/>
        <c:minorTickMark val="none"/>
        <c:tickLblPos val="nextTo"/>
        <c:spPr>
          <a:ln w="25400">
            <a:solidFill>
              <a:schemeClr val="tx1">
                <a:lumMod val="95000"/>
              </a:schemeClr>
            </a:solidFill>
          </a:ln>
        </c:spPr>
        <c:crossAx val="576958208"/>
        <c:crosses val="autoZero"/>
        <c:crossBetween val="between"/>
        <c:majorUnit val="100"/>
      </c:valAx>
      <c:spPr>
        <a:ln>
          <a:solidFill>
            <a:schemeClr val="tx2"/>
          </a:solidFill>
        </a:ln>
      </c:spPr>
    </c:plotArea>
    <c:legend>
      <c:legendPos val="b"/>
      <c:layout>
        <c:manualLayout>
          <c:xMode val="edge"/>
          <c:yMode val="edge"/>
          <c:x val="0.74787084426946993"/>
          <c:y val="0.12054400699912511"/>
          <c:w val="0.18759153543307094"/>
          <c:h val="6.1678215223097063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917760279964989E-2"/>
          <c:y val="0.11411671041119952"/>
          <c:w val="0.90180446194225228"/>
          <c:h val="0.7269457567804074"/>
        </c:manualLayout>
      </c:layout>
      <c:barChart>
        <c:barDir val="col"/>
        <c:grouping val="clustered"/>
        <c:varyColors val="0"/>
        <c:ser>
          <c:idx val="0"/>
          <c:order val="0"/>
          <c:tx>
            <c:strRef>
              <c:f>Sheet1!$B$1</c:f>
              <c:strCache>
                <c:ptCount val="1"/>
                <c:pt idx="0">
                  <c:v>2006</c:v>
                </c:pt>
              </c:strCache>
            </c:strRef>
          </c:tx>
          <c:spPr>
            <a:solidFill>
              <a:srgbClr val="BB38FF"/>
            </a:solidFill>
            <a:ln>
              <a:noFill/>
            </a:ln>
            <a:scene3d>
              <a:camera prst="orthographicFront"/>
              <a:lightRig rig="threePt" dir="t"/>
            </a:scene3d>
            <a:sp3d>
              <a:bevelT w="25400" h="25400"/>
            </a:sp3d>
          </c:spPr>
          <c:invertIfNegative val="0"/>
          <c:cat>
            <c:strRef>
              <c:f>Sheet1!$A$2:$A$9</c:f>
              <c:strCache>
                <c:ptCount val="8"/>
                <c:pt idx="0">
                  <c:v>Canada</c:v>
                </c:pt>
                <c:pt idx="1">
                  <c:v>China</c:v>
                </c:pt>
                <c:pt idx="2">
                  <c:v>Europe</c:v>
                </c:pt>
                <c:pt idx="3">
                  <c:v>Japan</c:v>
                </c:pt>
                <c:pt idx="4">
                  <c:v>Latin America</c:v>
                </c:pt>
                <c:pt idx="5">
                  <c:v>Mexico</c:v>
                </c:pt>
                <c:pt idx="6">
                  <c:v>Pacific Rim (excl. China &amp; Japan)</c:v>
                </c:pt>
                <c:pt idx="7">
                  <c:v>Rest of World</c:v>
                </c:pt>
              </c:strCache>
            </c:strRef>
          </c:cat>
          <c:val>
            <c:numRef>
              <c:f>Sheet1!$B$2:$B$9</c:f>
              <c:numCache>
                <c:formatCode>General</c:formatCode>
                <c:ptCount val="8"/>
                <c:pt idx="0">
                  <c:v>302.43790000000001</c:v>
                </c:pt>
                <c:pt idx="1">
                  <c:v>287.77439999999996</c:v>
                </c:pt>
                <c:pt idx="2">
                  <c:v>384.00740000000002</c:v>
                </c:pt>
                <c:pt idx="3">
                  <c:v>148.18090000000004</c:v>
                </c:pt>
                <c:pt idx="4">
                  <c:v>133.67579999999998</c:v>
                </c:pt>
                <c:pt idx="5">
                  <c:v>198.25320000000002</c:v>
                </c:pt>
                <c:pt idx="6">
                  <c:v>182.56649999999999</c:v>
                </c:pt>
                <c:pt idx="7">
                  <c:v>217.0419000000002</c:v>
                </c:pt>
              </c:numCache>
            </c:numRef>
          </c:val>
        </c:ser>
        <c:ser>
          <c:idx val="1"/>
          <c:order val="1"/>
          <c:tx>
            <c:strRef>
              <c:f>Sheet1!$C$1</c:f>
              <c:strCache>
                <c:ptCount val="1"/>
                <c:pt idx="0">
                  <c:v>2016</c:v>
                </c:pt>
              </c:strCache>
            </c:strRef>
          </c:tx>
          <c:spPr>
            <a:solidFill>
              <a:srgbClr val="4FFF94"/>
            </a:solidFill>
            <a:ln>
              <a:noFill/>
            </a:ln>
            <a:scene3d>
              <a:camera prst="orthographicFront"/>
              <a:lightRig rig="threePt" dir="t"/>
            </a:scene3d>
            <a:sp3d>
              <a:bevelT w="25400" h="25400"/>
            </a:sp3d>
          </c:spPr>
          <c:invertIfNegative val="0"/>
          <c:cat>
            <c:strRef>
              <c:f>Sheet1!$A$2:$A$9</c:f>
              <c:strCache>
                <c:ptCount val="8"/>
                <c:pt idx="0">
                  <c:v>Canada</c:v>
                </c:pt>
                <c:pt idx="1">
                  <c:v>China</c:v>
                </c:pt>
                <c:pt idx="2">
                  <c:v>Europe</c:v>
                </c:pt>
                <c:pt idx="3">
                  <c:v>Japan</c:v>
                </c:pt>
                <c:pt idx="4">
                  <c:v>Latin America</c:v>
                </c:pt>
                <c:pt idx="5">
                  <c:v>Mexico</c:v>
                </c:pt>
                <c:pt idx="6">
                  <c:v>Pacific Rim (excl. China &amp; Japan)</c:v>
                </c:pt>
                <c:pt idx="7">
                  <c:v>Rest of World</c:v>
                </c:pt>
              </c:strCache>
            </c:strRef>
          </c:cat>
          <c:val>
            <c:numRef>
              <c:f>Sheet1!$C$2:$C$9</c:f>
              <c:numCache>
                <c:formatCode>General</c:formatCode>
                <c:ptCount val="8"/>
                <c:pt idx="0">
                  <c:v>277.75569999999999</c:v>
                </c:pt>
                <c:pt idx="1">
                  <c:v>462.61820000000006</c:v>
                </c:pt>
                <c:pt idx="2">
                  <c:v>483.14130000000006</c:v>
                </c:pt>
                <c:pt idx="3">
                  <c:v>132.0462</c:v>
                </c:pt>
                <c:pt idx="4">
                  <c:v>107.65159999999999</c:v>
                </c:pt>
                <c:pt idx="5">
                  <c:v>294.05599999999998</c:v>
                </c:pt>
                <c:pt idx="6">
                  <c:v>214.02000000000004</c:v>
                </c:pt>
                <c:pt idx="7">
                  <c:v>216.51589999999999</c:v>
                </c:pt>
              </c:numCache>
            </c:numRef>
          </c:val>
        </c:ser>
        <c:dLbls>
          <c:showLegendKey val="0"/>
          <c:showVal val="0"/>
          <c:showCatName val="0"/>
          <c:showSerName val="0"/>
          <c:showPercent val="0"/>
          <c:showBubbleSize val="0"/>
        </c:dLbls>
        <c:gapWidth val="150"/>
        <c:axId val="576959776"/>
        <c:axId val="576960560"/>
      </c:barChart>
      <c:catAx>
        <c:axId val="576959776"/>
        <c:scaling>
          <c:orientation val="minMax"/>
        </c:scaling>
        <c:delete val="0"/>
        <c:axPos val="b"/>
        <c:numFmt formatCode="General" sourceLinked="0"/>
        <c:majorTickMark val="in"/>
        <c:minorTickMark val="none"/>
        <c:tickLblPos val="nextTo"/>
        <c:spPr>
          <a:ln w="25400">
            <a:solidFill>
              <a:prstClr val="white">
                <a:lumMod val="95000"/>
              </a:prstClr>
            </a:solidFill>
          </a:ln>
        </c:spPr>
        <c:txPr>
          <a:bodyPr/>
          <a:lstStyle/>
          <a:p>
            <a:pPr>
              <a:defRPr sz="1200"/>
            </a:pPr>
            <a:endParaRPr lang="en-US"/>
          </a:p>
        </c:txPr>
        <c:crossAx val="576960560"/>
        <c:crosses val="autoZero"/>
        <c:auto val="1"/>
        <c:lblAlgn val="ctr"/>
        <c:lblOffset val="100"/>
        <c:noMultiLvlLbl val="0"/>
      </c:catAx>
      <c:valAx>
        <c:axId val="576960560"/>
        <c:scaling>
          <c:orientation val="minMax"/>
        </c:scaling>
        <c:delete val="0"/>
        <c:axPos val="l"/>
        <c:majorGridlines/>
        <c:numFmt formatCode="&quot;$&quot;#,##0" sourceLinked="0"/>
        <c:majorTickMark val="in"/>
        <c:minorTickMark val="none"/>
        <c:tickLblPos val="nextTo"/>
        <c:spPr>
          <a:ln w="25400">
            <a:solidFill>
              <a:schemeClr val="tx1">
                <a:lumMod val="95000"/>
              </a:schemeClr>
            </a:solidFill>
          </a:ln>
        </c:spPr>
        <c:crossAx val="576959776"/>
        <c:crosses val="autoZero"/>
        <c:crossBetween val="between"/>
        <c:majorUnit val="100"/>
      </c:valAx>
      <c:spPr>
        <a:ln>
          <a:solidFill>
            <a:schemeClr val="tx2"/>
          </a:solidFill>
        </a:ln>
      </c:spPr>
    </c:plotArea>
    <c:legend>
      <c:legendPos val="b"/>
      <c:layout>
        <c:manualLayout>
          <c:xMode val="edge"/>
          <c:yMode val="edge"/>
          <c:x val="0.74787084426947026"/>
          <c:y val="0.12054400699912511"/>
          <c:w val="0.18759153543307094"/>
          <c:h val="6.1678215223097056E-2"/>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0.76666</cdr:x>
      <cdr:y>0.38666</cdr:y>
    </cdr:from>
    <cdr:to>
      <cdr:x>0.9</cdr:x>
      <cdr:y>0.49333</cdr:y>
    </cdr:to>
    <cdr:sp macro="" textlink="">
      <cdr:nvSpPr>
        <cdr:cNvPr id="7" name="Rectangular Callout 6"/>
        <cdr:cNvSpPr/>
      </cdr:nvSpPr>
      <cdr:spPr>
        <a:xfrm xmlns:a="http://schemas.openxmlformats.org/drawingml/2006/main">
          <a:off x="7010369" y="2209790"/>
          <a:ext cx="1219261" cy="609619"/>
        </a:xfrm>
        <a:prstGeom xmlns:a="http://schemas.openxmlformats.org/drawingml/2006/main" prst="wedgeRectCallout">
          <a:avLst>
            <a:gd name="adj1" fmla="val 59677"/>
            <a:gd name="adj2" fmla="val 141512"/>
          </a:avLst>
        </a:prstGeom>
        <a:solidFill xmlns:a="http://schemas.openxmlformats.org/drawingml/2006/main">
          <a:srgbClr val="4F81BD">
            <a:alpha val="30000"/>
          </a:srgbClr>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t" anchorCtr="0"/>
        <a:lstStyle xmlns:a="http://schemas.openxmlformats.org/drawingml/2006/main">
          <a:defPPr>
            <a:defRPr lang="en-US"/>
          </a:defPPr>
          <a:lvl1pPr marL="0" algn="l" defTabSz="914400" rtl="0" eaLnBrk="1" latinLnBrk="0" hangingPunct="1">
            <a:defRPr sz="1800" kern="1200">
              <a:solidFill>
                <a:sysClr val="window" lastClr="FFFFFF"/>
              </a:solidFill>
              <a:latin typeface="Calibri"/>
            </a:defRPr>
          </a:lvl1pPr>
          <a:lvl2pPr marL="457200" algn="l" defTabSz="914400" rtl="0" eaLnBrk="1" latinLnBrk="0" hangingPunct="1">
            <a:defRPr sz="1800" kern="1200">
              <a:solidFill>
                <a:sysClr val="window" lastClr="FFFFFF"/>
              </a:solidFill>
              <a:latin typeface="Calibri"/>
            </a:defRPr>
          </a:lvl2pPr>
          <a:lvl3pPr marL="914400" algn="l" defTabSz="914400" rtl="0" eaLnBrk="1" latinLnBrk="0" hangingPunct="1">
            <a:defRPr sz="1800" kern="1200">
              <a:solidFill>
                <a:sysClr val="window" lastClr="FFFFFF"/>
              </a:solidFill>
              <a:latin typeface="Calibri"/>
            </a:defRPr>
          </a:lvl3pPr>
          <a:lvl4pPr marL="1371600" algn="l" defTabSz="914400" rtl="0" eaLnBrk="1" latinLnBrk="0" hangingPunct="1">
            <a:defRPr sz="1800" kern="1200">
              <a:solidFill>
                <a:sysClr val="window" lastClr="FFFFFF"/>
              </a:solidFill>
              <a:latin typeface="Calibri"/>
            </a:defRPr>
          </a:lvl4pPr>
          <a:lvl5pPr marL="1828800" algn="l" defTabSz="914400" rtl="0" eaLnBrk="1" latinLnBrk="0" hangingPunct="1">
            <a:defRPr sz="1800" kern="1200">
              <a:solidFill>
                <a:sysClr val="window" lastClr="FFFFFF"/>
              </a:solidFill>
              <a:latin typeface="Calibri"/>
            </a:defRPr>
          </a:lvl5pPr>
          <a:lvl6pPr marL="2286000" algn="l" defTabSz="914400" rtl="0" eaLnBrk="1" latinLnBrk="0" hangingPunct="1">
            <a:defRPr sz="1800" kern="1200">
              <a:solidFill>
                <a:sysClr val="window" lastClr="FFFFFF"/>
              </a:solidFill>
              <a:latin typeface="Calibri"/>
            </a:defRPr>
          </a:lvl6pPr>
          <a:lvl7pPr marL="2743200" algn="l" defTabSz="914400" rtl="0" eaLnBrk="1" latinLnBrk="0" hangingPunct="1">
            <a:defRPr sz="1800" kern="1200">
              <a:solidFill>
                <a:sysClr val="window" lastClr="FFFFFF"/>
              </a:solidFill>
              <a:latin typeface="Calibri"/>
            </a:defRPr>
          </a:lvl7pPr>
          <a:lvl8pPr marL="3200400" algn="l" defTabSz="914400" rtl="0" eaLnBrk="1" latinLnBrk="0" hangingPunct="1">
            <a:defRPr sz="1800" kern="1200">
              <a:solidFill>
                <a:sysClr val="window" lastClr="FFFFFF"/>
              </a:solidFill>
              <a:latin typeface="Calibri"/>
            </a:defRPr>
          </a:lvl8pPr>
          <a:lvl9pPr marL="3657600" algn="l" defTabSz="914400" rtl="0" eaLnBrk="1" latinLnBrk="0" hangingPunct="1">
            <a:defRPr sz="1800" kern="1200">
              <a:solidFill>
                <a:sysClr val="window" lastClr="FFFFFF"/>
              </a:solidFill>
              <a:latin typeface="Calibri"/>
            </a:defRPr>
          </a:lvl9pPr>
        </a:lstStyle>
        <a:p xmlns:a="http://schemas.openxmlformats.org/drawingml/2006/main">
          <a:pPr algn="ctr"/>
          <a:r>
            <a:rPr lang="en-US" sz="1200" b="1" dirty="0" smtClean="0"/>
            <a:t>Rest of World:</a:t>
          </a:r>
        </a:p>
        <a:p xmlns:a="http://schemas.openxmlformats.org/drawingml/2006/main">
          <a:pPr algn="ctr"/>
          <a:r>
            <a:rPr lang="en-US" sz="1200" dirty="0" smtClean="0"/>
            <a:t>$217b </a:t>
          </a:r>
          <a:r>
            <a:rPr lang="en-US" sz="1200" dirty="0" smtClean="0"/>
            <a:t>in </a:t>
          </a:r>
          <a:r>
            <a:rPr lang="en-US" sz="1200" dirty="0" smtClean="0"/>
            <a:t>2006</a:t>
          </a:r>
          <a:endParaRPr lang="en-US" sz="1200" dirty="0" smtClean="0"/>
        </a:p>
        <a:p xmlns:a="http://schemas.openxmlformats.org/drawingml/2006/main">
          <a:pPr algn="ctr"/>
          <a:r>
            <a:rPr lang="en-US" sz="1200" dirty="0" smtClean="0"/>
            <a:t>$</a:t>
          </a:r>
          <a:r>
            <a:rPr lang="en-US" sz="1200" dirty="0" smtClean="0"/>
            <a:t>217b </a:t>
          </a:r>
          <a:r>
            <a:rPr lang="en-US" sz="1200" dirty="0" smtClean="0"/>
            <a:t>in </a:t>
          </a:r>
          <a:r>
            <a:rPr lang="en-US" sz="1200" dirty="0" smtClean="0"/>
            <a:t>2016</a:t>
          </a:r>
          <a:endParaRPr lang="en-US" sz="12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31978-2F5C-4382-83EE-3673CDE76425}" type="datetimeFigureOut">
              <a:rPr lang="en-US" smtClean="0"/>
              <a:pPr/>
              <a:t>12/7/2017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4CB88E-5085-41A0-87E1-8575C4D37203}" type="slidenum">
              <a:rPr lang="en-US" smtClean="0"/>
              <a:pPr/>
              <a:t>‹#›</a:t>
            </a:fld>
            <a:endParaRPr lang="en-US" dirty="0"/>
          </a:p>
        </p:txBody>
      </p:sp>
    </p:spTree>
    <p:extLst>
      <p:ext uri="{BB962C8B-B14F-4D97-AF65-F5344CB8AC3E}">
        <p14:creationId xmlns:p14="http://schemas.microsoft.com/office/powerpoint/2010/main" val="1244045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4CB88E-5085-41A0-87E1-8575C4D37203}" type="slidenum">
              <a:rPr lang="en-US" smtClean="0"/>
              <a:pPr/>
              <a:t>2</a:t>
            </a:fld>
            <a:endParaRPr lang="en-US" dirty="0"/>
          </a:p>
        </p:txBody>
      </p:sp>
    </p:spTree>
    <p:extLst>
      <p:ext uri="{BB962C8B-B14F-4D97-AF65-F5344CB8AC3E}">
        <p14:creationId xmlns:p14="http://schemas.microsoft.com/office/powerpoint/2010/main" val="615500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Data source: BEA/Census. "U.S. International Trade in Goods and Services.“ FT-900. Exhibit 14.</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technical note on data, including “Customs value” definitions and country definitions see: http://www.census.gov/foreign-trade/Press-Release/current_press_release/explain.pdf</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Europe: Albania, Andorra, Armenia, Austria, Azerbaijan, Belarus, Belgium, Bosnia and Herzegovina, Bulgaria, Croatia, Cyprus, Czech Republic, Denmark, Estonia, Faroe Islands, Finland, France, Georgia, Germany, Gibraltar, Greece, Hungary, Iceland, Ireland, Italy, Kazakhstan, Kosovo, Kyrgyzstan, Latvia, Liechtenstein, Lithuania, Luxembourg, Macedonia, Malta, Moldova, Monaco, Montenegro, Netherlands, Norway, Poland, Portugal, Romania, Russia, San Marino, Serbia, Slovakia, Slovenia, Spain, Svalbard-Jan Mayen Island, Sweden, Switzerland, Tajikistan, Turkey, Turkmenistan, Ukraine, United Kingdom, Uzbekistan, Vatican City.</a:t>
            </a:r>
          </a:p>
          <a:p>
            <a:endParaRPr lang="en-US" dirty="0" smtClean="0"/>
          </a:p>
          <a:p>
            <a:r>
              <a:rPr lang="en-US" dirty="0" smtClean="0"/>
              <a:t>Latin </a:t>
            </a:r>
            <a:r>
              <a:rPr lang="en-US" baseline="0" dirty="0" smtClean="0"/>
              <a:t>America: Anguilla, Antigua and Barbuda, Argentina, Aruba, Bahamas, Barbados, Belize, Bermuda, Bolivia, Brazil, British Virgin Islands, Cayman Islands, Chile, Colombia, Costa Rica, Cuba, Curacao, Dominica, Dominican Republic, Ecuador, El Salvador, Falkland Islands (Islas Malvinas), French Guiana, Grenada, Guadeloupe, Guatemala, Guyana, Haiti, Honduras, Jamaica, Martinique, Montserrat, Netherlands Antilles, Nicaragua, Panama, Paraguay, Peru, St. Kitts and Nevis, Sint Maarten, St. Lucia, St. Vincent and the Grenadines, Suriname, Trinidad and Tobago, Turks and Caicos Islands, Uruguay, Venezuela.</a:t>
            </a:r>
          </a:p>
          <a:p>
            <a:endParaRPr lang="en-US" baseline="0" dirty="0" smtClean="0"/>
          </a:p>
          <a:p>
            <a:r>
              <a:rPr lang="en-US" baseline="0" dirty="0" smtClean="0"/>
              <a:t>Pacific Rim: Australia, Brunei, Hong Kong, Indonesia, Korea (South), Macau, Malaysia, New Zealand, Papua New Guinea, Philippines, Singapore, and Taiwan.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Rest of World: all other countries in FT-900.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144CB88E-5085-41A0-87E1-8575C4D37203}" type="slidenum">
              <a:rPr lang="en-US" smtClean="0"/>
              <a:pPr/>
              <a:t>3</a:t>
            </a:fld>
            <a:endParaRPr lang="en-US" dirty="0"/>
          </a:p>
        </p:txBody>
      </p:sp>
    </p:spTree>
    <p:extLst>
      <p:ext uri="{BB962C8B-B14F-4D97-AF65-F5344CB8AC3E}">
        <p14:creationId xmlns:p14="http://schemas.microsoft.com/office/powerpoint/2010/main" val="2880301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53FDF-9144-4F1E-92C1-6819A4A50DCE}" type="datetimeFigureOut">
              <a:rPr lang="en-US" smtClean="0"/>
              <a:pPr/>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CBC0DA-F9B3-4EB3-B362-FE5AF1A609D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69000">
              <a:schemeClr val="bg2">
                <a:shade val="30000"/>
                <a:satMod val="200000"/>
              </a:schemeClr>
            </a:gs>
            <a:gs pos="100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53FDF-9144-4F1E-92C1-6819A4A50DCE}" type="datetimeFigureOut">
              <a:rPr lang="en-US" smtClean="0"/>
              <a:pPr/>
              <a:t>12/7/2017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BC0DA-F9B3-4EB3-B362-FE5AF1A609D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frbsf.org/economics/pb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69000">
              <a:schemeClr val="bg2">
                <a:shade val="30000"/>
                <a:satMod val="200000"/>
              </a:schemeClr>
            </a:gs>
            <a:gs pos="100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grpSp>
        <p:nvGrpSpPr>
          <p:cNvPr id="2" name="Group 49"/>
          <p:cNvGrpSpPr/>
          <p:nvPr/>
        </p:nvGrpSpPr>
        <p:grpSpPr>
          <a:xfrm>
            <a:off x="2590800" y="457200"/>
            <a:ext cx="4483418" cy="784086"/>
            <a:chOff x="621982" y="5867400"/>
            <a:chExt cx="4483418" cy="784086"/>
          </a:xfrm>
        </p:grpSpPr>
        <p:sp>
          <p:nvSpPr>
            <p:cNvPr id="25" name="TextBox 24"/>
            <p:cNvSpPr txBox="1"/>
            <p:nvPr/>
          </p:nvSpPr>
          <p:spPr>
            <a:xfrm>
              <a:off x="1676400" y="5943600"/>
              <a:ext cx="3429000" cy="707886"/>
            </a:xfrm>
            <a:prstGeom prst="rect">
              <a:avLst/>
            </a:prstGeom>
            <a:noFill/>
          </p:spPr>
          <p:txBody>
            <a:bodyPr wrap="square" rtlCol="0">
              <a:spAutoFit/>
            </a:bodyPr>
            <a:lstStyle/>
            <a:p>
              <a:r>
                <a:rPr lang="en-US" sz="4000" b="1" dirty="0" smtClean="0">
                  <a:solidFill>
                    <a:srgbClr val="99B2CB"/>
                  </a:solidFill>
                  <a:latin typeface="Trajan Pro" pitchFamily="18" charset="0"/>
                </a:rPr>
                <a:t>DataPost</a:t>
              </a:r>
              <a:endParaRPr lang="en-US" sz="4000" b="1" dirty="0">
                <a:solidFill>
                  <a:srgbClr val="99B2CB"/>
                </a:solidFill>
                <a:latin typeface="Trajan Pro" pitchFamily="18" charset="0"/>
              </a:endParaRPr>
            </a:p>
          </p:txBody>
        </p:sp>
        <p:pic>
          <p:nvPicPr>
            <p:cNvPr id="31" name="Picture 30" descr="datapost_logo_10.jpg"/>
            <p:cNvPicPr>
              <a:picLocks noChangeAspect="1"/>
            </p:cNvPicPr>
            <p:nvPr/>
          </p:nvPicPr>
          <p:blipFill>
            <a:blip r:embed="rId3" cstate="print"/>
            <a:stretch>
              <a:fillRect/>
            </a:stretch>
          </p:blipFill>
          <p:spPr>
            <a:xfrm>
              <a:off x="621982" y="5867400"/>
              <a:ext cx="902017" cy="775929"/>
            </a:xfrm>
            <a:prstGeom prst="rect">
              <a:avLst/>
            </a:prstGeom>
          </p:spPr>
        </p:pic>
      </p:grpSp>
      <p:cxnSp>
        <p:nvCxnSpPr>
          <p:cNvPr id="39" name="Straight Connector 38"/>
          <p:cNvCxnSpPr/>
          <p:nvPr/>
        </p:nvCxnSpPr>
        <p:spPr>
          <a:xfrm>
            <a:off x="0" y="5791200"/>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itle 41"/>
          <p:cNvSpPr>
            <a:spLocks noGrp="1"/>
          </p:cNvSpPr>
          <p:nvPr>
            <p:ph type="title"/>
          </p:nvPr>
        </p:nvSpPr>
        <p:spPr>
          <a:xfrm>
            <a:off x="0" y="2057400"/>
            <a:ext cx="9144000" cy="1981200"/>
          </a:xfrm>
        </p:spPr>
        <p:txBody>
          <a:bodyPr>
            <a:noAutofit/>
          </a:bodyPr>
          <a:lstStyle/>
          <a:p>
            <a:r>
              <a:rPr lang="en-US" sz="5400" dirty="0" smtClean="0">
                <a:latin typeface="Adobe Heiti Std R" pitchFamily="34" charset="-128"/>
                <a:ea typeface="Adobe Heiti Std R" pitchFamily="34" charset="-128"/>
              </a:rPr>
              <a:t>Trade Patterns</a:t>
            </a:r>
            <a:br>
              <a:rPr lang="en-US" sz="5400" dirty="0" smtClean="0">
                <a:latin typeface="Adobe Heiti Std R" pitchFamily="34" charset="-128"/>
                <a:ea typeface="Adobe Heiti Std R" pitchFamily="34" charset="-128"/>
              </a:rPr>
            </a:br>
            <a:r>
              <a:rPr lang="en-US" sz="3200" dirty="0" smtClean="0">
                <a:latin typeface="Adobe Heiti Std R" pitchFamily="34" charset="-128"/>
                <a:ea typeface="Adobe Heiti Std R" pitchFamily="34" charset="-128"/>
              </a:rPr>
              <a:t>U.S. Imports</a:t>
            </a:r>
            <a:endParaRPr lang="en-US" sz="4000" dirty="0">
              <a:latin typeface="Adobe Heiti Std R" pitchFamily="34" charset="-128"/>
              <a:ea typeface="Adobe Heiti Std R" pitchFamily="34" charset="-128"/>
            </a:endParaRPr>
          </a:p>
        </p:txBody>
      </p:sp>
      <p:sp>
        <p:nvSpPr>
          <p:cNvPr id="9" name="TextBox 8"/>
          <p:cNvSpPr txBox="1"/>
          <p:nvPr/>
        </p:nvSpPr>
        <p:spPr>
          <a:xfrm>
            <a:off x="0" y="5486400"/>
            <a:ext cx="9144000" cy="276999"/>
          </a:xfrm>
          <a:prstGeom prst="rect">
            <a:avLst/>
          </a:prstGeom>
          <a:noFill/>
        </p:spPr>
        <p:txBody>
          <a:bodyPr wrap="square" rtlCol="0">
            <a:spAutoFit/>
          </a:bodyPr>
          <a:lstStyle/>
          <a:p>
            <a:pPr algn="ctr"/>
            <a:r>
              <a:rPr lang="en-US" sz="1200" dirty="0" smtClean="0"/>
              <a:t>Date last updated: December </a:t>
            </a:r>
            <a:r>
              <a:rPr lang="en-US" sz="1200" dirty="0" smtClean="0"/>
              <a:t>8, 2017</a:t>
            </a:r>
            <a:endParaRPr lang="en-US" sz="1200" dirty="0" smtClean="0"/>
          </a:p>
        </p:txBody>
      </p:sp>
      <p:sp>
        <p:nvSpPr>
          <p:cNvPr id="10" name="TextBox 9"/>
          <p:cNvSpPr txBox="1"/>
          <p:nvPr/>
        </p:nvSpPr>
        <p:spPr>
          <a:xfrm>
            <a:off x="0" y="6019800"/>
            <a:ext cx="9144000" cy="646331"/>
          </a:xfrm>
          <a:prstGeom prst="rect">
            <a:avLst/>
          </a:prstGeom>
          <a:noFill/>
        </p:spPr>
        <p:txBody>
          <a:bodyPr wrap="square" rtlCol="0">
            <a:spAutoFit/>
          </a:bodyPr>
          <a:lstStyle/>
          <a:p>
            <a:pPr algn="ctr"/>
            <a:r>
              <a:rPr lang="en-US" dirty="0" smtClean="0"/>
              <a:t>Federal Reserve Bank of San Francisco</a:t>
            </a:r>
          </a:p>
          <a:p>
            <a:pPr algn="ctr"/>
            <a:r>
              <a:rPr lang="en-US" dirty="0" smtClean="0"/>
              <a:t>Education &amp; Outreach</a:t>
            </a: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r>
              <a:rPr lang="en-US" sz="3200" b="1" dirty="0" smtClean="0"/>
              <a:t>U.S. Imports by World Area and Selected Countries</a:t>
            </a:r>
            <a:br>
              <a:rPr lang="en-US" sz="3200" b="1" dirty="0" smtClean="0"/>
            </a:br>
            <a:r>
              <a:rPr lang="en-US" sz="1600" b="1" dirty="0" smtClean="0"/>
              <a:t>2006 </a:t>
            </a:r>
            <a:r>
              <a:rPr lang="en-US" sz="1600" b="1" dirty="0" smtClean="0"/>
              <a:t>vs. </a:t>
            </a:r>
            <a:r>
              <a:rPr lang="en-US" sz="1600" b="1" dirty="0" smtClean="0"/>
              <a:t>2016 </a:t>
            </a:r>
            <a:r>
              <a:rPr lang="en-US" sz="1600" b="1" dirty="0" smtClean="0"/>
              <a:t>Customs Value Totals ($billions)</a:t>
            </a:r>
            <a:endParaRPr lang="en-US"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977853"/>
              </p:ext>
            </p:extLst>
          </p:nvPr>
        </p:nvGraphicFramePr>
        <p:xfrm>
          <a:off x="0" y="609600"/>
          <a:ext cx="9144000" cy="5715000"/>
        </p:xfrm>
        <a:graphic>
          <a:graphicData uri="http://schemas.openxmlformats.org/drawingml/2006/chart">
            <c:chart xmlns:c="http://schemas.openxmlformats.org/drawingml/2006/chart" xmlns:r="http://schemas.openxmlformats.org/officeDocument/2006/relationships" r:id="rId3"/>
          </a:graphicData>
        </a:graphic>
      </p:graphicFrame>
      <p:grpSp>
        <p:nvGrpSpPr>
          <p:cNvPr id="3" name="Group 5"/>
          <p:cNvGrpSpPr/>
          <p:nvPr/>
        </p:nvGrpSpPr>
        <p:grpSpPr>
          <a:xfrm>
            <a:off x="0" y="6443246"/>
            <a:ext cx="3886200" cy="414754"/>
            <a:chOff x="1233487" y="5943600"/>
            <a:chExt cx="3886200" cy="414754"/>
          </a:xfrm>
        </p:grpSpPr>
        <p:sp>
          <p:nvSpPr>
            <p:cNvPr id="7" name="TextBox 6"/>
            <p:cNvSpPr txBox="1"/>
            <p:nvPr/>
          </p:nvSpPr>
          <p:spPr>
            <a:xfrm>
              <a:off x="1690687" y="6019800"/>
              <a:ext cx="3429000" cy="338554"/>
            </a:xfrm>
            <a:prstGeom prst="rect">
              <a:avLst/>
            </a:prstGeom>
            <a:noFill/>
          </p:spPr>
          <p:txBody>
            <a:bodyPr wrap="square" rtlCol="0">
              <a:spAutoFit/>
            </a:bodyPr>
            <a:lstStyle/>
            <a:p>
              <a:r>
                <a:rPr lang="en-US" sz="1600" b="1" dirty="0" smtClean="0">
                  <a:solidFill>
                    <a:srgbClr val="99B2CB"/>
                  </a:solidFill>
                  <a:latin typeface="Trajan Pro" pitchFamily="18" charset="0"/>
                </a:rPr>
                <a:t>DataPost</a:t>
              </a:r>
              <a:endParaRPr lang="en-US" sz="1600" b="1" dirty="0">
                <a:solidFill>
                  <a:srgbClr val="99B2CB"/>
                </a:solidFill>
                <a:latin typeface="Trajan Pro" pitchFamily="18" charset="0"/>
              </a:endParaRPr>
            </a:p>
          </p:txBody>
        </p:sp>
        <p:pic>
          <p:nvPicPr>
            <p:cNvPr id="8" name="Picture 7" descr="datapost_logo_10.jpg"/>
            <p:cNvPicPr>
              <a:picLocks noChangeAspect="1"/>
            </p:cNvPicPr>
            <p:nvPr/>
          </p:nvPicPr>
          <p:blipFill>
            <a:blip r:embed="rId4" cstate="print"/>
            <a:stretch>
              <a:fillRect/>
            </a:stretch>
          </p:blipFill>
          <p:spPr>
            <a:xfrm>
              <a:off x="1233487" y="5943600"/>
              <a:ext cx="442912" cy="381000"/>
            </a:xfrm>
            <a:prstGeom prst="rect">
              <a:avLst/>
            </a:prstGeom>
          </p:spPr>
        </p:pic>
      </p:grpSp>
      <p:sp>
        <p:nvSpPr>
          <p:cNvPr id="10" name="TextBox 17"/>
          <p:cNvSpPr txBox="1"/>
          <p:nvPr/>
        </p:nvSpPr>
        <p:spPr>
          <a:xfrm>
            <a:off x="609600" y="5756702"/>
            <a:ext cx="4495770" cy="415498"/>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50" dirty="0" smtClean="0">
                <a:solidFill>
                  <a:sysClr val="window" lastClr="FFFFFF"/>
                </a:solidFill>
                <a:latin typeface="+mn-lt"/>
                <a:cs typeface="Helvetica" pitchFamily="34" charset="0"/>
              </a:rPr>
              <a:t>Source: Census Bureau &amp; FRBSF Calculations</a:t>
            </a:r>
          </a:p>
          <a:p>
            <a:r>
              <a:rPr lang="en-US" sz="1050" dirty="0" smtClean="0">
                <a:latin typeface="+mn-lt"/>
                <a:cs typeface="Helvetica" pitchFamily="34" charset="0"/>
              </a:rPr>
              <a:t>Note: Data are calendar-year totals of monthly, non-seasonally adjusted values</a:t>
            </a:r>
            <a:endParaRPr lang="en-US" sz="1050" dirty="0">
              <a:solidFill>
                <a:sysClr val="window" lastClr="FFFFFF"/>
              </a:solidFill>
              <a:latin typeface="+mn-lt"/>
              <a:cs typeface="Helvetica" pitchFamily="34" charset="0"/>
            </a:endParaRPr>
          </a:p>
        </p:txBody>
      </p:sp>
      <p:sp>
        <p:nvSpPr>
          <p:cNvPr id="11"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FRBSF Education &amp; Outreach</a:t>
            </a:r>
            <a:endParaRPr lang="en-US" sz="1000"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75664860"/>
              </p:ext>
            </p:extLst>
          </p:nvPr>
        </p:nvGraphicFramePr>
        <p:xfrm>
          <a:off x="0" y="609600"/>
          <a:ext cx="9144000" cy="5715000"/>
        </p:xfrm>
        <a:graphic>
          <a:graphicData uri="http://schemas.openxmlformats.org/drawingml/2006/chart">
            <c:chart xmlns:c="http://schemas.openxmlformats.org/drawingml/2006/chart" xmlns:r="http://schemas.openxmlformats.org/officeDocument/2006/relationships" r:id="rId3"/>
          </a:graphicData>
        </a:graphic>
      </p:graphicFrame>
      <p:grpSp>
        <p:nvGrpSpPr>
          <p:cNvPr id="3" name="Group 5"/>
          <p:cNvGrpSpPr/>
          <p:nvPr/>
        </p:nvGrpSpPr>
        <p:grpSpPr>
          <a:xfrm>
            <a:off x="0" y="6443246"/>
            <a:ext cx="3886200" cy="414754"/>
            <a:chOff x="1233487" y="5943600"/>
            <a:chExt cx="3886200" cy="414754"/>
          </a:xfrm>
        </p:grpSpPr>
        <p:sp>
          <p:nvSpPr>
            <p:cNvPr id="7" name="TextBox 6"/>
            <p:cNvSpPr txBox="1"/>
            <p:nvPr/>
          </p:nvSpPr>
          <p:spPr>
            <a:xfrm>
              <a:off x="1690687" y="6019800"/>
              <a:ext cx="3429000" cy="338554"/>
            </a:xfrm>
            <a:prstGeom prst="rect">
              <a:avLst/>
            </a:prstGeom>
            <a:noFill/>
          </p:spPr>
          <p:txBody>
            <a:bodyPr wrap="square" rtlCol="0">
              <a:spAutoFit/>
            </a:bodyPr>
            <a:lstStyle/>
            <a:p>
              <a:r>
                <a:rPr lang="en-US" sz="1600" b="1" dirty="0" smtClean="0">
                  <a:solidFill>
                    <a:srgbClr val="99B2CB"/>
                  </a:solidFill>
                  <a:latin typeface="Trajan Pro" pitchFamily="18" charset="0"/>
                </a:rPr>
                <a:t>DataPost</a:t>
              </a:r>
              <a:endParaRPr lang="en-US" sz="1600" b="1" dirty="0">
                <a:solidFill>
                  <a:srgbClr val="99B2CB"/>
                </a:solidFill>
                <a:latin typeface="Trajan Pro" pitchFamily="18" charset="0"/>
              </a:endParaRPr>
            </a:p>
          </p:txBody>
        </p:sp>
        <p:pic>
          <p:nvPicPr>
            <p:cNvPr id="8" name="Picture 7" descr="datapost_logo_10.jpg"/>
            <p:cNvPicPr>
              <a:picLocks noChangeAspect="1"/>
            </p:cNvPicPr>
            <p:nvPr/>
          </p:nvPicPr>
          <p:blipFill>
            <a:blip r:embed="rId4" cstate="print"/>
            <a:stretch>
              <a:fillRect/>
            </a:stretch>
          </p:blipFill>
          <p:spPr>
            <a:xfrm>
              <a:off x="1233487" y="5943600"/>
              <a:ext cx="442912" cy="381000"/>
            </a:xfrm>
            <a:prstGeom prst="rect">
              <a:avLst/>
            </a:prstGeom>
          </p:spPr>
        </p:pic>
      </p:grpSp>
      <p:sp>
        <p:nvSpPr>
          <p:cNvPr id="9" name="Rectangular Callout 8"/>
          <p:cNvSpPr/>
          <p:nvPr/>
        </p:nvSpPr>
        <p:spPr>
          <a:xfrm>
            <a:off x="5047488" y="5943600"/>
            <a:ext cx="2133629" cy="533400"/>
          </a:xfrm>
          <a:prstGeom prst="wedgeRectCallout">
            <a:avLst>
              <a:gd name="adj1" fmla="val -32266"/>
              <a:gd name="adj2" fmla="val -92712"/>
            </a:avLst>
          </a:prstGeom>
          <a:solidFill>
            <a:srgbClr val="4F81BD">
              <a:alpha val="76000"/>
            </a:srgbClr>
          </a:solidFill>
          <a:ln w="25400" cap="flat" cmpd="sng" algn="ctr">
            <a:solidFill>
              <a:srgbClr val="4F81B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smtClean="0"/>
              <a:t>See PowerPoint file for country definitions and data source</a:t>
            </a:r>
            <a:endParaRPr lang="en-US" sz="1200" dirty="0"/>
          </a:p>
        </p:txBody>
      </p:sp>
      <p:sp>
        <p:nvSpPr>
          <p:cNvPr id="11" name="Rectangular Callout 10"/>
          <p:cNvSpPr/>
          <p:nvPr/>
        </p:nvSpPr>
        <p:spPr>
          <a:xfrm>
            <a:off x="3810000" y="2514600"/>
            <a:ext cx="2362200" cy="838200"/>
          </a:xfrm>
          <a:prstGeom prst="wedgeRectCallout">
            <a:avLst>
              <a:gd name="adj1" fmla="val -118169"/>
              <a:gd name="adj2" fmla="val 70287"/>
            </a:avLst>
          </a:prstGeom>
          <a:solidFill>
            <a:srgbClr val="4F81BD">
              <a:alpha val="30000"/>
            </a:srgbClr>
          </a:solidFill>
          <a:ln w="25400" cap="flat" cmpd="sng" algn="ctr">
            <a:solidFill>
              <a:srgbClr val="4F81B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smtClean="0"/>
              <a:t>Import values from China increased </a:t>
            </a:r>
            <a:r>
              <a:rPr lang="en-US" sz="1200" b="1" dirty="0" smtClean="0"/>
              <a:t>61% </a:t>
            </a:r>
            <a:r>
              <a:rPr lang="en-US" sz="1200" dirty="0" smtClean="0"/>
              <a:t>from </a:t>
            </a:r>
            <a:r>
              <a:rPr lang="en-US" sz="1200" dirty="0" smtClean="0"/>
              <a:t>2006 </a:t>
            </a:r>
            <a:r>
              <a:rPr lang="en-US" sz="1200" dirty="0" smtClean="0"/>
              <a:t>to </a:t>
            </a:r>
            <a:r>
              <a:rPr lang="en-US" sz="1200" dirty="0" smtClean="0"/>
              <a:t>2016</a:t>
            </a:r>
            <a:endParaRPr lang="en-US" sz="1200" dirty="0" smtClean="0"/>
          </a:p>
          <a:p>
            <a:pPr algn="ctr"/>
            <a:r>
              <a:rPr lang="en-US" sz="1200" dirty="0" smtClean="0"/>
              <a:t> =100 x </a:t>
            </a:r>
            <a:r>
              <a:rPr lang="en-US" sz="1200" u="sng" dirty="0" smtClean="0"/>
              <a:t>(</a:t>
            </a:r>
            <a:r>
              <a:rPr lang="en-US" sz="1200" u="sng" dirty="0" smtClean="0"/>
              <a:t>462.6-287.8)</a:t>
            </a:r>
            <a:endParaRPr lang="en-US" sz="1200" u="sng" dirty="0" smtClean="0"/>
          </a:p>
          <a:p>
            <a:pPr algn="ctr"/>
            <a:r>
              <a:rPr lang="en-US" sz="1200" dirty="0" smtClean="0"/>
              <a:t>             </a:t>
            </a:r>
            <a:r>
              <a:rPr lang="en-US" sz="1200" dirty="0" smtClean="0"/>
              <a:t>287.8</a:t>
            </a:r>
            <a:endParaRPr lang="en-US" sz="1200" dirty="0"/>
          </a:p>
        </p:txBody>
      </p:sp>
      <p:sp>
        <p:nvSpPr>
          <p:cNvPr id="12" name="Rectangular Callout 11"/>
          <p:cNvSpPr/>
          <p:nvPr/>
        </p:nvSpPr>
        <p:spPr>
          <a:xfrm>
            <a:off x="3810000" y="1524000"/>
            <a:ext cx="2362200" cy="838200"/>
          </a:xfrm>
          <a:prstGeom prst="wedgeRectCallout">
            <a:avLst>
              <a:gd name="adj1" fmla="val -5392"/>
              <a:gd name="adj2" fmla="val -92862"/>
            </a:avLst>
          </a:prstGeom>
          <a:solidFill>
            <a:srgbClr val="4F81BD">
              <a:alpha val="48000"/>
            </a:srgbClr>
          </a:solidFill>
          <a:ln w="25400" cap="flat" cmpd="sng" algn="ctr">
            <a:solidFill>
              <a:srgbClr val="4F81B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smtClean="0"/>
              <a:t>For imports, the value reported is the U.S. Customs and Border Protection appraised value of merchandise</a:t>
            </a:r>
            <a:endParaRPr lang="en-US" sz="1200" dirty="0"/>
          </a:p>
        </p:txBody>
      </p:sp>
      <p:sp>
        <p:nvSpPr>
          <p:cNvPr id="13" name="Rectangular Callout 12"/>
          <p:cNvSpPr/>
          <p:nvPr/>
        </p:nvSpPr>
        <p:spPr>
          <a:xfrm>
            <a:off x="762000" y="2438400"/>
            <a:ext cx="1600200" cy="685800"/>
          </a:xfrm>
          <a:prstGeom prst="wedgeRectCallout">
            <a:avLst>
              <a:gd name="adj1" fmla="val 36189"/>
              <a:gd name="adj2" fmla="val 104172"/>
            </a:avLst>
          </a:prstGeom>
          <a:solidFill>
            <a:srgbClr val="4F81BD">
              <a:alpha val="80000"/>
            </a:srgbClr>
          </a:solidFill>
          <a:ln w="25400" cap="flat" cmpd="sng" algn="ctr">
            <a:solidFill>
              <a:srgbClr val="4F81BD">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smtClean="0"/>
              <a:t>China:</a:t>
            </a:r>
          </a:p>
          <a:p>
            <a:pPr algn="ctr"/>
            <a:r>
              <a:rPr lang="en-US" sz="1200" dirty="0" smtClean="0"/>
              <a:t>$</a:t>
            </a:r>
            <a:r>
              <a:rPr lang="en-US" sz="1200" dirty="0" smtClean="0"/>
              <a:t>288b </a:t>
            </a:r>
            <a:r>
              <a:rPr lang="en-US" sz="1200" dirty="0" smtClean="0"/>
              <a:t>in </a:t>
            </a:r>
            <a:r>
              <a:rPr lang="en-US" sz="1200" dirty="0" smtClean="0"/>
              <a:t>2006</a:t>
            </a:r>
            <a:endParaRPr lang="en-US" sz="1200" dirty="0" smtClean="0"/>
          </a:p>
          <a:p>
            <a:pPr algn="ctr"/>
            <a:r>
              <a:rPr lang="en-US" sz="1200" dirty="0" smtClean="0"/>
              <a:t>$</a:t>
            </a:r>
            <a:r>
              <a:rPr lang="en-US" sz="1200" dirty="0" smtClean="0"/>
              <a:t>463b </a:t>
            </a:r>
            <a:r>
              <a:rPr lang="en-US" sz="1200" dirty="0" smtClean="0"/>
              <a:t>in </a:t>
            </a:r>
            <a:r>
              <a:rPr lang="en-US" sz="1200" dirty="0" smtClean="0"/>
              <a:t>2016</a:t>
            </a:r>
            <a:endParaRPr lang="en-US" sz="1200" dirty="0"/>
          </a:p>
        </p:txBody>
      </p:sp>
      <p:sp>
        <p:nvSpPr>
          <p:cNvPr id="15" name="TextBox 17"/>
          <p:cNvSpPr txBox="1"/>
          <p:nvPr/>
        </p:nvSpPr>
        <p:spPr>
          <a:xfrm>
            <a:off x="609600" y="5756702"/>
            <a:ext cx="4495770" cy="415498"/>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50" dirty="0" smtClean="0">
                <a:solidFill>
                  <a:sysClr val="window" lastClr="FFFFFF"/>
                </a:solidFill>
                <a:latin typeface="+mn-lt"/>
                <a:cs typeface="Helvetica" pitchFamily="34" charset="0"/>
              </a:rPr>
              <a:t>Source: Census Bureau &amp; FRBSF Calculations</a:t>
            </a:r>
          </a:p>
          <a:p>
            <a:r>
              <a:rPr lang="en-US" sz="1050" dirty="0" smtClean="0">
                <a:latin typeface="+mn-lt"/>
                <a:cs typeface="Helvetica" pitchFamily="34" charset="0"/>
              </a:rPr>
              <a:t>Note: Data are calendar-year totals of monthly, non-seasonally adjusted values</a:t>
            </a:r>
            <a:endParaRPr lang="en-US" sz="1050" dirty="0">
              <a:solidFill>
                <a:sysClr val="window" lastClr="FFFFFF"/>
              </a:solidFill>
              <a:latin typeface="+mn-lt"/>
              <a:cs typeface="Helvetica" pitchFamily="34" charset="0"/>
            </a:endParaRPr>
          </a:p>
        </p:txBody>
      </p:sp>
      <p:sp>
        <p:nvSpPr>
          <p:cNvPr id="16" name="Title 1"/>
          <p:cNvSpPr>
            <a:spLocks noGrp="1"/>
          </p:cNvSpPr>
          <p:nvPr>
            <p:ph type="title"/>
          </p:nvPr>
        </p:nvSpPr>
        <p:spPr>
          <a:xfrm>
            <a:off x="0" y="0"/>
            <a:ext cx="9144000" cy="1219200"/>
          </a:xfrm>
        </p:spPr>
        <p:txBody>
          <a:bodyPr>
            <a:noAutofit/>
          </a:bodyPr>
          <a:lstStyle/>
          <a:p>
            <a:r>
              <a:rPr lang="en-US" sz="3500" b="1" dirty="0" smtClean="0"/>
              <a:t>Annotated Chart Notes</a:t>
            </a:r>
            <a:r>
              <a:rPr lang="en-US" sz="3200" b="1" dirty="0" smtClean="0"/>
              <a:t/>
            </a:r>
            <a:br>
              <a:rPr lang="en-US" sz="3200" b="1" dirty="0" smtClean="0"/>
            </a:br>
            <a:r>
              <a:rPr lang="en-US" sz="2400" b="1" dirty="0" smtClean="0"/>
              <a:t>U.S. Imports by World Area and Selected Countries</a:t>
            </a:r>
            <a:r>
              <a:rPr lang="en-US" sz="3200" b="1" dirty="0" smtClean="0"/>
              <a:t/>
            </a:r>
            <a:br>
              <a:rPr lang="en-US" sz="3200" b="1" dirty="0" smtClean="0"/>
            </a:br>
            <a:r>
              <a:rPr lang="en-US" sz="1400" b="1" dirty="0" smtClean="0"/>
              <a:t>2006 </a:t>
            </a:r>
            <a:r>
              <a:rPr lang="en-US" sz="1400" b="1" dirty="0" smtClean="0"/>
              <a:t>vs. </a:t>
            </a:r>
            <a:r>
              <a:rPr lang="en-US" sz="1400" b="1" dirty="0" smtClean="0"/>
              <a:t>2016 </a:t>
            </a:r>
            <a:r>
              <a:rPr lang="en-US" sz="1400" b="1" dirty="0" smtClean="0"/>
              <a:t>Customs Value Totals ($billions)</a:t>
            </a:r>
            <a:endParaRPr lang="en-US" sz="1400" b="1" dirty="0"/>
          </a:p>
        </p:txBody>
      </p:sp>
      <p:sp>
        <p:nvSpPr>
          <p:cNvPr id="17"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FRBSF Education &amp; Outreach</a:t>
            </a:r>
            <a:endParaRPr lang="en-US" sz="1000" dirty="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t>What Do You Think?</a:t>
            </a:r>
            <a:endParaRPr lang="en-US" b="1" dirty="0"/>
          </a:p>
        </p:txBody>
      </p:sp>
      <p:sp>
        <p:nvSpPr>
          <p:cNvPr id="4" name="Content Placeholder 2"/>
          <p:cNvSpPr>
            <a:spLocks noGrp="1"/>
          </p:cNvSpPr>
          <p:nvPr>
            <p:ph idx="1"/>
          </p:nvPr>
        </p:nvSpPr>
        <p:spPr>
          <a:xfrm>
            <a:off x="457200" y="1143000"/>
            <a:ext cx="8229600" cy="4800600"/>
          </a:xfrm>
          <a:ln>
            <a:noFill/>
          </a:ln>
        </p:spPr>
        <p:txBody>
          <a:bodyPr>
            <a:noAutofit/>
          </a:bodyPr>
          <a:lstStyle/>
          <a:p>
            <a:pPr marL="514350" indent="-514350">
              <a:buFont typeface="+mj-lt"/>
              <a:buAutoNum type="arabicPeriod"/>
            </a:pPr>
            <a:r>
              <a:rPr lang="en-US" sz="2400" dirty="0" smtClean="0"/>
              <a:t>How would you describe the change in Japanese import totals from </a:t>
            </a:r>
            <a:r>
              <a:rPr lang="en-US" sz="2400" dirty="0" smtClean="0"/>
              <a:t>2006 </a:t>
            </a:r>
            <a:r>
              <a:rPr lang="en-US" sz="2400" dirty="0" smtClean="0"/>
              <a:t>to </a:t>
            </a:r>
            <a:r>
              <a:rPr lang="en-US" sz="2400" dirty="0" smtClean="0"/>
              <a:t>2016? </a:t>
            </a:r>
            <a:r>
              <a:rPr lang="en-US" sz="2400" dirty="0" smtClean="0"/>
              <a:t>(See slide 2)</a:t>
            </a:r>
          </a:p>
          <a:p>
            <a:pPr marL="514350" indent="-514350">
              <a:buFont typeface="+mj-lt"/>
              <a:buAutoNum type="arabicPeriod"/>
            </a:pPr>
            <a:r>
              <a:rPr lang="en-US" sz="2400" dirty="0" smtClean="0"/>
              <a:t>Imports from China increased </a:t>
            </a:r>
            <a:r>
              <a:rPr lang="en-US" sz="2400" dirty="0" smtClean="0"/>
              <a:t>61% </a:t>
            </a:r>
            <a:r>
              <a:rPr lang="en-US" sz="2400" dirty="0" smtClean="0"/>
              <a:t>from </a:t>
            </a:r>
            <a:r>
              <a:rPr lang="en-US" sz="2400" dirty="0" smtClean="0"/>
              <a:t>2006 </a:t>
            </a:r>
            <a:r>
              <a:rPr lang="en-US" sz="2400" dirty="0" smtClean="0"/>
              <a:t>to </a:t>
            </a:r>
            <a:r>
              <a:rPr lang="en-US" sz="2400" dirty="0" smtClean="0"/>
              <a:t>2016. </a:t>
            </a:r>
            <a:r>
              <a:rPr lang="en-US" sz="2400" dirty="0" smtClean="0"/>
              <a:t>Over the same time period, what was the percent change for the category “Rest of the World”? (See slide 3)</a:t>
            </a:r>
          </a:p>
          <a:p>
            <a:pPr marL="514350" indent="-514350">
              <a:buFont typeface="+mj-lt"/>
              <a:buAutoNum type="arabicPeriod"/>
            </a:pPr>
            <a:r>
              <a:rPr lang="en-US" sz="2400" dirty="0" smtClean="0"/>
              <a:t>For any world area or country shown, did imports show a decrease in value from </a:t>
            </a:r>
            <a:r>
              <a:rPr lang="en-US" sz="2400" dirty="0" smtClean="0"/>
              <a:t>2006 </a:t>
            </a:r>
            <a:r>
              <a:rPr lang="en-US" sz="2400" dirty="0" smtClean="0"/>
              <a:t>to </a:t>
            </a:r>
            <a:r>
              <a:rPr lang="en-US" sz="2400" dirty="0" smtClean="0"/>
              <a:t>2016? </a:t>
            </a:r>
            <a:r>
              <a:rPr lang="en-US" sz="2400" dirty="0" smtClean="0"/>
              <a:t>(See slide 3)</a:t>
            </a:r>
          </a:p>
          <a:p>
            <a:pPr marL="514350" indent="-514350">
              <a:buFont typeface="+mj-lt"/>
              <a:buAutoNum type="arabicPeriod"/>
            </a:pPr>
            <a:r>
              <a:rPr lang="en-US" sz="2400" dirty="0" smtClean="0"/>
              <a:t>What were the top three sources of U.S. imports in </a:t>
            </a:r>
            <a:r>
              <a:rPr lang="en-US" sz="2400" dirty="0" smtClean="0"/>
              <a:t>2006? </a:t>
            </a:r>
            <a:r>
              <a:rPr lang="en-US" sz="2400" dirty="0" smtClean="0"/>
              <a:t>In </a:t>
            </a:r>
            <a:r>
              <a:rPr lang="en-US" sz="2400" dirty="0" smtClean="0"/>
              <a:t>2016? </a:t>
            </a:r>
            <a:r>
              <a:rPr lang="en-US" sz="2400" dirty="0" smtClean="0"/>
              <a:t>(See slide 2)</a:t>
            </a:r>
          </a:p>
          <a:p>
            <a:pPr marL="514350" indent="-514350" algn="ctr">
              <a:buNone/>
            </a:pPr>
            <a:endParaRPr lang="en-US" sz="3000" b="1" dirty="0" smtClean="0"/>
          </a:p>
          <a:p>
            <a:pPr marL="514350" indent="-514350" algn="ctr">
              <a:buNone/>
            </a:pPr>
            <a:r>
              <a:rPr lang="en-US" sz="3000" b="1" dirty="0" smtClean="0"/>
              <a:t>Visit </a:t>
            </a:r>
            <a:r>
              <a:rPr lang="en-US" sz="3000" b="1" dirty="0" smtClean="0">
                <a:solidFill>
                  <a:srgbClr val="0070C0"/>
                </a:solidFill>
                <a:hlinkClick r:id="rId2"/>
              </a:rPr>
              <a:t>FRBSF.org</a:t>
            </a:r>
            <a:r>
              <a:rPr lang="en-US" sz="3000" b="1" dirty="0" smtClean="0"/>
              <a:t> to learn more about U.S. trade.</a:t>
            </a:r>
          </a:p>
          <a:p>
            <a:pPr marL="514350" indent="-514350">
              <a:buFont typeface="+mj-lt"/>
              <a:buAutoNum type="arabicPeriod"/>
            </a:pPr>
            <a:endParaRPr lang="en-US" sz="2400" dirty="0" smtClean="0"/>
          </a:p>
        </p:txBody>
      </p:sp>
      <p:grpSp>
        <p:nvGrpSpPr>
          <p:cNvPr id="3" name="Group 12"/>
          <p:cNvGrpSpPr/>
          <p:nvPr/>
        </p:nvGrpSpPr>
        <p:grpSpPr>
          <a:xfrm>
            <a:off x="0" y="6443246"/>
            <a:ext cx="3886200" cy="414754"/>
            <a:chOff x="1233487" y="5943600"/>
            <a:chExt cx="3886200" cy="414754"/>
          </a:xfrm>
        </p:grpSpPr>
        <p:sp>
          <p:nvSpPr>
            <p:cNvPr id="14" name="TextBox 13"/>
            <p:cNvSpPr txBox="1"/>
            <p:nvPr/>
          </p:nvSpPr>
          <p:spPr>
            <a:xfrm>
              <a:off x="1690687" y="6019800"/>
              <a:ext cx="3429000" cy="338554"/>
            </a:xfrm>
            <a:prstGeom prst="rect">
              <a:avLst/>
            </a:prstGeom>
            <a:noFill/>
          </p:spPr>
          <p:txBody>
            <a:bodyPr wrap="square" rtlCol="0">
              <a:spAutoFit/>
            </a:bodyPr>
            <a:lstStyle/>
            <a:p>
              <a:r>
                <a:rPr lang="en-US" sz="1600" b="1" dirty="0" smtClean="0">
                  <a:solidFill>
                    <a:srgbClr val="99B2CB"/>
                  </a:solidFill>
                  <a:latin typeface="Trajan Pro" pitchFamily="18" charset="0"/>
                </a:rPr>
                <a:t>DataPost</a:t>
              </a:r>
              <a:endParaRPr lang="en-US" sz="1600" b="1" dirty="0">
                <a:solidFill>
                  <a:srgbClr val="99B2CB"/>
                </a:solidFill>
                <a:latin typeface="Trajan Pro" pitchFamily="18" charset="0"/>
              </a:endParaRPr>
            </a:p>
          </p:txBody>
        </p:sp>
        <p:pic>
          <p:nvPicPr>
            <p:cNvPr id="15" name="Picture 14" descr="datapost_logo_10.jpg"/>
            <p:cNvPicPr>
              <a:picLocks noChangeAspect="1"/>
            </p:cNvPicPr>
            <p:nvPr/>
          </p:nvPicPr>
          <p:blipFill>
            <a:blip r:embed="rId3" cstate="print"/>
            <a:stretch>
              <a:fillRect/>
            </a:stretch>
          </p:blipFill>
          <p:spPr>
            <a:xfrm>
              <a:off x="1233487" y="5943600"/>
              <a:ext cx="442912" cy="381000"/>
            </a:xfrm>
            <a:prstGeom prst="rect">
              <a:avLst/>
            </a:prstGeom>
          </p:spPr>
        </p:pic>
      </p:grpSp>
      <p:sp>
        <p:nvSpPr>
          <p:cNvPr id="9"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FRBSF Education &amp; Outreach</a:t>
            </a:r>
            <a:endParaRPr lang="en-US" sz="1000" dirty="0">
              <a:solidFill>
                <a:schemeClr val="tx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F8DA243D281FBD4B989EF43B557EE7F8" ma:contentTypeVersion="0" ma:contentTypeDescription="Create a new document." ma:contentTypeScope="" ma:versionID="1ce3f395e867f05af2b315362d078b41">
  <xsd:schema xmlns:xsd="http://www.w3.org/2001/XMLSchema" xmlns:xs="http://www.w3.org/2001/XMLSchema" xmlns:p="http://schemas.microsoft.com/office/2006/metadata/properties" xmlns:ns2="d18b261a-0edf-433c-ade6-b4c5a8c9ad88" targetNamespace="http://schemas.microsoft.com/office/2006/metadata/properties" ma:root="true" ma:fieldsID="c6e22541c2f563b1c0e6660c6e1da015" ns2:_="">
    <xsd:import namespace="d18b261a-0edf-433c-ade6-b4c5a8c9ad8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d18b261a-0edf-433c-ade6-b4c5a8c9ad88">UZD6JJ247QYQ-1614-46</_dlc_DocId>
    <_dlc_DocIdUrl xmlns="d18b261a-0edf-433c-ade6-b4c5a8c9ad88">
      <Url>https://fedsharesites.frb.org/dist/12L/SANFRANCISCO/PI/EEC/_layouts/DocIdRedir.aspx?ID=UZD6JJ247QYQ-1614-46</Url>
      <Description>UZD6JJ247QYQ-1614-46</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74AA0E-B24E-48C9-B05E-08A6AED40C65}">
  <ds:schemaRefs>
    <ds:schemaRef ds:uri="http://schemas.microsoft.com/sharepoint/events"/>
  </ds:schemaRefs>
</ds:datastoreItem>
</file>

<file path=customXml/itemProps2.xml><?xml version="1.0" encoding="utf-8"?>
<ds:datastoreItem xmlns:ds="http://schemas.openxmlformats.org/officeDocument/2006/customXml" ds:itemID="{C7E96E6A-5563-4362-8F02-32EB27C467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4EB876-6332-4C22-BCD8-2DB14E491587}">
  <ds:schemaRefs>
    <ds:schemaRef ds:uri="http://purl.org/dc/elements/1.1/"/>
    <ds:schemaRef ds:uri="http://schemas.openxmlformats.org/package/2006/metadata/core-properties"/>
    <ds:schemaRef ds:uri="http://schemas.microsoft.com/office/2006/documentManagement/types"/>
    <ds:schemaRef ds:uri="http://purl.org/dc/terms/"/>
    <ds:schemaRef ds:uri="http://purl.org/dc/dcmitype/"/>
    <ds:schemaRef ds:uri="http://schemas.microsoft.com/office/2006/metadata/properties"/>
    <ds:schemaRef ds:uri="http://schemas.microsoft.com/office/infopath/2007/PartnerControls"/>
    <ds:schemaRef ds:uri="d18b261a-0edf-433c-ade6-b4c5a8c9ad88"/>
    <ds:schemaRef ds:uri="http://www.w3.org/XML/1998/namespace"/>
  </ds:schemaRefs>
</ds:datastoreItem>
</file>

<file path=customXml/itemProps4.xml><?xml version="1.0" encoding="utf-8"?>
<ds:datastoreItem xmlns:ds="http://schemas.openxmlformats.org/officeDocument/2006/customXml" ds:itemID="{98A13B39-6184-4746-BF5C-EE0C963A93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528</TotalTime>
  <Words>613</Words>
  <Application>Microsoft Office PowerPoint</Application>
  <PresentationFormat>On-screen Show (4:3)</PresentationFormat>
  <Paragraphs>47</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Adobe Heiti Std R</vt:lpstr>
      <vt:lpstr>Arial</vt:lpstr>
      <vt:lpstr>Calibri</vt:lpstr>
      <vt:lpstr>Helvetica</vt:lpstr>
      <vt:lpstr>Trajan Pro</vt:lpstr>
      <vt:lpstr>Office Theme</vt:lpstr>
      <vt:lpstr>Trade Patterns U.S. Imports</vt:lpstr>
      <vt:lpstr>U.S. Imports by World Area and Selected Countries 2006 vs. 2016 Customs Value Totals ($billions)</vt:lpstr>
      <vt:lpstr>Annotated Chart Notes U.S. Imports by World Area and Selected Countries 2006 vs. 2016 Customs Value Totals ($billions)</vt:lpstr>
      <vt:lpstr>What Do You Think?</vt:lpstr>
    </vt:vector>
  </TitlesOfParts>
  <Company>Federal Reserve System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Subtitle</dc:title>
  <dc:creator>l1kxk03</dc:creator>
  <cp:lastModifiedBy>Cook, Kevin</cp:lastModifiedBy>
  <cp:revision>105</cp:revision>
  <dcterms:created xsi:type="dcterms:W3CDTF">2012-04-19T15:49:52Z</dcterms:created>
  <dcterms:modified xsi:type="dcterms:W3CDTF">2017-12-07T21:31:08Z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0x010100F8DA243D281FBD4B989EF43B557EE7F8</vt:lpwstr>
  </property>
  <property fmtid="{D5CDD505-2E9C-101B-9397-08002B2CF9AE}" pid="3" name="_dlc_DocIdItemGuid">
    <vt:lpwstr>a72c5875-4a3f-48f9-86c6-b2077d107f89</vt:lpwstr>
  </property>
  <property fmtid="{D5CDD505-2E9C-101B-9397-08002B2CF9AE}" pid="4" name="TitusGUID">
    <vt:lpwstr>d522be8d-73ea-4341-8fc4-ef548e35bc45</vt:lpwstr>
  </property>
</Properties>
</file>