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3" r:id="rId2"/>
    <p:sldId id="284" r:id="rId3"/>
    <p:sldId id="285" r:id="rId4"/>
    <p:sldId id="286" r:id="rId5"/>
    <p:sldId id="287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ff, Jody" initials="HJ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E2B6"/>
    <a:srgbClr val="1C764B"/>
    <a:srgbClr val="29AD6E"/>
    <a:srgbClr val="C7F1DD"/>
    <a:srgbClr val="48D491"/>
    <a:srgbClr val="D5EC46"/>
    <a:srgbClr val="60E146"/>
    <a:srgbClr val="FF6600"/>
    <a:srgbClr val="FFFF00"/>
    <a:srgbClr val="46D2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4" autoAdjust="0"/>
    <p:restoredTop sz="87137" autoAdjust="0"/>
  </p:normalViewPr>
  <p:slideViewPr>
    <p:cSldViewPr>
      <p:cViewPr varScale="1">
        <p:scale>
          <a:sx n="102" d="100"/>
          <a:sy n="102" d="100"/>
        </p:scale>
        <p:origin x="12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904557384873561E-2"/>
          <c:y val="9.3310236220472437E-2"/>
          <c:w val="0.8637842996898174"/>
          <c:h val="0.8146976377952756"/>
        </c:manualLayout>
      </c:layout>
      <c:area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tx1">
                <a:lumMod val="75000"/>
              </a:schemeClr>
            </a:solidFill>
          </c:spPr>
          <c:cat>
            <c:numRef>
              <c:f>Sheet1!$A$2:$A$204</c:f>
              <c:numCache>
                <c:formatCode>m/d/yyyy</c:formatCode>
                <c:ptCount val="203"/>
                <c:pt idx="0">
                  <c:v>24532</c:v>
                </c:pt>
                <c:pt idx="1">
                  <c:v>24624</c:v>
                </c:pt>
                <c:pt idx="2">
                  <c:v>24716</c:v>
                </c:pt>
                <c:pt idx="3">
                  <c:v>24807</c:v>
                </c:pt>
                <c:pt idx="4">
                  <c:v>24898</c:v>
                </c:pt>
                <c:pt idx="5">
                  <c:v>24990</c:v>
                </c:pt>
                <c:pt idx="6">
                  <c:v>25082</c:v>
                </c:pt>
                <c:pt idx="7">
                  <c:v>25173</c:v>
                </c:pt>
                <c:pt idx="8">
                  <c:v>25263</c:v>
                </c:pt>
                <c:pt idx="9">
                  <c:v>25355</c:v>
                </c:pt>
                <c:pt idx="10">
                  <c:v>25447</c:v>
                </c:pt>
                <c:pt idx="11">
                  <c:v>25538</c:v>
                </c:pt>
                <c:pt idx="12">
                  <c:v>25628</c:v>
                </c:pt>
                <c:pt idx="13">
                  <c:v>25720</c:v>
                </c:pt>
                <c:pt idx="14">
                  <c:v>25812</c:v>
                </c:pt>
                <c:pt idx="15">
                  <c:v>25903</c:v>
                </c:pt>
                <c:pt idx="16">
                  <c:v>25993</c:v>
                </c:pt>
                <c:pt idx="17">
                  <c:v>26085</c:v>
                </c:pt>
                <c:pt idx="18">
                  <c:v>26177</c:v>
                </c:pt>
                <c:pt idx="19">
                  <c:v>26268</c:v>
                </c:pt>
                <c:pt idx="20">
                  <c:v>26359</c:v>
                </c:pt>
                <c:pt idx="21">
                  <c:v>26451</c:v>
                </c:pt>
                <c:pt idx="22">
                  <c:v>26543</c:v>
                </c:pt>
                <c:pt idx="23">
                  <c:v>26634</c:v>
                </c:pt>
                <c:pt idx="24">
                  <c:v>26724</c:v>
                </c:pt>
                <c:pt idx="25">
                  <c:v>26816</c:v>
                </c:pt>
                <c:pt idx="26">
                  <c:v>26908</c:v>
                </c:pt>
                <c:pt idx="27">
                  <c:v>26999</c:v>
                </c:pt>
                <c:pt idx="28">
                  <c:v>27089</c:v>
                </c:pt>
                <c:pt idx="29">
                  <c:v>27181</c:v>
                </c:pt>
                <c:pt idx="30">
                  <c:v>27273</c:v>
                </c:pt>
                <c:pt idx="31">
                  <c:v>27364</c:v>
                </c:pt>
                <c:pt idx="32">
                  <c:v>27454</c:v>
                </c:pt>
                <c:pt idx="33">
                  <c:v>27546</c:v>
                </c:pt>
                <c:pt idx="34">
                  <c:v>27638</c:v>
                </c:pt>
                <c:pt idx="35">
                  <c:v>27729</c:v>
                </c:pt>
                <c:pt idx="36">
                  <c:v>27820</c:v>
                </c:pt>
                <c:pt idx="37">
                  <c:v>27912</c:v>
                </c:pt>
                <c:pt idx="38">
                  <c:v>28004</c:v>
                </c:pt>
                <c:pt idx="39">
                  <c:v>28095</c:v>
                </c:pt>
                <c:pt idx="40">
                  <c:v>28185</c:v>
                </c:pt>
                <c:pt idx="41">
                  <c:v>28277</c:v>
                </c:pt>
                <c:pt idx="42">
                  <c:v>28369</c:v>
                </c:pt>
                <c:pt idx="43">
                  <c:v>28460</c:v>
                </c:pt>
                <c:pt idx="44">
                  <c:v>28550</c:v>
                </c:pt>
                <c:pt idx="45">
                  <c:v>28642</c:v>
                </c:pt>
                <c:pt idx="46">
                  <c:v>28734</c:v>
                </c:pt>
                <c:pt idx="47">
                  <c:v>28825</c:v>
                </c:pt>
                <c:pt idx="48">
                  <c:v>28915</c:v>
                </c:pt>
                <c:pt idx="49">
                  <c:v>29007</c:v>
                </c:pt>
                <c:pt idx="50">
                  <c:v>29099</c:v>
                </c:pt>
                <c:pt idx="51">
                  <c:v>29190</c:v>
                </c:pt>
                <c:pt idx="52">
                  <c:v>29281</c:v>
                </c:pt>
                <c:pt idx="53">
                  <c:v>29373</c:v>
                </c:pt>
                <c:pt idx="54">
                  <c:v>29465</c:v>
                </c:pt>
                <c:pt idx="55">
                  <c:v>29556</c:v>
                </c:pt>
                <c:pt idx="56">
                  <c:v>29646</c:v>
                </c:pt>
                <c:pt idx="57">
                  <c:v>29738</c:v>
                </c:pt>
                <c:pt idx="58">
                  <c:v>29830</c:v>
                </c:pt>
                <c:pt idx="59">
                  <c:v>29921</c:v>
                </c:pt>
                <c:pt idx="60">
                  <c:v>30011</c:v>
                </c:pt>
                <c:pt idx="61">
                  <c:v>30103</c:v>
                </c:pt>
                <c:pt idx="62">
                  <c:v>30195</c:v>
                </c:pt>
                <c:pt idx="63">
                  <c:v>30286</c:v>
                </c:pt>
                <c:pt idx="64">
                  <c:v>30376</c:v>
                </c:pt>
                <c:pt idx="65">
                  <c:v>30468</c:v>
                </c:pt>
                <c:pt idx="66">
                  <c:v>30560</c:v>
                </c:pt>
                <c:pt idx="67">
                  <c:v>30651</c:v>
                </c:pt>
                <c:pt idx="68">
                  <c:v>30742</c:v>
                </c:pt>
                <c:pt idx="69">
                  <c:v>30834</c:v>
                </c:pt>
                <c:pt idx="70">
                  <c:v>30926</c:v>
                </c:pt>
                <c:pt idx="71">
                  <c:v>31017</c:v>
                </c:pt>
                <c:pt idx="72">
                  <c:v>31107</c:v>
                </c:pt>
                <c:pt idx="73">
                  <c:v>31199</c:v>
                </c:pt>
                <c:pt idx="74">
                  <c:v>31291</c:v>
                </c:pt>
                <c:pt idx="75">
                  <c:v>31382</c:v>
                </c:pt>
                <c:pt idx="76">
                  <c:v>31472</c:v>
                </c:pt>
                <c:pt idx="77">
                  <c:v>31564</c:v>
                </c:pt>
                <c:pt idx="78">
                  <c:v>31656</c:v>
                </c:pt>
                <c:pt idx="79">
                  <c:v>31747</c:v>
                </c:pt>
                <c:pt idx="80">
                  <c:v>31837</c:v>
                </c:pt>
                <c:pt idx="81">
                  <c:v>31929</c:v>
                </c:pt>
                <c:pt idx="82">
                  <c:v>32021</c:v>
                </c:pt>
                <c:pt idx="83">
                  <c:v>32112</c:v>
                </c:pt>
                <c:pt idx="84">
                  <c:v>32203</c:v>
                </c:pt>
                <c:pt idx="85">
                  <c:v>32295</c:v>
                </c:pt>
                <c:pt idx="86">
                  <c:v>32387</c:v>
                </c:pt>
                <c:pt idx="87">
                  <c:v>32478</c:v>
                </c:pt>
                <c:pt idx="88">
                  <c:v>32568</c:v>
                </c:pt>
                <c:pt idx="89">
                  <c:v>32660</c:v>
                </c:pt>
                <c:pt idx="90">
                  <c:v>32752</c:v>
                </c:pt>
                <c:pt idx="91">
                  <c:v>32843</c:v>
                </c:pt>
                <c:pt idx="92">
                  <c:v>32933</c:v>
                </c:pt>
                <c:pt idx="93">
                  <c:v>33025</c:v>
                </c:pt>
                <c:pt idx="94">
                  <c:v>33117</c:v>
                </c:pt>
                <c:pt idx="95">
                  <c:v>33208</c:v>
                </c:pt>
                <c:pt idx="96">
                  <c:v>33298</c:v>
                </c:pt>
                <c:pt idx="97">
                  <c:v>33390</c:v>
                </c:pt>
                <c:pt idx="98">
                  <c:v>33482</c:v>
                </c:pt>
                <c:pt idx="99">
                  <c:v>33573</c:v>
                </c:pt>
                <c:pt idx="100">
                  <c:v>33664</c:v>
                </c:pt>
                <c:pt idx="101">
                  <c:v>33756</c:v>
                </c:pt>
                <c:pt idx="102">
                  <c:v>33848</c:v>
                </c:pt>
                <c:pt idx="103">
                  <c:v>33939</c:v>
                </c:pt>
                <c:pt idx="104">
                  <c:v>34029</c:v>
                </c:pt>
                <c:pt idx="105">
                  <c:v>34121</c:v>
                </c:pt>
                <c:pt idx="106">
                  <c:v>34213</c:v>
                </c:pt>
                <c:pt idx="107">
                  <c:v>34304</c:v>
                </c:pt>
                <c:pt idx="108">
                  <c:v>34394</c:v>
                </c:pt>
                <c:pt idx="109">
                  <c:v>34486</c:v>
                </c:pt>
                <c:pt idx="110">
                  <c:v>34578</c:v>
                </c:pt>
                <c:pt idx="111">
                  <c:v>34669</c:v>
                </c:pt>
                <c:pt idx="112">
                  <c:v>34759</c:v>
                </c:pt>
                <c:pt idx="113">
                  <c:v>34851</c:v>
                </c:pt>
                <c:pt idx="114">
                  <c:v>34943</c:v>
                </c:pt>
                <c:pt idx="115">
                  <c:v>35034</c:v>
                </c:pt>
                <c:pt idx="116">
                  <c:v>35125</c:v>
                </c:pt>
                <c:pt idx="117">
                  <c:v>35217</c:v>
                </c:pt>
                <c:pt idx="118">
                  <c:v>35309</c:v>
                </c:pt>
                <c:pt idx="119">
                  <c:v>35400</c:v>
                </c:pt>
                <c:pt idx="120">
                  <c:v>35490</c:v>
                </c:pt>
                <c:pt idx="121">
                  <c:v>35582</c:v>
                </c:pt>
                <c:pt idx="122">
                  <c:v>35674</c:v>
                </c:pt>
                <c:pt idx="123">
                  <c:v>35765</c:v>
                </c:pt>
                <c:pt idx="124">
                  <c:v>35855</c:v>
                </c:pt>
                <c:pt idx="125">
                  <c:v>35947</c:v>
                </c:pt>
                <c:pt idx="126">
                  <c:v>36039</c:v>
                </c:pt>
                <c:pt idx="127">
                  <c:v>36130</c:v>
                </c:pt>
                <c:pt idx="128">
                  <c:v>36220</c:v>
                </c:pt>
                <c:pt idx="129">
                  <c:v>36312</c:v>
                </c:pt>
                <c:pt idx="130">
                  <c:v>36404</c:v>
                </c:pt>
                <c:pt idx="131">
                  <c:v>36495</c:v>
                </c:pt>
                <c:pt idx="132">
                  <c:v>36586</c:v>
                </c:pt>
                <c:pt idx="133">
                  <c:v>36678</c:v>
                </c:pt>
                <c:pt idx="134">
                  <c:v>36770</c:v>
                </c:pt>
                <c:pt idx="135">
                  <c:v>36861</c:v>
                </c:pt>
                <c:pt idx="136">
                  <c:v>36951</c:v>
                </c:pt>
                <c:pt idx="137">
                  <c:v>37043</c:v>
                </c:pt>
                <c:pt idx="138">
                  <c:v>37135</c:v>
                </c:pt>
                <c:pt idx="139">
                  <c:v>37226</c:v>
                </c:pt>
                <c:pt idx="140">
                  <c:v>37316</c:v>
                </c:pt>
                <c:pt idx="141">
                  <c:v>37408</c:v>
                </c:pt>
                <c:pt idx="142">
                  <c:v>37500</c:v>
                </c:pt>
                <c:pt idx="143">
                  <c:v>37591</c:v>
                </c:pt>
                <c:pt idx="144">
                  <c:v>37681</c:v>
                </c:pt>
                <c:pt idx="145">
                  <c:v>37773</c:v>
                </c:pt>
                <c:pt idx="146">
                  <c:v>37865</c:v>
                </c:pt>
                <c:pt idx="147">
                  <c:v>37956</c:v>
                </c:pt>
                <c:pt idx="148">
                  <c:v>38047</c:v>
                </c:pt>
                <c:pt idx="149">
                  <c:v>38139</c:v>
                </c:pt>
                <c:pt idx="150">
                  <c:v>38231</c:v>
                </c:pt>
                <c:pt idx="151">
                  <c:v>38322</c:v>
                </c:pt>
                <c:pt idx="152">
                  <c:v>38412</c:v>
                </c:pt>
                <c:pt idx="153">
                  <c:v>38504</c:v>
                </c:pt>
                <c:pt idx="154">
                  <c:v>38596</c:v>
                </c:pt>
                <c:pt idx="155">
                  <c:v>38687</c:v>
                </c:pt>
                <c:pt idx="156">
                  <c:v>38777</c:v>
                </c:pt>
                <c:pt idx="157">
                  <c:v>38869</c:v>
                </c:pt>
                <c:pt idx="158">
                  <c:v>38961</c:v>
                </c:pt>
                <c:pt idx="159">
                  <c:v>39052</c:v>
                </c:pt>
                <c:pt idx="160">
                  <c:v>39142</c:v>
                </c:pt>
                <c:pt idx="161">
                  <c:v>39234</c:v>
                </c:pt>
                <c:pt idx="162">
                  <c:v>39326</c:v>
                </c:pt>
                <c:pt idx="163">
                  <c:v>39417</c:v>
                </c:pt>
                <c:pt idx="164">
                  <c:v>39508</c:v>
                </c:pt>
                <c:pt idx="165">
                  <c:v>39600</c:v>
                </c:pt>
                <c:pt idx="166">
                  <c:v>39692</c:v>
                </c:pt>
                <c:pt idx="167">
                  <c:v>39783</c:v>
                </c:pt>
                <c:pt idx="168">
                  <c:v>39873</c:v>
                </c:pt>
                <c:pt idx="169">
                  <c:v>39965</c:v>
                </c:pt>
                <c:pt idx="170">
                  <c:v>40057</c:v>
                </c:pt>
                <c:pt idx="171">
                  <c:v>40148</c:v>
                </c:pt>
                <c:pt idx="172">
                  <c:v>40238</c:v>
                </c:pt>
                <c:pt idx="173">
                  <c:v>40330</c:v>
                </c:pt>
                <c:pt idx="174">
                  <c:v>40422</c:v>
                </c:pt>
                <c:pt idx="175">
                  <c:v>40513</c:v>
                </c:pt>
                <c:pt idx="176">
                  <c:v>40603</c:v>
                </c:pt>
                <c:pt idx="177">
                  <c:v>40695</c:v>
                </c:pt>
                <c:pt idx="178">
                  <c:v>40787</c:v>
                </c:pt>
                <c:pt idx="179">
                  <c:v>40878</c:v>
                </c:pt>
                <c:pt idx="180">
                  <c:v>40969</c:v>
                </c:pt>
                <c:pt idx="181">
                  <c:v>41061</c:v>
                </c:pt>
                <c:pt idx="182">
                  <c:v>41153</c:v>
                </c:pt>
                <c:pt idx="183">
                  <c:v>41244</c:v>
                </c:pt>
                <c:pt idx="184">
                  <c:v>41334</c:v>
                </c:pt>
                <c:pt idx="185">
                  <c:v>41426</c:v>
                </c:pt>
                <c:pt idx="186">
                  <c:v>41518</c:v>
                </c:pt>
                <c:pt idx="187">
                  <c:v>41609</c:v>
                </c:pt>
                <c:pt idx="188">
                  <c:v>41699</c:v>
                </c:pt>
                <c:pt idx="189">
                  <c:v>41791</c:v>
                </c:pt>
                <c:pt idx="190">
                  <c:v>41883</c:v>
                </c:pt>
                <c:pt idx="191">
                  <c:v>41974</c:v>
                </c:pt>
                <c:pt idx="192">
                  <c:v>42064</c:v>
                </c:pt>
                <c:pt idx="193">
                  <c:v>42156</c:v>
                </c:pt>
                <c:pt idx="194">
                  <c:v>42248</c:v>
                </c:pt>
                <c:pt idx="195">
                  <c:v>42339</c:v>
                </c:pt>
                <c:pt idx="196">
                  <c:v>42430</c:v>
                </c:pt>
                <c:pt idx="197">
                  <c:v>42522</c:v>
                </c:pt>
                <c:pt idx="198">
                  <c:v>42614</c:v>
                </c:pt>
                <c:pt idx="199">
                  <c:v>42705</c:v>
                </c:pt>
                <c:pt idx="200">
                  <c:v>42795</c:v>
                </c:pt>
                <c:pt idx="201">
                  <c:v>42887</c:v>
                </c:pt>
                <c:pt idx="202">
                  <c:v>42979</c:v>
                </c:pt>
              </c:numCache>
            </c:numRef>
          </c:cat>
          <c:val>
            <c:numRef>
              <c:f>Sheet1!$C$2:$C$204</c:f>
              <c:numCache>
                <c:formatCode>General</c:formatCode>
                <c:ptCount val="203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60000</c:v>
                </c:pt>
                <c:pt idx="12">
                  <c:v>60000</c:v>
                </c:pt>
                <c:pt idx="13">
                  <c:v>60000</c:v>
                </c:pt>
                <c:pt idx="14">
                  <c:v>60000</c:v>
                </c:pt>
                <c:pt idx="15">
                  <c:v>60000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60000</c:v>
                </c:pt>
                <c:pt idx="28">
                  <c:v>60000</c:v>
                </c:pt>
                <c:pt idx="29">
                  <c:v>60000</c:v>
                </c:pt>
                <c:pt idx="30">
                  <c:v>60000</c:v>
                </c:pt>
                <c:pt idx="31">
                  <c:v>60000</c:v>
                </c:pt>
                <c:pt idx="32">
                  <c:v>60000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60000</c:v>
                </c:pt>
                <c:pt idx="53">
                  <c:v>60000</c:v>
                </c:pt>
                <c:pt idx="54">
                  <c:v>60000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60000</c:v>
                </c:pt>
                <c:pt idx="59">
                  <c:v>60000</c:v>
                </c:pt>
                <c:pt idx="60">
                  <c:v>60000</c:v>
                </c:pt>
                <c:pt idx="61">
                  <c:v>60000</c:v>
                </c:pt>
                <c:pt idx="62">
                  <c:v>60000</c:v>
                </c:pt>
                <c:pt idx="63">
                  <c:v>60000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60000</c:v>
                </c:pt>
                <c:pt idx="95">
                  <c:v>60000</c:v>
                </c:pt>
                <c:pt idx="96">
                  <c:v>60000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#N/A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#N/A</c:v>
                </c:pt>
                <c:pt idx="136">
                  <c:v>60000</c:v>
                </c:pt>
                <c:pt idx="137">
                  <c:v>60000</c:v>
                </c:pt>
                <c:pt idx="138">
                  <c:v>60000</c:v>
                </c:pt>
                <c:pt idx="139">
                  <c:v>60000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60000</c:v>
                </c:pt>
                <c:pt idx="164">
                  <c:v>60000</c:v>
                </c:pt>
                <c:pt idx="165">
                  <c:v>60000</c:v>
                </c:pt>
                <c:pt idx="166">
                  <c:v>60000</c:v>
                </c:pt>
                <c:pt idx="167">
                  <c:v>60000</c:v>
                </c:pt>
                <c:pt idx="168">
                  <c:v>60000</c:v>
                </c:pt>
                <c:pt idx="169">
                  <c:v>60000</c:v>
                </c:pt>
                <c:pt idx="170">
                  <c:v>#N/A</c:v>
                </c:pt>
                <c:pt idx="171">
                  <c:v>#N/A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6952976"/>
        <c:axId val="576956112"/>
      </c:area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 HH Income</c:v>
                </c:pt>
              </c:strCache>
            </c:strRef>
          </c:tx>
          <c:spPr>
            <a:ln w="31750">
              <a:solidFill>
                <a:srgbClr val="46D261"/>
              </a:solidFill>
            </a:ln>
          </c:spPr>
          <c:marker>
            <c:symbol val="none"/>
          </c:marker>
          <c:cat>
            <c:numRef>
              <c:f>Sheet1!$A$2:$A$204</c:f>
              <c:numCache>
                <c:formatCode>m/d/yyyy</c:formatCode>
                <c:ptCount val="203"/>
                <c:pt idx="0">
                  <c:v>24532</c:v>
                </c:pt>
                <c:pt idx="1">
                  <c:v>24624</c:v>
                </c:pt>
                <c:pt idx="2">
                  <c:v>24716</c:v>
                </c:pt>
                <c:pt idx="3">
                  <c:v>24807</c:v>
                </c:pt>
                <c:pt idx="4">
                  <c:v>24898</c:v>
                </c:pt>
                <c:pt idx="5">
                  <c:v>24990</c:v>
                </c:pt>
                <c:pt idx="6">
                  <c:v>25082</c:v>
                </c:pt>
                <c:pt idx="7">
                  <c:v>25173</c:v>
                </c:pt>
                <c:pt idx="8">
                  <c:v>25263</c:v>
                </c:pt>
                <c:pt idx="9">
                  <c:v>25355</c:v>
                </c:pt>
                <c:pt idx="10">
                  <c:v>25447</c:v>
                </c:pt>
                <c:pt idx="11">
                  <c:v>25538</c:v>
                </c:pt>
                <c:pt idx="12">
                  <c:v>25628</c:v>
                </c:pt>
                <c:pt idx="13">
                  <c:v>25720</c:v>
                </c:pt>
                <c:pt idx="14">
                  <c:v>25812</c:v>
                </c:pt>
                <c:pt idx="15">
                  <c:v>25903</c:v>
                </c:pt>
                <c:pt idx="16">
                  <c:v>25993</c:v>
                </c:pt>
                <c:pt idx="17">
                  <c:v>26085</c:v>
                </c:pt>
                <c:pt idx="18">
                  <c:v>26177</c:v>
                </c:pt>
                <c:pt idx="19">
                  <c:v>26268</c:v>
                </c:pt>
                <c:pt idx="20">
                  <c:v>26359</c:v>
                </c:pt>
                <c:pt idx="21">
                  <c:v>26451</c:v>
                </c:pt>
                <c:pt idx="22">
                  <c:v>26543</c:v>
                </c:pt>
                <c:pt idx="23">
                  <c:v>26634</c:v>
                </c:pt>
                <c:pt idx="24">
                  <c:v>26724</c:v>
                </c:pt>
                <c:pt idx="25">
                  <c:v>26816</c:v>
                </c:pt>
                <c:pt idx="26">
                  <c:v>26908</c:v>
                </c:pt>
                <c:pt idx="27">
                  <c:v>26999</c:v>
                </c:pt>
                <c:pt idx="28">
                  <c:v>27089</c:v>
                </c:pt>
                <c:pt idx="29">
                  <c:v>27181</c:v>
                </c:pt>
                <c:pt idx="30">
                  <c:v>27273</c:v>
                </c:pt>
                <c:pt idx="31">
                  <c:v>27364</c:v>
                </c:pt>
                <c:pt idx="32">
                  <c:v>27454</c:v>
                </c:pt>
                <c:pt idx="33">
                  <c:v>27546</c:v>
                </c:pt>
                <c:pt idx="34">
                  <c:v>27638</c:v>
                </c:pt>
                <c:pt idx="35">
                  <c:v>27729</c:v>
                </c:pt>
                <c:pt idx="36">
                  <c:v>27820</c:v>
                </c:pt>
                <c:pt idx="37">
                  <c:v>27912</c:v>
                </c:pt>
                <c:pt idx="38">
                  <c:v>28004</c:v>
                </c:pt>
                <c:pt idx="39">
                  <c:v>28095</c:v>
                </c:pt>
                <c:pt idx="40">
                  <c:v>28185</c:v>
                </c:pt>
                <c:pt idx="41">
                  <c:v>28277</c:v>
                </c:pt>
                <c:pt idx="42">
                  <c:v>28369</c:v>
                </c:pt>
                <c:pt idx="43">
                  <c:v>28460</c:v>
                </c:pt>
                <c:pt idx="44">
                  <c:v>28550</c:v>
                </c:pt>
                <c:pt idx="45">
                  <c:v>28642</c:v>
                </c:pt>
                <c:pt idx="46">
                  <c:v>28734</c:v>
                </c:pt>
                <c:pt idx="47">
                  <c:v>28825</c:v>
                </c:pt>
                <c:pt idx="48">
                  <c:v>28915</c:v>
                </c:pt>
                <c:pt idx="49">
                  <c:v>29007</c:v>
                </c:pt>
                <c:pt idx="50">
                  <c:v>29099</c:v>
                </c:pt>
                <c:pt idx="51">
                  <c:v>29190</c:v>
                </c:pt>
                <c:pt idx="52">
                  <c:v>29281</c:v>
                </c:pt>
                <c:pt idx="53">
                  <c:v>29373</c:v>
                </c:pt>
                <c:pt idx="54">
                  <c:v>29465</c:v>
                </c:pt>
                <c:pt idx="55">
                  <c:v>29556</c:v>
                </c:pt>
                <c:pt idx="56">
                  <c:v>29646</c:v>
                </c:pt>
                <c:pt idx="57">
                  <c:v>29738</c:v>
                </c:pt>
                <c:pt idx="58">
                  <c:v>29830</c:v>
                </c:pt>
                <c:pt idx="59">
                  <c:v>29921</c:v>
                </c:pt>
                <c:pt idx="60">
                  <c:v>30011</c:v>
                </c:pt>
                <c:pt idx="61">
                  <c:v>30103</c:v>
                </c:pt>
                <c:pt idx="62">
                  <c:v>30195</c:v>
                </c:pt>
                <c:pt idx="63">
                  <c:v>30286</c:v>
                </c:pt>
                <c:pt idx="64">
                  <c:v>30376</c:v>
                </c:pt>
                <c:pt idx="65">
                  <c:v>30468</c:v>
                </c:pt>
                <c:pt idx="66">
                  <c:v>30560</c:v>
                </c:pt>
                <c:pt idx="67">
                  <c:v>30651</c:v>
                </c:pt>
                <c:pt idx="68">
                  <c:v>30742</c:v>
                </c:pt>
                <c:pt idx="69">
                  <c:v>30834</c:v>
                </c:pt>
                <c:pt idx="70">
                  <c:v>30926</c:v>
                </c:pt>
                <c:pt idx="71">
                  <c:v>31017</c:v>
                </c:pt>
                <c:pt idx="72">
                  <c:v>31107</c:v>
                </c:pt>
                <c:pt idx="73">
                  <c:v>31199</c:v>
                </c:pt>
                <c:pt idx="74">
                  <c:v>31291</c:v>
                </c:pt>
                <c:pt idx="75">
                  <c:v>31382</c:v>
                </c:pt>
                <c:pt idx="76">
                  <c:v>31472</c:v>
                </c:pt>
                <c:pt idx="77">
                  <c:v>31564</c:v>
                </c:pt>
                <c:pt idx="78">
                  <c:v>31656</c:v>
                </c:pt>
                <c:pt idx="79">
                  <c:v>31747</c:v>
                </c:pt>
                <c:pt idx="80">
                  <c:v>31837</c:v>
                </c:pt>
                <c:pt idx="81">
                  <c:v>31929</c:v>
                </c:pt>
                <c:pt idx="82">
                  <c:v>32021</c:v>
                </c:pt>
                <c:pt idx="83">
                  <c:v>32112</c:v>
                </c:pt>
                <c:pt idx="84">
                  <c:v>32203</c:v>
                </c:pt>
                <c:pt idx="85">
                  <c:v>32295</c:v>
                </c:pt>
                <c:pt idx="86">
                  <c:v>32387</c:v>
                </c:pt>
                <c:pt idx="87">
                  <c:v>32478</c:v>
                </c:pt>
                <c:pt idx="88">
                  <c:v>32568</c:v>
                </c:pt>
                <c:pt idx="89">
                  <c:v>32660</c:v>
                </c:pt>
                <c:pt idx="90">
                  <c:v>32752</c:v>
                </c:pt>
                <c:pt idx="91">
                  <c:v>32843</c:v>
                </c:pt>
                <c:pt idx="92">
                  <c:v>32933</c:v>
                </c:pt>
                <c:pt idx="93">
                  <c:v>33025</c:v>
                </c:pt>
                <c:pt idx="94">
                  <c:v>33117</c:v>
                </c:pt>
                <c:pt idx="95">
                  <c:v>33208</c:v>
                </c:pt>
                <c:pt idx="96">
                  <c:v>33298</c:v>
                </c:pt>
                <c:pt idx="97">
                  <c:v>33390</c:v>
                </c:pt>
                <c:pt idx="98">
                  <c:v>33482</c:v>
                </c:pt>
                <c:pt idx="99">
                  <c:v>33573</c:v>
                </c:pt>
                <c:pt idx="100">
                  <c:v>33664</c:v>
                </c:pt>
                <c:pt idx="101">
                  <c:v>33756</c:v>
                </c:pt>
                <c:pt idx="102">
                  <c:v>33848</c:v>
                </c:pt>
                <c:pt idx="103">
                  <c:v>33939</c:v>
                </c:pt>
                <c:pt idx="104">
                  <c:v>34029</c:v>
                </c:pt>
                <c:pt idx="105">
                  <c:v>34121</c:v>
                </c:pt>
                <c:pt idx="106">
                  <c:v>34213</c:v>
                </c:pt>
                <c:pt idx="107">
                  <c:v>34304</c:v>
                </c:pt>
                <c:pt idx="108">
                  <c:v>34394</c:v>
                </c:pt>
                <c:pt idx="109">
                  <c:v>34486</c:v>
                </c:pt>
                <c:pt idx="110">
                  <c:v>34578</c:v>
                </c:pt>
                <c:pt idx="111">
                  <c:v>34669</c:v>
                </c:pt>
                <c:pt idx="112">
                  <c:v>34759</c:v>
                </c:pt>
                <c:pt idx="113">
                  <c:v>34851</c:v>
                </c:pt>
                <c:pt idx="114">
                  <c:v>34943</c:v>
                </c:pt>
                <c:pt idx="115">
                  <c:v>35034</c:v>
                </c:pt>
                <c:pt idx="116">
                  <c:v>35125</c:v>
                </c:pt>
                <c:pt idx="117">
                  <c:v>35217</c:v>
                </c:pt>
                <c:pt idx="118">
                  <c:v>35309</c:v>
                </c:pt>
                <c:pt idx="119">
                  <c:v>35400</c:v>
                </c:pt>
                <c:pt idx="120">
                  <c:v>35490</c:v>
                </c:pt>
                <c:pt idx="121">
                  <c:v>35582</c:v>
                </c:pt>
                <c:pt idx="122">
                  <c:v>35674</c:v>
                </c:pt>
                <c:pt idx="123">
                  <c:v>35765</c:v>
                </c:pt>
                <c:pt idx="124">
                  <c:v>35855</c:v>
                </c:pt>
                <c:pt idx="125">
                  <c:v>35947</c:v>
                </c:pt>
                <c:pt idx="126">
                  <c:v>36039</c:v>
                </c:pt>
                <c:pt idx="127">
                  <c:v>36130</c:v>
                </c:pt>
                <c:pt idx="128">
                  <c:v>36220</c:v>
                </c:pt>
                <c:pt idx="129">
                  <c:v>36312</c:v>
                </c:pt>
                <c:pt idx="130">
                  <c:v>36404</c:v>
                </c:pt>
                <c:pt idx="131">
                  <c:v>36495</c:v>
                </c:pt>
                <c:pt idx="132">
                  <c:v>36586</c:v>
                </c:pt>
                <c:pt idx="133">
                  <c:v>36678</c:v>
                </c:pt>
                <c:pt idx="134">
                  <c:v>36770</c:v>
                </c:pt>
                <c:pt idx="135">
                  <c:v>36861</c:v>
                </c:pt>
                <c:pt idx="136">
                  <c:v>36951</c:v>
                </c:pt>
                <c:pt idx="137">
                  <c:v>37043</c:v>
                </c:pt>
                <c:pt idx="138">
                  <c:v>37135</c:v>
                </c:pt>
                <c:pt idx="139">
                  <c:v>37226</c:v>
                </c:pt>
                <c:pt idx="140">
                  <c:v>37316</c:v>
                </c:pt>
                <c:pt idx="141">
                  <c:v>37408</c:v>
                </c:pt>
                <c:pt idx="142">
                  <c:v>37500</c:v>
                </c:pt>
                <c:pt idx="143">
                  <c:v>37591</c:v>
                </c:pt>
                <c:pt idx="144">
                  <c:v>37681</c:v>
                </c:pt>
                <c:pt idx="145">
                  <c:v>37773</c:v>
                </c:pt>
                <c:pt idx="146">
                  <c:v>37865</c:v>
                </c:pt>
                <c:pt idx="147">
                  <c:v>37956</c:v>
                </c:pt>
                <c:pt idx="148">
                  <c:v>38047</c:v>
                </c:pt>
                <c:pt idx="149">
                  <c:v>38139</c:v>
                </c:pt>
                <c:pt idx="150">
                  <c:v>38231</c:v>
                </c:pt>
                <c:pt idx="151">
                  <c:v>38322</c:v>
                </c:pt>
                <c:pt idx="152">
                  <c:v>38412</c:v>
                </c:pt>
                <c:pt idx="153">
                  <c:v>38504</c:v>
                </c:pt>
                <c:pt idx="154">
                  <c:v>38596</c:v>
                </c:pt>
                <c:pt idx="155">
                  <c:v>38687</c:v>
                </c:pt>
                <c:pt idx="156">
                  <c:v>38777</c:v>
                </c:pt>
                <c:pt idx="157">
                  <c:v>38869</c:v>
                </c:pt>
                <c:pt idx="158">
                  <c:v>38961</c:v>
                </c:pt>
                <c:pt idx="159">
                  <c:v>39052</c:v>
                </c:pt>
                <c:pt idx="160">
                  <c:v>39142</c:v>
                </c:pt>
                <c:pt idx="161">
                  <c:v>39234</c:v>
                </c:pt>
                <c:pt idx="162">
                  <c:v>39326</c:v>
                </c:pt>
                <c:pt idx="163">
                  <c:v>39417</c:v>
                </c:pt>
                <c:pt idx="164">
                  <c:v>39508</c:v>
                </c:pt>
                <c:pt idx="165">
                  <c:v>39600</c:v>
                </c:pt>
                <c:pt idx="166">
                  <c:v>39692</c:v>
                </c:pt>
                <c:pt idx="167">
                  <c:v>39783</c:v>
                </c:pt>
                <c:pt idx="168">
                  <c:v>39873</c:v>
                </c:pt>
                <c:pt idx="169">
                  <c:v>39965</c:v>
                </c:pt>
                <c:pt idx="170">
                  <c:v>40057</c:v>
                </c:pt>
                <c:pt idx="171">
                  <c:v>40148</c:v>
                </c:pt>
                <c:pt idx="172">
                  <c:v>40238</c:v>
                </c:pt>
                <c:pt idx="173">
                  <c:v>40330</c:v>
                </c:pt>
                <c:pt idx="174">
                  <c:v>40422</c:v>
                </c:pt>
                <c:pt idx="175">
                  <c:v>40513</c:v>
                </c:pt>
                <c:pt idx="176">
                  <c:v>40603</c:v>
                </c:pt>
                <c:pt idx="177">
                  <c:v>40695</c:v>
                </c:pt>
                <c:pt idx="178">
                  <c:v>40787</c:v>
                </c:pt>
                <c:pt idx="179">
                  <c:v>40878</c:v>
                </c:pt>
                <c:pt idx="180">
                  <c:v>40969</c:v>
                </c:pt>
                <c:pt idx="181">
                  <c:v>41061</c:v>
                </c:pt>
                <c:pt idx="182">
                  <c:v>41153</c:v>
                </c:pt>
                <c:pt idx="183">
                  <c:v>41244</c:v>
                </c:pt>
                <c:pt idx="184">
                  <c:v>41334</c:v>
                </c:pt>
                <c:pt idx="185">
                  <c:v>41426</c:v>
                </c:pt>
                <c:pt idx="186">
                  <c:v>41518</c:v>
                </c:pt>
                <c:pt idx="187">
                  <c:v>41609</c:v>
                </c:pt>
                <c:pt idx="188">
                  <c:v>41699</c:v>
                </c:pt>
                <c:pt idx="189">
                  <c:v>41791</c:v>
                </c:pt>
                <c:pt idx="190">
                  <c:v>41883</c:v>
                </c:pt>
                <c:pt idx="191">
                  <c:v>41974</c:v>
                </c:pt>
                <c:pt idx="192">
                  <c:v>42064</c:v>
                </c:pt>
                <c:pt idx="193">
                  <c:v>42156</c:v>
                </c:pt>
                <c:pt idx="194">
                  <c:v>42248</c:v>
                </c:pt>
                <c:pt idx="195">
                  <c:v>42339</c:v>
                </c:pt>
                <c:pt idx="196">
                  <c:v>42430</c:v>
                </c:pt>
                <c:pt idx="197">
                  <c:v>42522</c:v>
                </c:pt>
                <c:pt idx="198">
                  <c:v>42614</c:v>
                </c:pt>
                <c:pt idx="199">
                  <c:v>42705</c:v>
                </c:pt>
                <c:pt idx="200">
                  <c:v>42795</c:v>
                </c:pt>
                <c:pt idx="201">
                  <c:v>42887</c:v>
                </c:pt>
                <c:pt idx="202">
                  <c:v>42979</c:v>
                </c:pt>
              </c:numCache>
            </c:numRef>
          </c:cat>
          <c:val>
            <c:numRef>
              <c:f>Sheet1!$B$2:$B$204</c:f>
              <c:numCache>
                <c:formatCode>General</c:formatCode>
                <c:ptCount val="203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44895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46830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48571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48194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47725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49769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50774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49166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47879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48673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48981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50877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50780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49131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48350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48219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47881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49335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50258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52068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52690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53124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54042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53350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51791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51390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51116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51710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53330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54105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55218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57248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58665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58544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57246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56599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56528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56332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56935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57379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58149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56076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55683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54245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53401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53331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55214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54398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57230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59039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6952976"/>
        <c:axId val="576956112"/>
      </c:lineChart>
      <c:dateAx>
        <c:axId val="576952976"/>
        <c:scaling>
          <c:orientation val="minMax"/>
        </c:scaling>
        <c:delete val="0"/>
        <c:axPos val="b"/>
        <c:numFmt formatCode="yyyy" sourceLinked="0"/>
        <c:majorTickMark val="in"/>
        <c:minorTickMark val="none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txPr>
          <a:bodyPr/>
          <a:lstStyle/>
          <a:p>
            <a:pPr>
              <a:defRPr sz="1600">
                <a:solidFill>
                  <a:schemeClr val="tx1"/>
                </a:solidFill>
                <a:latin typeface="+mj-lt"/>
              </a:defRPr>
            </a:pPr>
            <a:endParaRPr lang="en-US"/>
          </a:p>
        </c:txPr>
        <c:crossAx val="576956112"/>
        <c:crosses val="autoZero"/>
        <c:auto val="1"/>
        <c:lblOffset val="100"/>
        <c:baseTimeUnit val="months"/>
        <c:majorUnit val="5"/>
        <c:majorTimeUnit val="years"/>
      </c:dateAx>
      <c:valAx>
        <c:axId val="576956112"/>
        <c:scaling>
          <c:orientation val="minMax"/>
          <c:max val="60000"/>
          <c:min val="40000"/>
        </c:scaling>
        <c:delete val="0"/>
        <c:axPos val="l"/>
        <c:majorGridlines>
          <c:spPr>
            <a:ln>
              <a:solidFill>
                <a:prstClr val="white">
                  <a:alpha val="50000"/>
                </a:prstClr>
              </a:solidFill>
            </a:ln>
          </c:spPr>
        </c:majorGridlines>
        <c:numFmt formatCode="#,##0" sourceLinked="0"/>
        <c:majorTickMark val="in"/>
        <c:minorTickMark val="none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txPr>
          <a:bodyPr/>
          <a:lstStyle/>
          <a:p>
            <a:pPr>
              <a:defRPr sz="1600">
                <a:latin typeface="Calibri" pitchFamily="34" charset="0"/>
                <a:cs typeface="Calibri" pitchFamily="34" charset="0"/>
              </a:defRPr>
            </a:pPr>
            <a:endParaRPr lang="en-US"/>
          </a:p>
        </c:txPr>
        <c:crossAx val="576952976"/>
        <c:crosses val="autoZero"/>
        <c:crossBetween val="midCat"/>
        <c:majorUnit val="2500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>
          <a:latin typeface="Helvetica" pitchFamily="34" charset="0"/>
          <a:cs typeface="Helvetica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904557384873561E-2"/>
          <c:y val="9.3310236220472437E-2"/>
          <c:w val="0.8637842996898174"/>
          <c:h val="0.8146976377952756"/>
        </c:manualLayout>
      </c:layout>
      <c:area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tx1">
                <a:lumMod val="75000"/>
              </a:schemeClr>
            </a:solidFill>
          </c:spPr>
          <c:cat>
            <c:numRef>
              <c:f>Sheet1!$A$2:$A$204</c:f>
              <c:numCache>
                <c:formatCode>m/d/yyyy</c:formatCode>
                <c:ptCount val="203"/>
                <c:pt idx="0">
                  <c:v>24532</c:v>
                </c:pt>
                <c:pt idx="1">
                  <c:v>24624</c:v>
                </c:pt>
                <c:pt idx="2">
                  <c:v>24716</c:v>
                </c:pt>
                <c:pt idx="3">
                  <c:v>24807</c:v>
                </c:pt>
                <c:pt idx="4">
                  <c:v>24898</c:v>
                </c:pt>
                <c:pt idx="5">
                  <c:v>24990</c:v>
                </c:pt>
                <c:pt idx="6">
                  <c:v>25082</c:v>
                </c:pt>
                <c:pt idx="7">
                  <c:v>25173</c:v>
                </c:pt>
                <c:pt idx="8">
                  <c:v>25263</c:v>
                </c:pt>
                <c:pt idx="9">
                  <c:v>25355</c:v>
                </c:pt>
                <c:pt idx="10">
                  <c:v>25447</c:v>
                </c:pt>
                <c:pt idx="11">
                  <c:v>25538</c:v>
                </c:pt>
                <c:pt idx="12">
                  <c:v>25628</c:v>
                </c:pt>
                <c:pt idx="13">
                  <c:v>25720</c:v>
                </c:pt>
                <c:pt idx="14">
                  <c:v>25812</c:v>
                </c:pt>
                <c:pt idx="15">
                  <c:v>25903</c:v>
                </c:pt>
                <c:pt idx="16">
                  <c:v>25993</c:v>
                </c:pt>
                <c:pt idx="17">
                  <c:v>26085</c:v>
                </c:pt>
                <c:pt idx="18">
                  <c:v>26177</c:v>
                </c:pt>
                <c:pt idx="19">
                  <c:v>26268</c:v>
                </c:pt>
                <c:pt idx="20">
                  <c:v>26359</c:v>
                </c:pt>
                <c:pt idx="21">
                  <c:v>26451</c:v>
                </c:pt>
                <c:pt idx="22">
                  <c:v>26543</c:v>
                </c:pt>
                <c:pt idx="23">
                  <c:v>26634</c:v>
                </c:pt>
                <c:pt idx="24">
                  <c:v>26724</c:v>
                </c:pt>
                <c:pt idx="25">
                  <c:v>26816</c:v>
                </c:pt>
                <c:pt idx="26">
                  <c:v>26908</c:v>
                </c:pt>
                <c:pt idx="27">
                  <c:v>26999</c:v>
                </c:pt>
                <c:pt idx="28">
                  <c:v>27089</c:v>
                </c:pt>
                <c:pt idx="29">
                  <c:v>27181</c:v>
                </c:pt>
                <c:pt idx="30">
                  <c:v>27273</c:v>
                </c:pt>
                <c:pt idx="31">
                  <c:v>27364</c:v>
                </c:pt>
                <c:pt idx="32">
                  <c:v>27454</c:v>
                </c:pt>
                <c:pt idx="33">
                  <c:v>27546</c:v>
                </c:pt>
                <c:pt idx="34">
                  <c:v>27638</c:v>
                </c:pt>
                <c:pt idx="35">
                  <c:v>27729</c:v>
                </c:pt>
                <c:pt idx="36">
                  <c:v>27820</c:v>
                </c:pt>
                <c:pt idx="37">
                  <c:v>27912</c:v>
                </c:pt>
                <c:pt idx="38">
                  <c:v>28004</c:v>
                </c:pt>
                <c:pt idx="39">
                  <c:v>28095</c:v>
                </c:pt>
                <c:pt idx="40">
                  <c:v>28185</c:v>
                </c:pt>
                <c:pt idx="41">
                  <c:v>28277</c:v>
                </c:pt>
                <c:pt idx="42">
                  <c:v>28369</c:v>
                </c:pt>
                <c:pt idx="43">
                  <c:v>28460</c:v>
                </c:pt>
                <c:pt idx="44">
                  <c:v>28550</c:v>
                </c:pt>
                <c:pt idx="45">
                  <c:v>28642</c:v>
                </c:pt>
                <c:pt idx="46">
                  <c:v>28734</c:v>
                </c:pt>
                <c:pt idx="47">
                  <c:v>28825</c:v>
                </c:pt>
                <c:pt idx="48">
                  <c:v>28915</c:v>
                </c:pt>
                <c:pt idx="49">
                  <c:v>29007</c:v>
                </c:pt>
                <c:pt idx="50">
                  <c:v>29099</c:v>
                </c:pt>
                <c:pt idx="51">
                  <c:v>29190</c:v>
                </c:pt>
                <c:pt idx="52">
                  <c:v>29281</c:v>
                </c:pt>
                <c:pt idx="53">
                  <c:v>29373</c:v>
                </c:pt>
                <c:pt idx="54">
                  <c:v>29465</c:v>
                </c:pt>
                <c:pt idx="55">
                  <c:v>29556</c:v>
                </c:pt>
                <c:pt idx="56">
                  <c:v>29646</c:v>
                </c:pt>
                <c:pt idx="57">
                  <c:v>29738</c:v>
                </c:pt>
                <c:pt idx="58">
                  <c:v>29830</c:v>
                </c:pt>
                <c:pt idx="59">
                  <c:v>29921</c:v>
                </c:pt>
                <c:pt idx="60">
                  <c:v>30011</c:v>
                </c:pt>
                <c:pt idx="61">
                  <c:v>30103</c:v>
                </c:pt>
                <c:pt idx="62">
                  <c:v>30195</c:v>
                </c:pt>
                <c:pt idx="63">
                  <c:v>30286</c:v>
                </c:pt>
                <c:pt idx="64">
                  <c:v>30376</c:v>
                </c:pt>
                <c:pt idx="65">
                  <c:v>30468</c:v>
                </c:pt>
                <c:pt idx="66">
                  <c:v>30560</c:v>
                </c:pt>
                <c:pt idx="67">
                  <c:v>30651</c:v>
                </c:pt>
                <c:pt idx="68">
                  <c:v>30742</c:v>
                </c:pt>
                <c:pt idx="69">
                  <c:v>30834</c:v>
                </c:pt>
                <c:pt idx="70">
                  <c:v>30926</c:v>
                </c:pt>
                <c:pt idx="71">
                  <c:v>31017</c:v>
                </c:pt>
                <c:pt idx="72">
                  <c:v>31107</c:v>
                </c:pt>
                <c:pt idx="73">
                  <c:v>31199</c:v>
                </c:pt>
                <c:pt idx="74">
                  <c:v>31291</c:v>
                </c:pt>
                <c:pt idx="75">
                  <c:v>31382</c:v>
                </c:pt>
                <c:pt idx="76">
                  <c:v>31472</c:v>
                </c:pt>
                <c:pt idx="77">
                  <c:v>31564</c:v>
                </c:pt>
                <c:pt idx="78">
                  <c:v>31656</c:v>
                </c:pt>
                <c:pt idx="79">
                  <c:v>31747</c:v>
                </c:pt>
                <c:pt idx="80">
                  <c:v>31837</c:v>
                </c:pt>
                <c:pt idx="81">
                  <c:v>31929</c:v>
                </c:pt>
                <c:pt idx="82">
                  <c:v>32021</c:v>
                </c:pt>
                <c:pt idx="83">
                  <c:v>32112</c:v>
                </c:pt>
                <c:pt idx="84">
                  <c:v>32203</c:v>
                </c:pt>
                <c:pt idx="85">
                  <c:v>32295</c:v>
                </c:pt>
                <c:pt idx="86">
                  <c:v>32387</c:v>
                </c:pt>
                <c:pt idx="87">
                  <c:v>32478</c:v>
                </c:pt>
                <c:pt idx="88">
                  <c:v>32568</c:v>
                </c:pt>
                <c:pt idx="89">
                  <c:v>32660</c:v>
                </c:pt>
                <c:pt idx="90">
                  <c:v>32752</c:v>
                </c:pt>
                <c:pt idx="91">
                  <c:v>32843</c:v>
                </c:pt>
                <c:pt idx="92">
                  <c:v>32933</c:v>
                </c:pt>
                <c:pt idx="93">
                  <c:v>33025</c:v>
                </c:pt>
                <c:pt idx="94">
                  <c:v>33117</c:v>
                </c:pt>
                <c:pt idx="95">
                  <c:v>33208</c:v>
                </c:pt>
                <c:pt idx="96">
                  <c:v>33298</c:v>
                </c:pt>
                <c:pt idx="97">
                  <c:v>33390</c:v>
                </c:pt>
                <c:pt idx="98">
                  <c:v>33482</c:v>
                </c:pt>
                <c:pt idx="99">
                  <c:v>33573</c:v>
                </c:pt>
                <c:pt idx="100">
                  <c:v>33664</c:v>
                </c:pt>
                <c:pt idx="101">
                  <c:v>33756</c:v>
                </c:pt>
                <c:pt idx="102">
                  <c:v>33848</c:v>
                </c:pt>
                <c:pt idx="103">
                  <c:v>33939</c:v>
                </c:pt>
                <c:pt idx="104">
                  <c:v>34029</c:v>
                </c:pt>
                <c:pt idx="105">
                  <c:v>34121</c:v>
                </c:pt>
                <c:pt idx="106">
                  <c:v>34213</c:v>
                </c:pt>
                <c:pt idx="107">
                  <c:v>34304</c:v>
                </c:pt>
                <c:pt idx="108">
                  <c:v>34394</c:v>
                </c:pt>
                <c:pt idx="109">
                  <c:v>34486</c:v>
                </c:pt>
                <c:pt idx="110">
                  <c:v>34578</c:v>
                </c:pt>
                <c:pt idx="111">
                  <c:v>34669</c:v>
                </c:pt>
                <c:pt idx="112">
                  <c:v>34759</c:v>
                </c:pt>
                <c:pt idx="113">
                  <c:v>34851</c:v>
                </c:pt>
                <c:pt idx="114">
                  <c:v>34943</c:v>
                </c:pt>
                <c:pt idx="115">
                  <c:v>35034</c:v>
                </c:pt>
                <c:pt idx="116">
                  <c:v>35125</c:v>
                </c:pt>
                <c:pt idx="117">
                  <c:v>35217</c:v>
                </c:pt>
                <c:pt idx="118">
                  <c:v>35309</c:v>
                </c:pt>
                <c:pt idx="119">
                  <c:v>35400</c:v>
                </c:pt>
                <c:pt idx="120">
                  <c:v>35490</c:v>
                </c:pt>
                <c:pt idx="121">
                  <c:v>35582</c:v>
                </c:pt>
                <c:pt idx="122">
                  <c:v>35674</c:v>
                </c:pt>
                <c:pt idx="123">
                  <c:v>35765</c:v>
                </c:pt>
                <c:pt idx="124">
                  <c:v>35855</c:v>
                </c:pt>
                <c:pt idx="125">
                  <c:v>35947</c:v>
                </c:pt>
                <c:pt idx="126">
                  <c:v>36039</c:v>
                </c:pt>
                <c:pt idx="127">
                  <c:v>36130</c:v>
                </c:pt>
                <c:pt idx="128">
                  <c:v>36220</c:v>
                </c:pt>
                <c:pt idx="129">
                  <c:v>36312</c:v>
                </c:pt>
                <c:pt idx="130">
                  <c:v>36404</c:v>
                </c:pt>
                <c:pt idx="131">
                  <c:v>36495</c:v>
                </c:pt>
                <c:pt idx="132">
                  <c:v>36586</c:v>
                </c:pt>
                <c:pt idx="133">
                  <c:v>36678</c:v>
                </c:pt>
                <c:pt idx="134">
                  <c:v>36770</c:v>
                </c:pt>
                <c:pt idx="135">
                  <c:v>36861</c:v>
                </c:pt>
                <c:pt idx="136">
                  <c:v>36951</c:v>
                </c:pt>
                <c:pt idx="137">
                  <c:v>37043</c:v>
                </c:pt>
                <c:pt idx="138">
                  <c:v>37135</c:v>
                </c:pt>
                <c:pt idx="139">
                  <c:v>37226</c:v>
                </c:pt>
                <c:pt idx="140">
                  <c:v>37316</c:v>
                </c:pt>
                <c:pt idx="141">
                  <c:v>37408</c:v>
                </c:pt>
                <c:pt idx="142">
                  <c:v>37500</c:v>
                </c:pt>
                <c:pt idx="143">
                  <c:v>37591</c:v>
                </c:pt>
                <c:pt idx="144">
                  <c:v>37681</c:v>
                </c:pt>
                <c:pt idx="145">
                  <c:v>37773</c:v>
                </c:pt>
                <c:pt idx="146">
                  <c:v>37865</c:v>
                </c:pt>
                <c:pt idx="147">
                  <c:v>37956</c:v>
                </c:pt>
                <c:pt idx="148">
                  <c:v>38047</c:v>
                </c:pt>
                <c:pt idx="149">
                  <c:v>38139</c:v>
                </c:pt>
                <c:pt idx="150">
                  <c:v>38231</c:v>
                </c:pt>
                <c:pt idx="151">
                  <c:v>38322</c:v>
                </c:pt>
                <c:pt idx="152">
                  <c:v>38412</c:v>
                </c:pt>
                <c:pt idx="153">
                  <c:v>38504</c:v>
                </c:pt>
                <c:pt idx="154">
                  <c:v>38596</c:v>
                </c:pt>
                <c:pt idx="155">
                  <c:v>38687</c:v>
                </c:pt>
                <c:pt idx="156">
                  <c:v>38777</c:v>
                </c:pt>
                <c:pt idx="157">
                  <c:v>38869</c:v>
                </c:pt>
                <c:pt idx="158">
                  <c:v>38961</c:v>
                </c:pt>
                <c:pt idx="159">
                  <c:v>39052</c:v>
                </c:pt>
                <c:pt idx="160">
                  <c:v>39142</c:v>
                </c:pt>
                <c:pt idx="161">
                  <c:v>39234</c:v>
                </c:pt>
                <c:pt idx="162">
                  <c:v>39326</c:v>
                </c:pt>
                <c:pt idx="163">
                  <c:v>39417</c:v>
                </c:pt>
                <c:pt idx="164">
                  <c:v>39508</c:v>
                </c:pt>
                <c:pt idx="165">
                  <c:v>39600</c:v>
                </c:pt>
                <c:pt idx="166">
                  <c:v>39692</c:v>
                </c:pt>
                <c:pt idx="167">
                  <c:v>39783</c:v>
                </c:pt>
                <c:pt idx="168">
                  <c:v>39873</c:v>
                </c:pt>
                <c:pt idx="169">
                  <c:v>39965</c:v>
                </c:pt>
                <c:pt idx="170">
                  <c:v>40057</c:v>
                </c:pt>
                <c:pt idx="171">
                  <c:v>40148</c:v>
                </c:pt>
                <c:pt idx="172">
                  <c:v>40238</c:v>
                </c:pt>
                <c:pt idx="173">
                  <c:v>40330</c:v>
                </c:pt>
                <c:pt idx="174">
                  <c:v>40422</c:v>
                </c:pt>
                <c:pt idx="175">
                  <c:v>40513</c:v>
                </c:pt>
                <c:pt idx="176">
                  <c:v>40603</c:v>
                </c:pt>
                <c:pt idx="177">
                  <c:v>40695</c:v>
                </c:pt>
                <c:pt idx="178">
                  <c:v>40787</c:v>
                </c:pt>
                <c:pt idx="179">
                  <c:v>40878</c:v>
                </c:pt>
                <c:pt idx="180">
                  <c:v>40969</c:v>
                </c:pt>
                <c:pt idx="181">
                  <c:v>41061</c:v>
                </c:pt>
                <c:pt idx="182">
                  <c:v>41153</c:v>
                </c:pt>
                <c:pt idx="183">
                  <c:v>41244</c:v>
                </c:pt>
                <c:pt idx="184">
                  <c:v>41334</c:v>
                </c:pt>
                <c:pt idx="185">
                  <c:v>41426</c:v>
                </c:pt>
                <c:pt idx="186">
                  <c:v>41518</c:v>
                </c:pt>
                <c:pt idx="187">
                  <c:v>41609</c:v>
                </c:pt>
                <c:pt idx="188">
                  <c:v>41699</c:v>
                </c:pt>
                <c:pt idx="189">
                  <c:v>41791</c:v>
                </c:pt>
                <c:pt idx="190">
                  <c:v>41883</c:v>
                </c:pt>
                <c:pt idx="191">
                  <c:v>41974</c:v>
                </c:pt>
                <c:pt idx="192">
                  <c:v>42064</c:v>
                </c:pt>
                <c:pt idx="193">
                  <c:v>42156</c:v>
                </c:pt>
                <c:pt idx="194">
                  <c:v>42248</c:v>
                </c:pt>
                <c:pt idx="195">
                  <c:v>42339</c:v>
                </c:pt>
                <c:pt idx="196">
                  <c:v>42430</c:v>
                </c:pt>
                <c:pt idx="197">
                  <c:v>42522</c:v>
                </c:pt>
                <c:pt idx="198">
                  <c:v>42614</c:v>
                </c:pt>
                <c:pt idx="199">
                  <c:v>42705</c:v>
                </c:pt>
                <c:pt idx="200">
                  <c:v>42795</c:v>
                </c:pt>
                <c:pt idx="201">
                  <c:v>42887</c:v>
                </c:pt>
                <c:pt idx="202">
                  <c:v>42979</c:v>
                </c:pt>
              </c:numCache>
            </c:numRef>
          </c:cat>
          <c:val>
            <c:numRef>
              <c:f>Sheet1!$C$2:$C$204</c:f>
              <c:numCache>
                <c:formatCode>General</c:formatCode>
                <c:ptCount val="203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60000</c:v>
                </c:pt>
                <c:pt idx="12">
                  <c:v>60000</c:v>
                </c:pt>
                <c:pt idx="13">
                  <c:v>60000</c:v>
                </c:pt>
                <c:pt idx="14">
                  <c:v>60000</c:v>
                </c:pt>
                <c:pt idx="15">
                  <c:v>60000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60000</c:v>
                </c:pt>
                <c:pt idx="28">
                  <c:v>60000</c:v>
                </c:pt>
                <c:pt idx="29">
                  <c:v>60000</c:v>
                </c:pt>
                <c:pt idx="30">
                  <c:v>60000</c:v>
                </c:pt>
                <c:pt idx="31">
                  <c:v>60000</c:v>
                </c:pt>
                <c:pt idx="32">
                  <c:v>60000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60000</c:v>
                </c:pt>
                <c:pt idx="53">
                  <c:v>60000</c:v>
                </c:pt>
                <c:pt idx="54">
                  <c:v>60000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60000</c:v>
                </c:pt>
                <c:pt idx="59">
                  <c:v>60000</c:v>
                </c:pt>
                <c:pt idx="60">
                  <c:v>60000</c:v>
                </c:pt>
                <c:pt idx="61">
                  <c:v>60000</c:v>
                </c:pt>
                <c:pt idx="62">
                  <c:v>60000</c:v>
                </c:pt>
                <c:pt idx="63">
                  <c:v>60000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60000</c:v>
                </c:pt>
                <c:pt idx="95">
                  <c:v>60000</c:v>
                </c:pt>
                <c:pt idx="96">
                  <c:v>60000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#N/A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#N/A</c:v>
                </c:pt>
                <c:pt idx="136">
                  <c:v>60000</c:v>
                </c:pt>
                <c:pt idx="137">
                  <c:v>60000</c:v>
                </c:pt>
                <c:pt idx="138">
                  <c:v>60000</c:v>
                </c:pt>
                <c:pt idx="139">
                  <c:v>60000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60000</c:v>
                </c:pt>
                <c:pt idx="164">
                  <c:v>60000</c:v>
                </c:pt>
                <c:pt idx="165">
                  <c:v>60000</c:v>
                </c:pt>
                <c:pt idx="166">
                  <c:v>60000</c:v>
                </c:pt>
                <c:pt idx="167">
                  <c:v>60000</c:v>
                </c:pt>
                <c:pt idx="168">
                  <c:v>60000</c:v>
                </c:pt>
                <c:pt idx="169">
                  <c:v>60000</c:v>
                </c:pt>
                <c:pt idx="170">
                  <c:v>#N/A</c:v>
                </c:pt>
                <c:pt idx="171">
                  <c:v>#N/A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6958072"/>
        <c:axId val="576955328"/>
      </c:area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 HH Income</c:v>
                </c:pt>
              </c:strCache>
            </c:strRef>
          </c:tx>
          <c:spPr>
            <a:ln w="31750">
              <a:solidFill>
                <a:srgbClr val="46D261"/>
              </a:solidFill>
            </a:ln>
          </c:spPr>
          <c:marker>
            <c:symbol val="none"/>
          </c:marker>
          <c:cat>
            <c:numRef>
              <c:f>Sheet1!$A$2:$A$204</c:f>
              <c:numCache>
                <c:formatCode>m/d/yyyy</c:formatCode>
                <c:ptCount val="203"/>
                <c:pt idx="0">
                  <c:v>24532</c:v>
                </c:pt>
                <c:pt idx="1">
                  <c:v>24624</c:v>
                </c:pt>
                <c:pt idx="2">
                  <c:v>24716</c:v>
                </c:pt>
                <c:pt idx="3">
                  <c:v>24807</c:v>
                </c:pt>
                <c:pt idx="4">
                  <c:v>24898</c:v>
                </c:pt>
                <c:pt idx="5">
                  <c:v>24990</c:v>
                </c:pt>
                <c:pt idx="6">
                  <c:v>25082</c:v>
                </c:pt>
                <c:pt idx="7">
                  <c:v>25173</c:v>
                </c:pt>
                <c:pt idx="8">
                  <c:v>25263</c:v>
                </c:pt>
                <c:pt idx="9">
                  <c:v>25355</c:v>
                </c:pt>
                <c:pt idx="10">
                  <c:v>25447</c:v>
                </c:pt>
                <c:pt idx="11">
                  <c:v>25538</c:v>
                </c:pt>
                <c:pt idx="12">
                  <c:v>25628</c:v>
                </c:pt>
                <c:pt idx="13">
                  <c:v>25720</c:v>
                </c:pt>
                <c:pt idx="14">
                  <c:v>25812</c:v>
                </c:pt>
                <c:pt idx="15">
                  <c:v>25903</c:v>
                </c:pt>
                <c:pt idx="16">
                  <c:v>25993</c:v>
                </c:pt>
                <c:pt idx="17">
                  <c:v>26085</c:v>
                </c:pt>
                <c:pt idx="18">
                  <c:v>26177</c:v>
                </c:pt>
                <c:pt idx="19">
                  <c:v>26268</c:v>
                </c:pt>
                <c:pt idx="20">
                  <c:v>26359</c:v>
                </c:pt>
                <c:pt idx="21">
                  <c:v>26451</c:v>
                </c:pt>
                <c:pt idx="22">
                  <c:v>26543</c:v>
                </c:pt>
                <c:pt idx="23">
                  <c:v>26634</c:v>
                </c:pt>
                <c:pt idx="24">
                  <c:v>26724</c:v>
                </c:pt>
                <c:pt idx="25">
                  <c:v>26816</c:v>
                </c:pt>
                <c:pt idx="26">
                  <c:v>26908</c:v>
                </c:pt>
                <c:pt idx="27">
                  <c:v>26999</c:v>
                </c:pt>
                <c:pt idx="28">
                  <c:v>27089</c:v>
                </c:pt>
                <c:pt idx="29">
                  <c:v>27181</c:v>
                </c:pt>
                <c:pt idx="30">
                  <c:v>27273</c:v>
                </c:pt>
                <c:pt idx="31">
                  <c:v>27364</c:v>
                </c:pt>
                <c:pt idx="32">
                  <c:v>27454</c:v>
                </c:pt>
                <c:pt idx="33">
                  <c:v>27546</c:v>
                </c:pt>
                <c:pt idx="34">
                  <c:v>27638</c:v>
                </c:pt>
                <c:pt idx="35">
                  <c:v>27729</c:v>
                </c:pt>
                <c:pt idx="36">
                  <c:v>27820</c:v>
                </c:pt>
                <c:pt idx="37">
                  <c:v>27912</c:v>
                </c:pt>
                <c:pt idx="38">
                  <c:v>28004</c:v>
                </c:pt>
                <c:pt idx="39">
                  <c:v>28095</c:v>
                </c:pt>
                <c:pt idx="40">
                  <c:v>28185</c:v>
                </c:pt>
                <c:pt idx="41">
                  <c:v>28277</c:v>
                </c:pt>
                <c:pt idx="42">
                  <c:v>28369</c:v>
                </c:pt>
                <c:pt idx="43">
                  <c:v>28460</c:v>
                </c:pt>
                <c:pt idx="44">
                  <c:v>28550</c:v>
                </c:pt>
                <c:pt idx="45">
                  <c:v>28642</c:v>
                </c:pt>
                <c:pt idx="46">
                  <c:v>28734</c:v>
                </c:pt>
                <c:pt idx="47">
                  <c:v>28825</c:v>
                </c:pt>
                <c:pt idx="48">
                  <c:v>28915</c:v>
                </c:pt>
                <c:pt idx="49">
                  <c:v>29007</c:v>
                </c:pt>
                <c:pt idx="50">
                  <c:v>29099</c:v>
                </c:pt>
                <c:pt idx="51">
                  <c:v>29190</c:v>
                </c:pt>
                <c:pt idx="52">
                  <c:v>29281</c:v>
                </c:pt>
                <c:pt idx="53">
                  <c:v>29373</c:v>
                </c:pt>
                <c:pt idx="54">
                  <c:v>29465</c:v>
                </c:pt>
                <c:pt idx="55">
                  <c:v>29556</c:v>
                </c:pt>
                <c:pt idx="56">
                  <c:v>29646</c:v>
                </c:pt>
                <c:pt idx="57">
                  <c:v>29738</c:v>
                </c:pt>
                <c:pt idx="58">
                  <c:v>29830</c:v>
                </c:pt>
                <c:pt idx="59">
                  <c:v>29921</c:v>
                </c:pt>
                <c:pt idx="60">
                  <c:v>30011</c:v>
                </c:pt>
                <c:pt idx="61">
                  <c:v>30103</c:v>
                </c:pt>
                <c:pt idx="62">
                  <c:v>30195</c:v>
                </c:pt>
                <c:pt idx="63">
                  <c:v>30286</c:v>
                </c:pt>
                <c:pt idx="64">
                  <c:v>30376</c:v>
                </c:pt>
                <c:pt idx="65">
                  <c:v>30468</c:v>
                </c:pt>
                <c:pt idx="66">
                  <c:v>30560</c:v>
                </c:pt>
                <c:pt idx="67">
                  <c:v>30651</c:v>
                </c:pt>
                <c:pt idx="68">
                  <c:v>30742</c:v>
                </c:pt>
                <c:pt idx="69">
                  <c:v>30834</c:v>
                </c:pt>
                <c:pt idx="70">
                  <c:v>30926</c:v>
                </c:pt>
                <c:pt idx="71">
                  <c:v>31017</c:v>
                </c:pt>
                <c:pt idx="72">
                  <c:v>31107</c:v>
                </c:pt>
                <c:pt idx="73">
                  <c:v>31199</c:v>
                </c:pt>
                <c:pt idx="74">
                  <c:v>31291</c:v>
                </c:pt>
                <c:pt idx="75">
                  <c:v>31382</c:v>
                </c:pt>
                <c:pt idx="76">
                  <c:v>31472</c:v>
                </c:pt>
                <c:pt idx="77">
                  <c:v>31564</c:v>
                </c:pt>
                <c:pt idx="78">
                  <c:v>31656</c:v>
                </c:pt>
                <c:pt idx="79">
                  <c:v>31747</c:v>
                </c:pt>
                <c:pt idx="80">
                  <c:v>31837</c:v>
                </c:pt>
                <c:pt idx="81">
                  <c:v>31929</c:v>
                </c:pt>
                <c:pt idx="82">
                  <c:v>32021</c:v>
                </c:pt>
                <c:pt idx="83">
                  <c:v>32112</c:v>
                </c:pt>
                <c:pt idx="84">
                  <c:v>32203</c:v>
                </c:pt>
                <c:pt idx="85">
                  <c:v>32295</c:v>
                </c:pt>
                <c:pt idx="86">
                  <c:v>32387</c:v>
                </c:pt>
                <c:pt idx="87">
                  <c:v>32478</c:v>
                </c:pt>
                <c:pt idx="88">
                  <c:v>32568</c:v>
                </c:pt>
                <c:pt idx="89">
                  <c:v>32660</c:v>
                </c:pt>
                <c:pt idx="90">
                  <c:v>32752</c:v>
                </c:pt>
                <c:pt idx="91">
                  <c:v>32843</c:v>
                </c:pt>
                <c:pt idx="92">
                  <c:v>32933</c:v>
                </c:pt>
                <c:pt idx="93">
                  <c:v>33025</c:v>
                </c:pt>
                <c:pt idx="94">
                  <c:v>33117</c:v>
                </c:pt>
                <c:pt idx="95">
                  <c:v>33208</c:v>
                </c:pt>
                <c:pt idx="96">
                  <c:v>33298</c:v>
                </c:pt>
                <c:pt idx="97">
                  <c:v>33390</c:v>
                </c:pt>
                <c:pt idx="98">
                  <c:v>33482</c:v>
                </c:pt>
                <c:pt idx="99">
                  <c:v>33573</c:v>
                </c:pt>
                <c:pt idx="100">
                  <c:v>33664</c:v>
                </c:pt>
                <c:pt idx="101">
                  <c:v>33756</c:v>
                </c:pt>
                <c:pt idx="102">
                  <c:v>33848</c:v>
                </c:pt>
                <c:pt idx="103">
                  <c:v>33939</c:v>
                </c:pt>
                <c:pt idx="104">
                  <c:v>34029</c:v>
                </c:pt>
                <c:pt idx="105">
                  <c:v>34121</c:v>
                </c:pt>
                <c:pt idx="106">
                  <c:v>34213</c:v>
                </c:pt>
                <c:pt idx="107">
                  <c:v>34304</c:v>
                </c:pt>
                <c:pt idx="108">
                  <c:v>34394</c:v>
                </c:pt>
                <c:pt idx="109">
                  <c:v>34486</c:v>
                </c:pt>
                <c:pt idx="110">
                  <c:v>34578</c:v>
                </c:pt>
                <c:pt idx="111">
                  <c:v>34669</c:v>
                </c:pt>
                <c:pt idx="112">
                  <c:v>34759</c:v>
                </c:pt>
                <c:pt idx="113">
                  <c:v>34851</c:v>
                </c:pt>
                <c:pt idx="114">
                  <c:v>34943</c:v>
                </c:pt>
                <c:pt idx="115">
                  <c:v>35034</c:v>
                </c:pt>
                <c:pt idx="116">
                  <c:v>35125</c:v>
                </c:pt>
                <c:pt idx="117">
                  <c:v>35217</c:v>
                </c:pt>
                <c:pt idx="118">
                  <c:v>35309</c:v>
                </c:pt>
                <c:pt idx="119">
                  <c:v>35400</c:v>
                </c:pt>
                <c:pt idx="120">
                  <c:v>35490</c:v>
                </c:pt>
                <c:pt idx="121">
                  <c:v>35582</c:v>
                </c:pt>
                <c:pt idx="122">
                  <c:v>35674</c:v>
                </c:pt>
                <c:pt idx="123">
                  <c:v>35765</c:v>
                </c:pt>
                <c:pt idx="124">
                  <c:v>35855</c:v>
                </c:pt>
                <c:pt idx="125">
                  <c:v>35947</c:v>
                </c:pt>
                <c:pt idx="126">
                  <c:v>36039</c:v>
                </c:pt>
                <c:pt idx="127">
                  <c:v>36130</c:v>
                </c:pt>
                <c:pt idx="128">
                  <c:v>36220</c:v>
                </c:pt>
                <c:pt idx="129">
                  <c:v>36312</c:v>
                </c:pt>
                <c:pt idx="130">
                  <c:v>36404</c:v>
                </c:pt>
                <c:pt idx="131">
                  <c:v>36495</c:v>
                </c:pt>
                <c:pt idx="132">
                  <c:v>36586</c:v>
                </c:pt>
                <c:pt idx="133">
                  <c:v>36678</c:v>
                </c:pt>
                <c:pt idx="134">
                  <c:v>36770</c:v>
                </c:pt>
                <c:pt idx="135">
                  <c:v>36861</c:v>
                </c:pt>
                <c:pt idx="136">
                  <c:v>36951</c:v>
                </c:pt>
                <c:pt idx="137">
                  <c:v>37043</c:v>
                </c:pt>
                <c:pt idx="138">
                  <c:v>37135</c:v>
                </c:pt>
                <c:pt idx="139">
                  <c:v>37226</c:v>
                </c:pt>
                <c:pt idx="140">
                  <c:v>37316</c:v>
                </c:pt>
                <c:pt idx="141">
                  <c:v>37408</c:v>
                </c:pt>
                <c:pt idx="142">
                  <c:v>37500</c:v>
                </c:pt>
                <c:pt idx="143">
                  <c:v>37591</c:v>
                </c:pt>
                <c:pt idx="144">
                  <c:v>37681</c:v>
                </c:pt>
                <c:pt idx="145">
                  <c:v>37773</c:v>
                </c:pt>
                <c:pt idx="146">
                  <c:v>37865</c:v>
                </c:pt>
                <c:pt idx="147">
                  <c:v>37956</c:v>
                </c:pt>
                <c:pt idx="148">
                  <c:v>38047</c:v>
                </c:pt>
                <c:pt idx="149">
                  <c:v>38139</c:v>
                </c:pt>
                <c:pt idx="150">
                  <c:v>38231</c:v>
                </c:pt>
                <c:pt idx="151">
                  <c:v>38322</c:v>
                </c:pt>
                <c:pt idx="152">
                  <c:v>38412</c:v>
                </c:pt>
                <c:pt idx="153">
                  <c:v>38504</c:v>
                </c:pt>
                <c:pt idx="154">
                  <c:v>38596</c:v>
                </c:pt>
                <c:pt idx="155">
                  <c:v>38687</c:v>
                </c:pt>
                <c:pt idx="156">
                  <c:v>38777</c:v>
                </c:pt>
                <c:pt idx="157">
                  <c:v>38869</c:v>
                </c:pt>
                <c:pt idx="158">
                  <c:v>38961</c:v>
                </c:pt>
                <c:pt idx="159">
                  <c:v>39052</c:v>
                </c:pt>
                <c:pt idx="160">
                  <c:v>39142</c:v>
                </c:pt>
                <c:pt idx="161">
                  <c:v>39234</c:v>
                </c:pt>
                <c:pt idx="162">
                  <c:v>39326</c:v>
                </c:pt>
                <c:pt idx="163">
                  <c:v>39417</c:v>
                </c:pt>
                <c:pt idx="164">
                  <c:v>39508</c:v>
                </c:pt>
                <c:pt idx="165">
                  <c:v>39600</c:v>
                </c:pt>
                <c:pt idx="166">
                  <c:v>39692</c:v>
                </c:pt>
                <c:pt idx="167">
                  <c:v>39783</c:v>
                </c:pt>
                <c:pt idx="168">
                  <c:v>39873</c:v>
                </c:pt>
                <c:pt idx="169">
                  <c:v>39965</c:v>
                </c:pt>
                <c:pt idx="170">
                  <c:v>40057</c:v>
                </c:pt>
                <c:pt idx="171">
                  <c:v>40148</c:v>
                </c:pt>
                <c:pt idx="172">
                  <c:v>40238</c:v>
                </c:pt>
                <c:pt idx="173">
                  <c:v>40330</c:v>
                </c:pt>
                <c:pt idx="174">
                  <c:v>40422</c:v>
                </c:pt>
                <c:pt idx="175">
                  <c:v>40513</c:v>
                </c:pt>
                <c:pt idx="176">
                  <c:v>40603</c:v>
                </c:pt>
                <c:pt idx="177">
                  <c:v>40695</c:v>
                </c:pt>
                <c:pt idx="178">
                  <c:v>40787</c:v>
                </c:pt>
                <c:pt idx="179">
                  <c:v>40878</c:v>
                </c:pt>
                <c:pt idx="180">
                  <c:v>40969</c:v>
                </c:pt>
                <c:pt idx="181">
                  <c:v>41061</c:v>
                </c:pt>
                <c:pt idx="182">
                  <c:v>41153</c:v>
                </c:pt>
                <c:pt idx="183">
                  <c:v>41244</c:v>
                </c:pt>
                <c:pt idx="184">
                  <c:v>41334</c:v>
                </c:pt>
                <c:pt idx="185">
                  <c:v>41426</c:v>
                </c:pt>
                <c:pt idx="186">
                  <c:v>41518</c:v>
                </c:pt>
                <c:pt idx="187">
                  <c:v>41609</c:v>
                </c:pt>
                <c:pt idx="188">
                  <c:v>41699</c:v>
                </c:pt>
                <c:pt idx="189">
                  <c:v>41791</c:v>
                </c:pt>
                <c:pt idx="190">
                  <c:v>41883</c:v>
                </c:pt>
                <c:pt idx="191">
                  <c:v>41974</c:v>
                </c:pt>
                <c:pt idx="192">
                  <c:v>42064</c:v>
                </c:pt>
                <c:pt idx="193">
                  <c:v>42156</c:v>
                </c:pt>
                <c:pt idx="194">
                  <c:v>42248</c:v>
                </c:pt>
                <c:pt idx="195">
                  <c:v>42339</c:v>
                </c:pt>
                <c:pt idx="196">
                  <c:v>42430</c:v>
                </c:pt>
                <c:pt idx="197">
                  <c:v>42522</c:v>
                </c:pt>
                <c:pt idx="198">
                  <c:v>42614</c:v>
                </c:pt>
                <c:pt idx="199">
                  <c:v>42705</c:v>
                </c:pt>
                <c:pt idx="200">
                  <c:v>42795</c:v>
                </c:pt>
                <c:pt idx="201">
                  <c:v>42887</c:v>
                </c:pt>
                <c:pt idx="202">
                  <c:v>42979</c:v>
                </c:pt>
              </c:numCache>
            </c:numRef>
          </c:cat>
          <c:val>
            <c:numRef>
              <c:f>Sheet1!$B$2:$B$204</c:f>
              <c:numCache>
                <c:formatCode>General</c:formatCode>
                <c:ptCount val="203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44895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46830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48571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48194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47725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49769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50774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49166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47879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48673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48981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50877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50780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49131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48350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48219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47881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49335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50258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52068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52690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53124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54042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53350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51791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51390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51116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51710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53330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54105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55218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57248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58665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58544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57246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56599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56528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56332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56935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57379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58149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56076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55683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54245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53401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53331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55214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54398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57230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59039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6958072"/>
        <c:axId val="576955328"/>
      </c:lineChart>
      <c:dateAx>
        <c:axId val="576958072"/>
        <c:scaling>
          <c:orientation val="minMax"/>
        </c:scaling>
        <c:delete val="0"/>
        <c:axPos val="b"/>
        <c:numFmt formatCode="yyyy" sourceLinked="0"/>
        <c:majorTickMark val="in"/>
        <c:minorTickMark val="none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txPr>
          <a:bodyPr/>
          <a:lstStyle/>
          <a:p>
            <a:pPr>
              <a:defRPr sz="1600">
                <a:solidFill>
                  <a:schemeClr val="tx1"/>
                </a:solidFill>
                <a:latin typeface="+mj-lt"/>
              </a:defRPr>
            </a:pPr>
            <a:endParaRPr lang="en-US"/>
          </a:p>
        </c:txPr>
        <c:crossAx val="576955328"/>
        <c:crosses val="autoZero"/>
        <c:auto val="1"/>
        <c:lblOffset val="100"/>
        <c:baseTimeUnit val="months"/>
        <c:majorUnit val="5"/>
        <c:majorTimeUnit val="years"/>
      </c:dateAx>
      <c:valAx>
        <c:axId val="576955328"/>
        <c:scaling>
          <c:orientation val="minMax"/>
          <c:max val="60000"/>
          <c:min val="40000"/>
        </c:scaling>
        <c:delete val="0"/>
        <c:axPos val="l"/>
        <c:majorGridlines>
          <c:spPr>
            <a:ln>
              <a:solidFill>
                <a:prstClr val="white">
                  <a:alpha val="50000"/>
                </a:prstClr>
              </a:solidFill>
            </a:ln>
          </c:spPr>
        </c:majorGridlines>
        <c:numFmt formatCode="#,##0" sourceLinked="0"/>
        <c:majorTickMark val="in"/>
        <c:minorTickMark val="none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txPr>
          <a:bodyPr/>
          <a:lstStyle/>
          <a:p>
            <a:pPr>
              <a:defRPr sz="1600">
                <a:latin typeface="Calibri" pitchFamily="34" charset="0"/>
                <a:cs typeface="Calibri" pitchFamily="34" charset="0"/>
              </a:defRPr>
            </a:pPr>
            <a:endParaRPr lang="en-US"/>
          </a:p>
        </c:txPr>
        <c:crossAx val="576958072"/>
        <c:crosses val="autoZero"/>
        <c:crossBetween val="midCat"/>
        <c:majorUnit val="2500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>
          <a:latin typeface="Helvetica" pitchFamily="34" charset="0"/>
          <a:cs typeface="Helvetica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0.35833</cdr:x>
      <cdr:y>0.12222</cdr:y>
    </cdr:from>
    <cdr:to>
      <cdr:x>0.66667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6600" y="838200"/>
          <a:ext cx="28194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dirty="0">
            <a:latin typeface="Helvetica" pitchFamily="34" charset="0"/>
            <a:cs typeface="Helvetica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0.35833</cdr:x>
      <cdr:y>0.12222</cdr:y>
    </cdr:from>
    <cdr:to>
      <cdr:x>0.66667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6600" y="838200"/>
          <a:ext cx="28194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dirty="0">
            <a:latin typeface="Helvetica" pitchFamily="34" charset="0"/>
            <a:cs typeface="Helvetica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DB0EF-9C02-418D-9FFE-C71F2A771FB8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91A2B-41DF-4B5B-AB7E-AC3E675F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40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91A2B-41DF-4B5B-AB7E-AC3E675FC95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02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000" dirty="0" smtClean="0"/>
              <a:t>Data</a:t>
            </a:r>
            <a:r>
              <a:rPr lang="en-US" sz="1000" baseline="0" dirty="0" smtClean="0"/>
              <a:t> s</a:t>
            </a:r>
            <a:r>
              <a:rPr lang="en-US" sz="1000" dirty="0" smtClean="0"/>
              <a:t>ource:</a:t>
            </a:r>
            <a:r>
              <a:rPr lang="en-US" sz="1000" baseline="0" dirty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https://www.census.gov/content/dam/Census/library/publications/2017/demo/P60-259.pdf </a:t>
            </a:r>
            <a:r>
              <a:rPr lang="en-US" sz="1000" dirty="0" smtClean="0"/>
              <a:t>(</a:t>
            </a:r>
            <a:r>
              <a:rPr lang="en-US" sz="1000" dirty="0" smtClean="0"/>
              <a:t>Appendix </a:t>
            </a:r>
            <a:r>
              <a:rPr lang="en-US" sz="1000" dirty="0"/>
              <a:t>A)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91A2B-41DF-4B5B-AB7E-AC3E675FC9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97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r>
              <a:rPr lang="en-US" dirty="0" smtClean="0"/>
              <a:t>Data source:</a:t>
            </a:r>
            <a:r>
              <a:rPr lang="en-US" baseline="0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https://www.census.gov/content/dam/Census/library/publications/2017/demo/P60-259.pdf </a:t>
            </a:r>
            <a:r>
              <a:rPr lang="en-US" dirty="0" smtClean="0"/>
              <a:t>(</a:t>
            </a:r>
            <a:r>
              <a:rPr lang="en-US" dirty="0" smtClean="0"/>
              <a:t>Table A-1)</a:t>
            </a:r>
          </a:p>
          <a:p>
            <a:pPr defTabSz="914350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91A2B-41DF-4B5B-AB7E-AC3E675FC9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77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r>
              <a:rPr lang="en-US" dirty="0" smtClean="0"/>
              <a:t>Data source:</a:t>
            </a:r>
            <a:r>
              <a:rPr lang="en-US" baseline="0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https://www.census.gov/content/dam/Census/library/publications/2017/demo/P60-259.pdf </a:t>
            </a:r>
            <a:r>
              <a:rPr lang="en-US" dirty="0" smtClean="0"/>
              <a:t>(</a:t>
            </a:r>
            <a:r>
              <a:rPr lang="en-US" dirty="0" smtClean="0"/>
              <a:t>Table A-1)</a:t>
            </a:r>
          </a:p>
          <a:p>
            <a:pPr defTabSz="914350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91A2B-41DF-4B5B-AB7E-AC3E675FC9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77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91A2B-41DF-4B5B-AB7E-AC3E675FC9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5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69000">
              <a:schemeClr val="bg2">
                <a:shade val="30000"/>
                <a:satMod val="200000"/>
              </a:schemeClr>
            </a:gs>
            <a:gs pos="100000">
              <a:schemeClr val="bg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user/SFFedEconEd?feature=watch" TargetMode="External"/><Relationship Id="rId4" Type="http://schemas.openxmlformats.org/officeDocument/2006/relationships/hyperlink" Target="http://www.youtube.com/watch?v=F7VL6yZwBzE&amp;feature=youtu.be&amp;t=2m30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/>
          <p:nvPr/>
        </p:nvGrpSpPr>
        <p:grpSpPr>
          <a:xfrm>
            <a:off x="2590800" y="457200"/>
            <a:ext cx="4483418" cy="784086"/>
            <a:chOff x="621982" y="5867400"/>
            <a:chExt cx="4483418" cy="784086"/>
          </a:xfrm>
        </p:grpSpPr>
        <p:sp>
          <p:nvSpPr>
            <p:cNvPr id="25" name="TextBox 24"/>
            <p:cNvSpPr txBox="1"/>
            <p:nvPr/>
          </p:nvSpPr>
          <p:spPr>
            <a:xfrm>
              <a:off x="1676400" y="5943600"/>
              <a:ext cx="3429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40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31" name="Picture 30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982" y="5867400"/>
              <a:ext cx="902017" cy="775929"/>
            </a:xfrm>
            <a:prstGeom prst="rect">
              <a:avLst/>
            </a:prstGeom>
          </p:spPr>
        </p:pic>
      </p:grpSp>
      <p:cxnSp>
        <p:nvCxnSpPr>
          <p:cNvPr id="39" name="Straight Connector 38"/>
          <p:cNvCxnSpPr/>
          <p:nvPr/>
        </p:nvCxnSpPr>
        <p:spPr>
          <a:xfrm>
            <a:off x="0" y="57912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9812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dobe Heiti Std R" pitchFamily="34" charset="-128"/>
                <a:ea typeface="Adobe Heiti Std R" pitchFamily="34" charset="-128"/>
              </a:rPr>
              <a:t>Median Household Income</a:t>
            </a:r>
            <a:br>
              <a:rPr lang="en-US" sz="4800" dirty="0" smtClean="0">
                <a:latin typeface="Adobe Heiti Std R" pitchFamily="34" charset="-128"/>
                <a:ea typeface="Adobe Heiti Std R" pitchFamily="34" charset="-128"/>
              </a:rPr>
            </a:br>
            <a:r>
              <a:rPr lang="en-US" sz="3200" dirty="0" smtClean="0">
                <a:latin typeface="Adobe Heiti Std R" pitchFamily="34" charset="-128"/>
                <a:ea typeface="Adobe Heiti Std R" pitchFamily="34" charset="-128"/>
              </a:rPr>
              <a:t>Life in the Middle</a:t>
            </a:r>
            <a:endParaRPr lang="en-US" sz="3600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8640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Date last updated: </a:t>
            </a:r>
            <a:r>
              <a:rPr lang="en-US" sz="1200" dirty="0" smtClean="0"/>
              <a:t>December 8, 2017</a:t>
            </a:r>
            <a:endParaRPr lang="en-US" sz="1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0" y="6019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Federal Reserve Bank of San Francisco</a:t>
            </a:r>
          </a:p>
          <a:p>
            <a:pPr algn="ctr"/>
            <a:r>
              <a:rPr lang="en-US" dirty="0" smtClean="0"/>
              <a:t>Education &amp; Outreach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9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144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 </a:t>
            </a:r>
            <a:r>
              <a:rPr lang="en-US" sz="3600" b="1" dirty="0" smtClean="0"/>
              <a:t>Quick Start – U.S. Median Household Income</a:t>
            </a:r>
            <a:endParaRPr lang="en-US" sz="3600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3235306" y="1097761"/>
            <a:ext cx="6746894" cy="4079528"/>
            <a:chOff x="4114485" y="222162"/>
            <a:chExt cx="5024897" cy="3163974"/>
          </a:xfrm>
        </p:grpSpPr>
        <p:sp>
          <p:nvSpPr>
            <p:cNvPr id="18" name="Rectangle 17"/>
            <p:cNvSpPr/>
            <p:nvPr/>
          </p:nvSpPr>
          <p:spPr>
            <a:xfrm>
              <a:off x="4114485" y="2352959"/>
              <a:ext cx="1759300" cy="103317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576334" y="222162"/>
              <a:ext cx="1563048" cy="16275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kern="1200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685800" y="3845146"/>
            <a:ext cx="2438400" cy="354625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3" name="Group 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24" name="TextBox 23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25" name="Picture 24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520022" y="1371600"/>
            <a:ext cx="6307590" cy="3546551"/>
            <a:chOff x="699417" y="1462243"/>
            <a:chExt cx="6307590" cy="3546551"/>
          </a:xfrm>
        </p:grpSpPr>
        <p:sp>
          <p:nvSpPr>
            <p:cNvPr id="7" name="Oval 6"/>
            <p:cNvSpPr/>
            <p:nvPr/>
          </p:nvSpPr>
          <p:spPr>
            <a:xfrm>
              <a:off x="6809064" y="3477250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6338955" y="3511122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5791200" y="3511122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5285817" y="3412151"/>
              <a:ext cx="395887" cy="396206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324600" y="3054538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378957" y="3993060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555520" y="3279974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567245" y="3746176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Freeform 47"/>
            <p:cNvSpPr/>
            <p:nvPr/>
          </p:nvSpPr>
          <p:spPr>
            <a:xfrm>
              <a:off x="3200400" y="2644251"/>
              <a:ext cx="2004266" cy="2004474"/>
            </a:xfrm>
            <a:custGeom>
              <a:avLst/>
              <a:gdLst>
                <a:gd name="connsiteX0" fmla="*/ 0 w 2004266"/>
                <a:gd name="connsiteY0" fmla="*/ 1002237 h 2004474"/>
                <a:gd name="connsiteX1" fmla="*/ 1002133 w 2004266"/>
                <a:gd name="connsiteY1" fmla="*/ 0 h 2004474"/>
                <a:gd name="connsiteX2" fmla="*/ 2004266 w 2004266"/>
                <a:gd name="connsiteY2" fmla="*/ 1002237 h 2004474"/>
                <a:gd name="connsiteX3" fmla="*/ 1002133 w 2004266"/>
                <a:gd name="connsiteY3" fmla="*/ 2004474 h 2004474"/>
                <a:gd name="connsiteX4" fmla="*/ 0 w 2004266"/>
                <a:gd name="connsiteY4" fmla="*/ 1002237 h 2004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4266" h="2004474">
                  <a:moveTo>
                    <a:pt x="0" y="1002237"/>
                  </a:moveTo>
                  <a:cubicBezTo>
                    <a:pt x="0" y="448717"/>
                    <a:pt x="448670" y="0"/>
                    <a:pt x="1002133" y="0"/>
                  </a:cubicBezTo>
                  <a:cubicBezTo>
                    <a:pt x="1555596" y="0"/>
                    <a:pt x="2004266" y="448717"/>
                    <a:pt x="2004266" y="1002237"/>
                  </a:cubicBezTo>
                  <a:cubicBezTo>
                    <a:pt x="2004266" y="1555757"/>
                    <a:pt x="1555596" y="2004474"/>
                    <a:pt x="1002133" y="2004474"/>
                  </a:cubicBezTo>
                  <a:cubicBezTo>
                    <a:pt x="448670" y="2004474"/>
                    <a:pt x="0" y="1555757"/>
                    <a:pt x="0" y="1002237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3998" tIns="324028" rIns="323998" bIns="324028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Median Household Income</a:t>
              </a:r>
              <a:endParaRPr lang="en-US" sz="2400" kern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75067" y="2473006"/>
              <a:ext cx="395887" cy="396206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Oval 49"/>
            <p:cNvSpPr/>
            <p:nvPr/>
          </p:nvSpPr>
          <p:spPr>
            <a:xfrm>
              <a:off x="2821258" y="2263996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Oval 50"/>
            <p:cNvSpPr/>
            <p:nvPr/>
          </p:nvSpPr>
          <p:spPr>
            <a:xfrm>
              <a:off x="2398472" y="2263996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Oval 51"/>
            <p:cNvSpPr/>
            <p:nvPr/>
          </p:nvSpPr>
          <p:spPr>
            <a:xfrm>
              <a:off x="1975686" y="2263996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Oval 52"/>
            <p:cNvSpPr/>
            <p:nvPr/>
          </p:nvSpPr>
          <p:spPr>
            <a:xfrm>
              <a:off x="1552901" y="2263996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Oval 53"/>
            <p:cNvSpPr/>
            <p:nvPr/>
          </p:nvSpPr>
          <p:spPr>
            <a:xfrm>
              <a:off x="1129425" y="2263996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Oval 54"/>
            <p:cNvSpPr/>
            <p:nvPr/>
          </p:nvSpPr>
          <p:spPr>
            <a:xfrm>
              <a:off x="706640" y="2263996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Freeform 55"/>
            <p:cNvSpPr/>
            <p:nvPr/>
          </p:nvSpPr>
          <p:spPr>
            <a:xfrm>
              <a:off x="713554" y="1462243"/>
              <a:ext cx="2320148" cy="751525"/>
            </a:xfrm>
            <a:custGeom>
              <a:avLst/>
              <a:gdLst>
                <a:gd name="connsiteX0" fmla="*/ 0 w 2320148"/>
                <a:gd name="connsiteY0" fmla="*/ 0 h 509176"/>
                <a:gd name="connsiteX1" fmla="*/ 2320148 w 2320148"/>
                <a:gd name="connsiteY1" fmla="*/ 0 h 509176"/>
                <a:gd name="connsiteX2" fmla="*/ 2320148 w 2320148"/>
                <a:gd name="connsiteY2" fmla="*/ 509176 h 509176"/>
                <a:gd name="connsiteX3" fmla="*/ 0 w 2320148"/>
                <a:gd name="connsiteY3" fmla="*/ 509176 h 509176"/>
                <a:gd name="connsiteX4" fmla="*/ 0 w 2320148"/>
                <a:gd name="connsiteY4" fmla="*/ 0 h 509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0148" h="509176">
                  <a:moveTo>
                    <a:pt x="0" y="0"/>
                  </a:moveTo>
                  <a:lnTo>
                    <a:pt x="2320148" y="0"/>
                  </a:lnTo>
                  <a:lnTo>
                    <a:pt x="2320148" y="509176"/>
                  </a:lnTo>
                  <a:lnTo>
                    <a:pt x="0" y="50917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b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Midpoint of  U.S. household incomes, ranked from bottom to top</a:t>
              </a:r>
              <a:endParaRPr lang="en-US" sz="1600" kern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2664006" y="3448384"/>
              <a:ext cx="395887" cy="396206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Oval 57"/>
            <p:cNvSpPr/>
            <p:nvPr/>
          </p:nvSpPr>
          <p:spPr>
            <a:xfrm>
              <a:off x="2272257" y="3547355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Oval 58"/>
            <p:cNvSpPr/>
            <p:nvPr/>
          </p:nvSpPr>
          <p:spPr>
            <a:xfrm>
              <a:off x="1881198" y="3547355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Oval 62"/>
            <p:cNvSpPr/>
            <p:nvPr/>
          </p:nvSpPr>
          <p:spPr>
            <a:xfrm>
              <a:off x="1489448" y="3547355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Oval 63"/>
            <p:cNvSpPr/>
            <p:nvPr/>
          </p:nvSpPr>
          <p:spPr>
            <a:xfrm>
              <a:off x="1098389" y="3547355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Oval 64"/>
            <p:cNvSpPr/>
            <p:nvPr/>
          </p:nvSpPr>
          <p:spPr>
            <a:xfrm>
              <a:off x="706640" y="3547355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Freeform 65"/>
            <p:cNvSpPr/>
            <p:nvPr/>
          </p:nvSpPr>
          <p:spPr>
            <a:xfrm>
              <a:off x="699417" y="3010467"/>
              <a:ext cx="2272375" cy="509176"/>
            </a:xfrm>
            <a:custGeom>
              <a:avLst/>
              <a:gdLst>
                <a:gd name="connsiteX0" fmla="*/ 0 w 2272375"/>
                <a:gd name="connsiteY0" fmla="*/ 0 h 509176"/>
                <a:gd name="connsiteX1" fmla="*/ 2272375 w 2272375"/>
                <a:gd name="connsiteY1" fmla="*/ 0 h 509176"/>
                <a:gd name="connsiteX2" fmla="*/ 2272375 w 2272375"/>
                <a:gd name="connsiteY2" fmla="*/ 509176 h 509176"/>
                <a:gd name="connsiteX3" fmla="*/ 0 w 2272375"/>
                <a:gd name="connsiteY3" fmla="*/ 509176 h 509176"/>
                <a:gd name="connsiteX4" fmla="*/ 0 w 2272375"/>
                <a:gd name="connsiteY4" fmla="*/ 0 h 509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72375" h="509176">
                  <a:moveTo>
                    <a:pt x="0" y="0"/>
                  </a:moveTo>
                  <a:lnTo>
                    <a:pt x="2272375" y="0"/>
                  </a:lnTo>
                  <a:lnTo>
                    <a:pt x="2272375" y="509176"/>
                  </a:lnTo>
                  <a:lnTo>
                    <a:pt x="0" y="50917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b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Measured </a:t>
              </a:r>
              <a:r>
                <a:rPr lang="en-US" sz="16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annually</a:t>
              </a:r>
              <a:endParaRPr lang="en-US" sz="1600" kern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3075067" y="4407485"/>
              <a:ext cx="395887" cy="396206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Oval 67"/>
            <p:cNvSpPr/>
            <p:nvPr/>
          </p:nvSpPr>
          <p:spPr>
            <a:xfrm>
              <a:off x="2821258" y="4810854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Oval 68"/>
            <p:cNvSpPr/>
            <p:nvPr/>
          </p:nvSpPr>
          <p:spPr>
            <a:xfrm>
              <a:off x="2398472" y="4810854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0" name="Oval 69"/>
            <p:cNvSpPr/>
            <p:nvPr/>
          </p:nvSpPr>
          <p:spPr>
            <a:xfrm>
              <a:off x="1975686" y="4810854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1" name="Oval 70"/>
            <p:cNvSpPr/>
            <p:nvPr/>
          </p:nvSpPr>
          <p:spPr>
            <a:xfrm>
              <a:off x="1552901" y="4810854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Oval 71"/>
            <p:cNvSpPr/>
            <p:nvPr/>
          </p:nvSpPr>
          <p:spPr>
            <a:xfrm>
              <a:off x="1129425" y="4810854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Oval 72"/>
            <p:cNvSpPr/>
            <p:nvPr/>
          </p:nvSpPr>
          <p:spPr>
            <a:xfrm>
              <a:off x="706640" y="4810854"/>
              <a:ext cx="197943" cy="197940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Freeform 73"/>
            <p:cNvSpPr/>
            <p:nvPr/>
          </p:nvSpPr>
          <p:spPr>
            <a:xfrm>
              <a:off x="713554" y="4131306"/>
              <a:ext cx="2320148" cy="669294"/>
            </a:xfrm>
            <a:custGeom>
              <a:avLst/>
              <a:gdLst>
                <a:gd name="connsiteX0" fmla="*/ 0 w 2320148"/>
                <a:gd name="connsiteY0" fmla="*/ 0 h 509176"/>
                <a:gd name="connsiteX1" fmla="*/ 2320148 w 2320148"/>
                <a:gd name="connsiteY1" fmla="*/ 0 h 509176"/>
                <a:gd name="connsiteX2" fmla="*/ 2320148 w 2320148"/>
                <a:gd name="connsiteY2" fmla="*/ 509176 h 509176"/>
                <a:gd name="connsiteX3" fmla="*/ 0 w 2320148"/>
                <a:gd name="connsiteY3" fmla="*/ 509176 h 509176"/>
                <a:gd name="connsiteX4" fmla="*/ 0 w 2320148"/>
                <a:gd name="connsiteY4" fmla="*/ 0 h 509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0148" h="509176">
                  <a:moveTo>
                    <a:pt x="0" y="0"/>
                  </a:moveTo>
                  <a:lnTo>
                    <a:pt x="2320148" y="0"/>
                  </a:lnTo>
                  <a:lnTo>
                    <a:pt x="2320148" y="509176"/>
                  </a:lnTo>
                  <a:lnTo>
                    <a:pt x="0" y="50917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b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Considered an important indicator of  economic  well-being</a:t>
              </a:r>
              <a:endParaRPr lang="en-US" sz="1600" kern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827612" y="2743200"/>
            <a:ext cx="18405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spc="-150" dirty="0">
                <a:solidFill>
                  <a:srgbClr val="46D261"/>
                </a:solidFill>
              </a:rPr>
              <a:t>$</a:t>
            </a:r>
            <a:r>
              <a:rPr lang="en-US" sz="2800" spc="-150" dirty="0" smtClean="0">
                <a:solidFill>
                  <a:srgbClr val="46D261"/>
                </a:solidFill>
              </a:rPr>
              <a:t>59,039</a:t>
            </a:r>
            <a:r>
              <a:rPr lang="en-US" sz="2400" spc="-150" dirty="0" smtClean="0">
                <a:solidFill>
                  <a:srgbClr val="46D261"/>
                </a:solidFill>
              </a:rPr>
              <a:t> </a:t>
            </a:r>
            <a:r>
              <a:rPr lang="en-US" sz="1400" dirty="0">
                <a:solidFill>
                  <a:srgbClr val="46D261"/>
                </a:solidFill>
              </a:rPr>
              <a:t>in </a:t>
            </a:r>
            <a:r>
              <a:rPr lang="en-US" sz="1400" dirty="0" smtClean="0">
                <a:solidFill>
                  <a:srgbClr val="46D261"/>
                </a:solidFill>
              </a:rPr>
              <a:t>2016</a:t>
            </a:r>
            <a:endParaRPr lang="en-US" sz="1400" dirty="0" smtClean="0">
              <a:solidFill>
                <a:srgbClr val="46D26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spc="-150" dirty="0" smtClean="0">
                <a:solidFill>
                  <a:srgbClr val="46D261"/>
                </a:solidFill>
              </a:rPr>
              <a:t>$</a:t>
            </a:r>
            <a:r>
              <a:rPr lang="en-US" sz="2800" spc="-150" dirty="0" smtClean="0">
                <a:solidFill>
                  <a:srgbClr val="46D261"/>
                </a:solidFill>
              </a:rPr>
              <a:t>57,379 </a:t>
            </a:r>
            <a:r>
              <a:rPr lang="en-US" sz="1400" dirty="0" smtClean="0">
                <a:solidFill>
                  <a:srgbClr val="46D261"/>
                </a:solidFill>
              </a:rPr>
              <a:t>in </a:t>
            </a:r>
            <a:r>
              <a:rPr lang="en-US" sz="1400" dirty="0" smtClean="0">
                <a:solidFill>
                  <a:srgbClr val="46D261"/>
                </a:solidFill>
              </a:rPr>
              <a:t>2006</a:t>
            </a:r>
            <a:endParaRPr lang="en-US" sz="1600" dirty="0" smtClean="0">
              <a:solidFill>
                <a:srgbClr val="46D26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5871062" y="3442749"/>
            <a:ext cx="197943" cy="197940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1" name="source"/>
          <p:cNvSpPr txBox="1"/>
          <p:nvPr/>
        </p:nvSpPr>
        <p:spPr>
          <a:xfrm>
            <a:off x="415907" y="5867400"/>
            <a:ext cx="7627018" cy="335263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Source: U.S. Census Bureau, pre-tax/transfer HH income</a:t>
            </a:r>
            <a:endParaRPr lang="en-US" sz="1200" b="0" i="0" u="none" dirty="0">
              <a:solidFill>
                <a:schemeClr val="tx1">
                  <a:lumMod val="95000"/>
                </a:schemeClr>
              </a:solidFill>
              <a:latin typeface="+mj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9707" y="1236187"/>
            <a:ext cx="0" cy="4021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721707" y="2667000"/>
            <a:ext cx="0" cy="1635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5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urce"/>
          <p:cNvSpPr txBox="1"/>
          <p:nvPr/>
        </p:nvSpPr>
        <p:spPr>
          <a:xfrm>
            <a:off x="1219200" y="6093937"/>
            <a:ext cx="7627018" cy="335263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0" i="0" u="none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Note: Inflation adjusted using the </a:t>
            </a:r>
            <a:r>
              <a:rPr lang="en-US" sz="1200" b="0" i="0" u="none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2016 </a:t>
            </a:r>
            <a:r>
              <a:rPr lang="en-US" sz="1200" b="0" i="0" u="none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BLS </a:t>
            </a:r>
            <a:r>
              <a:rPr lang="en-US" sz="1200" b="0" i="0" u="none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CPI-U-RS</a:t>
            </a:r>
            <a:r>
              <a:rPr lang="en-US" sz="1200" b="0" i="0" u="none" baseline="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series. Gray bars denote NBER recession dates</a:t>
            </a:r>
            <a:r>
              <a:rPr lang="en-US" sz="1200" b="0" i="0" u="none" baseline="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.</a:t>
            </a:r>
          </a:p>
          <a:p>
            <a:pPr algn="l"/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Source: U.S. Census Bureau, pre-tax/transfer HH income</a:t>
            </a:r>
            <a:endParaRPr lang="en-US" sz="1200" b="0" i="0" u="none" dirty="0">
              <a:solidFill>
                <a:schemeClr val="tx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4" name="Title 9"/>
          <p:cNvSpPr txBox="1">
            <a:spLocks/>
          </p:cNvSpPr>
          <p:nvPr/>
        </p:nvSpPr>
        <p:spPr>
          <a:xfrm>
            <a:off x="511629" y="152400"/>
            <a:ext cx="8229600" cy="1295400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Annual Median Household</a:t>
            </a:r>
            <a:r>
              <a:rPr kumimoji="0" lang="en-US" sz="33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Income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baseline="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Real </a:t>
            </a:r>
            <a:r>
              <a:rPr lang="en-US" sz="24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2016 </a:t>
            </a:r>
            <a:r>
              <a:rPr lang="en-US" sz="24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Dollars (</a:t>
            </a:r>
            <a:r>
              <a:rPr lang="en-US" sz="24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1967-2016)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1" name="TextBox 10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13" name="Picture 12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256832722"/>
              </p:ext>
            </p:extLst>
          </p:nvPr>
        </p:nvGraphicFramePr>
        <p:xfrm>
          <a:off x="442912" y="800099"/>
          <a:ext cx="8472488" cy="5328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10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ular Callout 20"/>
          <p:cNvSpPr/>
          <p:nvPr/>
        </p:nvSpPr>
        <p:spPr>
          <a:xfrm>
            <a:off x="685800" y="590550"/>
            <a:ext cx="1342670" cy="419100"/>
          </a:xfrm>
          <a:prstGeom prst="wedgeRectCallout">
            <a:avLst>
              <a:gd name="adj1" fmla="val 133151"/>
              <a:gd name="adj2" fmla="val 65718"/>
            </a:avLst>
          </a:prstGeom>
          <a:solidFill>
            <a:schemeClr val="bg2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Inflation-adjusted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source"/>
          <p:cNvSpPr txBox="1"/>
          <p:nvPr/>
        </p:nvSpPr>
        <p:spPr>
          <a:xfrm>
            <a:off x="1219200" y="6093937"/>
            <a:ext cx="7627018" cy="335263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0" i="0" u="none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Note: Inflation adjusted using the </a:t>
            </a:r>
            <a:r>
              <a:rPr lang="en-US" sz="1200" b="0" i="0" u="none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2016 </a:t>
            </a:r>
            <a:r>
              <a:rPr lang="en-US" sz="1200" b="0" i="0" u="none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BLS </a:t>
            </a:r>
            <a:r>
              <a:rPr lang="en-US" sz="1200" b="0" i="0" u="none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CPI-U-RS</a:t>
            </a:r>
            <a:r>
              <a:rPr lang="en-US" sz="1200" b="0" i="0" u="none" baseline="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series. Gray bars denote NBER recession dates</a:t>
            </a:r>
            <a:r>
              <a:rPr lang="en-US" sz="1200" b="0" i="0" u="none" baseline="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.</a:t>
            </a:r>
          </a:p>
          <a:p>
            <a:pPr algn="l"/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Source: U.S. Census Bureau, pre-tax/transfer HH income</a:t>
            </a:r>
            <a:endParaRPr lang="en-US" sz="1200" b="0" i="0" u="none" dirty="0">
              <a:solidFill>
                <a:schemeClr val="tx1">
                  <a:lumMod val="95000"/>
                </a:schemeClr>
              </a:solidFill>
              <a:latin typeface="+mj-lt"/>
            </a:endParaRPr>
          </a:p>
        </p:txBody>
      </p:sp>
      <p:grpSp>
        <p:nvGrpSpPr>
          <p:cNvPr id="9" name="Group 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1" name="TextBox 10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13" name="Picture 12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827225787"/>
              </p:ext>
            </p:extLst>
          </p:nvPr>
        </p:nvGraphicFramePr>
        <p:xfrm>
          <a:off x="442912" y="800099"/>
          <a:ext cx="8472488" cy="5328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itle 9"/>
          <p:cNvSpPr txBox="1">
            <a:spLocks/>
          </p:cNvSpPr>
          <p:nvPr/>
        </p:nvSpPr>
        <p:spPr>
          <a:xfrm>
            <a:off x="511629" y="152400"/>
            <a:ext cx="8229600" cy="1295400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Annotated Chart Notes</a:t>
            </a:r>
            <a:r>
              <a:rPr kumimoji="0" lang="en-US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Annual Median Household</a:t>
            </a:r>
            <a:r>
              <a:rPr kumimoji="0" lang="en-US" sz="33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Income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baseline="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Real </a:t>
            </a:r>
            <a:r>
              <a:rPr lang="en-US" sz="24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2016 </a:t>
            </a:r>
            <a:r>
              <a:rPr lang="en-US" sz="24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Dollars (</a:t>
            </a:r>
            <a:r>
              <a:rPr lang="en-US" sz="24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1967-2016)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1280160" y="1657349"/>
            <a:ext cx="1905000" cy="609600"/>
          </a:xfrm>
          <a:prstGeom prst="wedgeRectCallout">
            <a:avLst>
              <a:gd name="adj1" fmla="val 2495"/>
              <a:gd name="adj2" fmla="val 116270"/>
            </a:avLst>
          </a:prstGeom>
          <a:solidFill>
            <a:schemeClr val="bg2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The width of the bar indicates the length of the economic recession.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5447666" y="2709447"/>
            <a:ext cx="2133600" cy="762000"/>
          </a:xfrm>
          <a:prstGeom prst="wedgeRectCallout">
            <a:avLst>
              <a:gd name="adj1" fmla="val 37479"/>
              <a:gd name="adj2" fmla="val -98796"/>
            </a:avLst>
          </a:prstGeom>
          <a:solidFill>
            <a:schemeClr val="bg2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The downward trend in median household income was accelerated by the Great Recession.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1600200" y="4275221"/>
            <a:ext cx="2133600" cy="609600"/>
          </a:xfrm>
          <a:prstGeom prst="wedgeRectCallout">
            <a:avLst>
              <a:gd name="adj1" fmla="val 43053"/>
              <a:gd name="adj2" fmla="val -99726"/>
            </a:avLst>
          </a:prstGeom>
          <a:solidFill>
            <a:schemeClr val="bg2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Median household income began rising in the 1980s.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ular Callout 18"/>
          <p:cNvSpPr/>
          <p:nvPr/>
        </p:nvSpPr>
        <p:spPr>
          <a:xfrm>
            <a:off x="3581400" y="1542544"/>
            <a:ext cx="1923340" cy="609600"/>
          </a:xfrm>
          <a:prstGeom prst="wedgeRectCallout">
            <a:avLst>
              <a:gd name="adj1" fmla="val 70966"/>
              <a:gd name="adj2" fmla="val -41629"/>
            </a:avLst>
          </a:prstGeom>
          <a:solidFill>
            <a:schemeClr val="bg2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Median household income </a:t>
            </a:r>
            <a:r>
              <a:rPr lang="en-US" sz="1200" dirty="0" smtClean="0">
                <a:solidFill>
                  <a:schemeClr val="tx1"/>
                </a:solidFill>
              </a:rPr>
              <a:t>rose to </a:t>
            </a:r>
            <a:r>
              <a:rPr lang="en-US" sz="1200" dirty="0">
                <a:solidFill>
                  <a:schemeClr val="tx1"/>
                </a:solidFill>
              </a:rPr>
              <a:t>$58,665 </a:t>
            </a:r>
            <a:r>
              <a:rPr lang="en-US" sz="1200" dirty="0" smtClean="0">
                <a:solidFill>
                  <a:schemeClr val="tx1"/>
                </a:solidFill>
              </a:rPr>
              <a:t>in </a:t>
            </a:r>
            <a:r>
              <a:rPr lang="en-US" sz="1200" dirty="0" smtClean="0">
                <a:solidFill>
                  <a:schemeClr val="tx1"/>
                </a:solidFill>
              </a:rPr>
              <a:t>1999.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ular Callout 19"/>
          <p:cNvSpPr/>
          <p:nvPr/>
        </p:nvSpPr>
        <p:spPr>
          <a:xfrm>
            <a:off x="6400800" y="3862237"/>
            <a:ext cx="2209800" cy="930442"/>
          </a:xfrm>
          <a:prstGeom prst="wedgeRectCallout">
            <a:avLst>
              <a:gd name="adj1" fmla="val 42460"/>
              <a:gd name="adj2" fmla="val -300795"/>
            </a:avLst>
          </a:prstGeom>
          <a:solidFill>
            <a:schemeClr val="bg2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Median household income </a:t>
            </a:r>
            <a:r>
              <a:rPr lang="en-US" sz="1200" dirty="0" smtClean="0">
                <a:solidFill>
                  <a:schemeClr val="tx1"/>
                </a:solidFill>
              </a:rPr>
              <a:t>set a new high of </a:t>
            </a:r>
            <a:r>
              <a:rPr lang="en-US" sz="1200" dirty="0" smtClean="0">
                <a:solidFill>
                  <a:schemeClr val="tx1"/>
                </a:solidFill>
              </a:rPr>
              <a:t>$</a:t>
            </a:r>
            <a:r>
              <a:rPr lang="en-US" sz="1200" dirty="0" smtClean="0">
                <a:solidFill>
                  <a:schemeClr val="tx1"/>
                </a:solidFill>
              </a:rPr>
              <a:t>59,039 </a:t>
            </a:r>
            <a:r>
              <a:rPr lang="en-US" sz="1200" dirty="0" smtClean="0">
                <a:solidFill>
                  <a:schemeClr val="tx1"/>
                </a:solidFill>
              </a:rPr>
              <a:t>in </a:t>
            </a:r>
            <a:r>
              <a:rPr lang="en-US" sz="1200" dirty="0" smtClean="0">
                <a:solidFill>
                  <a:schemeClr val="tx1"/>
                </a:solidFill>
              </a:rPr>
              <a:t>2016 --up 0.6% </a:t>
            </a:r>
            <a:r>
              <a:rPr lang="en-US" sz="1200" dirty="0" smtClean="0">
                <a:solidFill>
                  <a:schemeClr val="tx1"/>
                </a:solidFill>
              </a:rPr>
              <a:t>from the </a:t>
            </a:r>
            <a:r>
              <a:rPr lang="en-US" sz="1200" dirty="0" smtClean="0">
                <a:solidFill>
                  <a:schemeClr val="tx1"/>
                </a:solidFill>
              </a:rPr>
              <a:t>previous peak </a:t>
            </a:r>
            <a:r>
              <a:rPr lang="en-US" sz="1200" dirty="0" smtClean="0">
                <a:solidFill>
                  <a:schemeClr val="tx1"/>
                </a:solidFill>
              </a:rPr>
              <a:t>in 1999 (after adjusting for inflation).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74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are the Facts?</a:t>
            </a:r>
            <a:endParaRPr lang="en-US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1456" y="914400"/>
            <a:ext cx="8465344" cy="44195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Why do you think household income is a more commonly used measure than family income? (See slide 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What percentage of households is above the median household income level? (See slide 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What was the median household </a:t>
            </a:r>
            <a:r>
              <a:rPr lang="en-US" sz="2000" dirty="0"/>
              <a:t>income in </a:t>
            </a:r>
            <a:r>
              <a:rPr lang="en-US" sz="2000" dirty="0" smtClean="0"/>
              <a:t>2007? </a:t>
            </a:r>
            <a:r>
              <a:rPr lang="en-US" sz="2000" dirty="0"/>
              <a:t>How much </a:t>
            </a:r>
            <a:r>
              <a:rPr lang="en-US" sz="2000" dirty="0" smtClean="0"/>
              <a:t>higher </a:t>
            </a:r>
            <a:r>
              <a:rPr lang="en-US" sz="2000" dirty="0" smtClean="0"/>
              <a:t>is the median in </a:t>
            </a:r>
            <a:r>
              <a:rPr lang="en-US" sz="2000" dirty="0" smtClean="0"/>
              <a:t>2016? </a:t>
            </a:r>
            <a:r>
              <a:rPr lang="en-US" sz="2000" dirty="0"/>
              <a:t>(See slide 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How many recessions have occurred since you were born? (See slide 3)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How would you describe the pattern of household income right before the beginning of an economic recession? (See slide 3)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Based on the pattern of median household income following a recession, what direction do you expect household income to head in the future?</a:t>
            </a:r>
          </a:p>
          <a:p>
            <a:pPr marL="514350" indent="-514350">
              <a:buFont typeface="+mj-lt"/>
              <a:buAutoNum type="arabicPeriod"/>
            </a:pPr>
            <a:endParaRPr lang="en-US" sz="2200" dirty="0" smtClean="0"/>
          </a:p>
          <a:p>
            <a:pPr marL="514350" indent="-514350">
              <a:buFont typeface="+mj-lt"/>
              <a:buAutoNum type="arabicPeriod"/>
            </a:pPr>
            <a:endParaRPr lang="en-US" sz="2200" dirty="0" smtClean="0"/>
          </a:p>
          <a:p>
            <a:pPr marL="514350" indent="-514350">
              <a:buFont typeface="+mj-lt"/>
              <a:buAutoNum type="arabicPeriod"/>
            </a:pPr>
            <a:endParaRPr lang="en-US" sz="2200" dirty="0" smtClean="0"/>
          </a:p>
          <a:p>
            <a:pPr marL="514350" indent="-514350">
              <a:buFont typeface="+mj-lt"/>
              <a:buAutoNum type="arabicPeriod"/>
            </a:pPr>
            <a:endParaRPr lang="en-US" sz="2200" dirty="0" smtClean="0"/>
          </a:p>
          <a:p>
            <a:pPr marL="514350" indent="-514350">
              <a:buFont typeface="+mj-lt"/>
              <a:buAutoNum type="arabicPeriod"/>
            </a:pPr>
            <a:endParaRPr lang="en-US" sz="2200" dirty="0"/>
          </a:p>
        </p:txBody>
      </p:sp>
      <p:grpSp>
        <p:nvGrpSpPr>
          <p:cNvPr id="3" name="Group 4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6" name="TextBox 5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7" name="Picture 6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609600" y="5105400"/>
            <a:ext cx="7924800" cy="707886"/>
          </a:xfrm>
          <a:prstGeom prst="rect">
            <a:avLst/>
          </a:prstGeom>
          <a:solidFill>
            <a:schemeClr val="tx1">
              <a:alpha val="59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000" dirty="0" smtClean="0">
                <a:solidFill>
                  <a:schemeClr val="bg1"/>
                </a:solidFill>
              </a:rPr>
              <a:t>View an </a:t>
            </a:r>
            <a:r>
              <a:rPr lang="en-US" sz="2000" dirty="0" smtClean="0">
                <a:hlinkClick r:id="rId4"/>
              </a:rPr>
              <a:t>in-depth talk about income inequality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on our </a:t>
            </a:r>
          </a:p>
          <a:p>
            <a:pPr lvl="0" algn="ctr"/>
            <a:r>
              <a:rPr lang="en-US" sz="2000" dirty="0" smtClean="0">
                <a:hlinkClick r:id="rId5"/>
              </a:rPr>
              <a:t>YouTube Channel </a:t>
            </a:r>
            <a:endParaRPr lang="en-US" sz="2000" dirty="0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49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3331</TotalTime>
  <Words>405</Words>
  <Application>Microsoft Office PowerPoint</Application>
  <PresentationFormat>On-screen Show (4:3)</PresentationFormat>
  <Paragraphs>57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Adobe Heiti Std R</vt:lpstr>
      <vt:lpstr>Arial</vt:lpstr>
      <vt:lpstr>Calibri</vt:lpstr>
      <vt:lpstr>Helvetica</vt:lpstr>
      <vt:lpstr>Trajan Pro</vt:lpstr>
      <vt:lpstr>Office Theme</vt:lpstr>
      <vt:lpstr>Median Household Income Life in the Middle</vt:lpstr>
      <vt:lpstr> Quick Start – U.S. Median Household Income</vt:lpstr>
      <vt:lpstr>PowerPoint Presentation</vt:lpstr>
      <vt:lpstr>PowerPoint Presentation</vt:lpstr>
      <vt:lpstr>What are the Facts?</vt:lpstr>
    </vt:vector>
  </TitlesOfParts>
  <Company>Federal Reserve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Subtitle</dc:title>
  <dc:creator>l1kxk03</dc:creator>
  <cp:lastModifiedBy>Cook, Kevin</cp:lastModifiedBy>
  <cp:revision>268</cp:revision>
  <cp:lastPrinted>2013-09-26T18:54:19Z</cp:lastPrinted>
  <dcterms:created xsi:type="dcterms:W3CDTF">2012-04-19T15:49:52Z</dcterms:created>
  <dcterms:modified xsi:type="dcterms:W3CDTF">2017-12-08T20:22:12Z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61e13b07-943c-46ac-8446-1f4a666ddd5e</vt:lpwstr>
  </property>
</Properties>
</file>