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75" r:id="rId4"/>
    <p:sldId id="274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DCB9F9"/>
    <a:srgbClr val="D2A4F7"/>
    <a:srgbClr val="D5A0E0"/>
    <a:srgbClr val="BD8EC6"/>
    <a:srgbClr val="F8A057"/>
    <a:srgbClr val="F07760"/>
    <a:srgbClr val="F2B33D"/>
    <a:srgbClr val="99B2CB"/>
    <a:srgbClr val="477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87137" autoAdjust="0"/>
  </p:normalViewPr>
  <p:slideViewPr>
    <p:cSldViewPr>
      <p:cViewPr varScale="1">
        <p:scale>
          <a:sx n="76" d="100"/>
          <a:sy n="76" d="100"/>
        </p:scale>
        <p:origin x="11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effectLst/>
              </a:defRPr>
            </a:pPr>
            <a:r>
              <a:rPr lang="en-US" dirty="0" smtClean="0">
                <a:effectLst/>
              </a:rPr>
              <a:t>Personal Saving Rate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26506584703227887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Personal Savings Rate (%)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7.4444444444444438E-2"/>
                  <c:y val="-6.4049061175045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E98-4A07-8B24-2C385E605D3A}"/>
                </c:ext>
              </c:extLst>
            </c:dLbl>
            <c:dLbl>
              <c:idx val="2"/>
              <c:layout>
                <c:manualLayout>
                  <c:x val="-4.9408067412626051E-2"/>
                  <c:y val="-7.6869573995558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E98-4A07-8B24-2C385E605D3A}"/>
                </c:ext>
              </c:extLst>
            </c:dLbl>
            <c:dLbl>
              <c:idx val="3"/>
              <c:layout>
                <c:manualLayout>
                  <c:x val="-5.2332044020813186E-2"/>
                  <c:y val="-5.12285483545326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E98-4A07-8B24-2C385E605D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2010</c:v>
                </c:pt>
              </c:numCache>
            </c:numRef>
          </c:cat>
          <c:val>
            <c:numRef>
              <c:f>Sheet1!$B$2:$B$5</c:f>
              <c:numCache>
                <c:formatCode>#,##0.0</c:formatCode>
                <c:ptCount val="4"/>
                <c:pt idx="0">
                  <c:v>11.07103892628502</c:v>
                </c:pt>
                <c:pt idx="1">
                  <c:v>8.3606987539890483</c:v>
                </c:pt>
                <c:pt idx="2">
                  <c:v>4.8010454496422277</c:v>
                </c:pt>
                <c:pt idx="3">
                  <c:v>6.5435202282719267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98-4A07-8B24-2C385E605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703888"/>
        <c:axId val="585706240"/>
      </c:lineChart>
      <c:catAx>
        <c:axId val="5857038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 sz="1600">
                <a:solidFill>
                  <a:schemeClr val="tx2"/>
                </a:solidFill>
                <a:latin typeface="+mj-lt"/>
                <a:cs typeface="Helvetica" pitchFamily="34" charset="0"/>
              </a:defRPr>
            </a:pPr>
            <a:endParaRPr lang="en-US"/>
          </a:p>
        </c:txPr>
        <c:crossAx val="585706240"/>
        <c:crosses val="autoZero"/>
        <c:auto val="1"/>
        <c:lblAlgn val="ctr"/>
        <c:lblOffset val="100"/>
        <c:noMultiLvlLbl val="0"/>
      </c:catAx>
      <c:valAx>
        <c:axId val="585706240"/>
        <c:scaling>
          <c:orientation val="minMax"/>
          <c:max val="14"/>
          <c:min val="2"/>
        </c:scaling>
        <c:delete val="0"/>
        <c:axPos val="l"/>
        <c:majorGridlines>
          <c:spPr>
            <a:ln>
              <a:solidFill>
                <a:schemeClr val="tx1">
                  <a:lumMod val="95000"/>
                  <a:alpha val="30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585703888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04557384873561E-2"/>
          <c:y val="0.13331023622047244"/>
          <c:w val="0.8637842996898174"/>
          <c:h val="0.7746976377952845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rgbClr val="EEECE1">
                <a:alpha val="50000"/>
              </a:srgbClr>
            </a:solidFill>
            <a:ln>
              <a:noFill/>
            </a:ln>
          </c:spPr>
          <c:invertIfNegative val="0"/>
          <c:dPt>
            <c:idx val="386"/>
            <c:invertIfNegative val="0"/>
            <c:bubble3D val="0"/>
            <c:spPr>
              <a:solidFill>
                <a:srgbClr val="EEECE1">
                  <a:alpha val="50000"/>
                </a:srgbClr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307-40CD-BC64-95C6E02474F4}"/>
              </c:ext>
            </c:extLst>
          </c:dPt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Sheet1!$C$2:$C$248</c:f>
              <c:numCache>
                <c:formatCode>0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35</c:v>
                </c:pt>
                <c:pt idx="15">
                  <c:v>35</c:v>
                </c:pt>
                <c:pt idx="16">
                  <c:v>35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</c:v>
                </c:pt>
                <c:pt idx="22">
                  <c:v>35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35</c:v>
                </c:pt>
                <c:pt idx="96">
                  <c:v>35</c:v>
                </c:pt>
                <c:pt idx="97">
                  <c:v>35</c:v>
                </c:pt>
                <c:pt idx="98">
                  <c:v>35</c:v>
                </c:pt>
                <c:pt idx="99">
                  <c:v>35</c:v>
                </c:pt>
                <c:pt idx="100">
                  <c:v>35</c:v>
                </c:pt>
                <c:pt idx="101">
                  <c:v>35</c:v>
                </c:pt>
                <c:pt idx="102">
                  <c:v>35</c:v>
                </c:pt>
                <c:pt idx="103">
                  <c:v>35</c:v>
                </c:pt>
                <c:pt idx="104">
                  <c:v>35</c:v>
                </c:pt>
                <c:pt idx="105">
                  <c:v>35</c:v>
                </c:pt>
                <c:pt idx="106">
                  <c:v>35</c:v>
                </c:pt>
                <c:pt idx="107">
                  <c:v>35</c:v>
                </c:pt>
                <c:pt idx="108">
                  <c:v>35</c:v>
                </c:pt>
                <c:pt idx="109">
                  <c:v>35</c:v>
                </c:pt>
                <c:pt idx="110">
                  <c:v>35</c:v>
                </c:pt>
                <c:pt idx="111">
                  <c:v>35</c:v>
                </c:pt>
                <c:pt idx="112">
                  <c:v>35</c:v>
                </c:pt>
                <c:pt idx="113">
                  <c:v>35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35</c:v>
                </c:pt>
                <c:pt idx="242">
                  <c:v>35</c:v>
                </c:pt>
                <c:pt idx="243">
                  <c:v>35</c:v>
                </c:pt>
                <c:pt idx="244">
                  <c:v>35</c:v>
                </c:pt>
                <c:pt idx="245">
                  <c:v>35</c:v>
                </c:pt>
                <c:pt idx="24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07-40CD-BC64-95C6E0247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7969584"/>
        <c:axId val="58796213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Personal Saving Rate (SAAR, %) 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Sheet1!$B$2:$B$248</c:f>
              <c:numCache>
                <c:formatCode>0.0</c:formatCode>
                <c:ptCount val="247"/>
                <c:pt idx="0">
                  <c:v>5.4</c:v>
                </c:pt>
                <c:pt idx="1">
                  <c:v>4.8</c:v>
                </c:pt>
                <c:pt idx="2">
                  <c:v>4.5</c:v>
                </c:pt>
                <c:pt idx="3">
                  <c:v>5</c:v>
                </c:pt>
                <c:pt idx="4">
                  <c:v>4.9000000000000004</c:v>
                </c:pt>
                <c:pt idx="5">
                  <c:v>4.9000000000000004</c:v>
                </c:pt>
                <c:pt idx="6">
                  <c:v>5.2</c:v>
                </c:pt>
                <c:pt idx="7">
                  <c:v>5.2</c:v>
                </c:pt>
                <c:pt idx="8">
                  <c:v>4.5</c:v>
                </c:pt>
                <c:pt idx="9">
                  <c:v>4.5999999999999996</c:v>
                </c:pt>
                <c:pt idx="10">
                  <c:v>4.5</c:v>
                </c:pt>
                <c:pt idx="11">
                  <c:v>4.2</c:v>
                </c:pt>
                <c:pt idx="12">
                  <c:v>4.8</c:v>
                </c:pt>
                <c:pt idx="13">
                  <c:v>4.9000000000000004</c:v>
                </c:pt>
                <c:pt idx="14">
                  <c:v>5.3</c:v>
                </c:pt>
                <c:pt idx="15">
                  <c:v>5</c:v>
                </c:pt>
                <c:pt idx="16">
                  <c:v>4.4000000000000004</c:v>
                </c:pt>
                <c:pt idx="17">
                  <c:v>4.4000000000000004</c:v>
                </c:pt>
                <c:pt idx="18">
                  <c:v>5.6</c:v>
                </c:pt>
                <c:pt idx="19">
                  <c:v>6.8</c:v>
                </c:pt>
                <c:pt idx="20">
                  <c:v>7</c:v>
                </c:pt>
                <c:pt idx="21">
                  <c:v>3.4</c:v>
                </c:pt>
                <c:pt idx="22">
                  <c:v>4.0999999999999996</c:v>
                </c:pt>
                <c:pt idx="23">
                  <c:v>4.5</c:v>
                </c:pt>
                <c:pt idx="24">
                  <c:v>6.1</c:v>
                </c:pt>
                <c:pt idx="25">
                  <c:v>5.8</c:v>
                </c:pt>
                <c:pt idx="26">
                  <c:v>5.9</c:v>
                </c:pt>
                <c:pt idx="27">
                  <c:v>5.8</c:v>
                </c:pt>
                <c:pt idx="28">
                  <c:v>6.5</c:v>
                </c:pt>
                <c:pt idx="29">
                  <c:v>6.4</c:v>
                </c:pt>
                <c:pt idx="30">
                  <c:v>5.5</c:v>
                </c:pt>
                <c:pt idx="31">
                  <c:v>5.4</c:v>
                </c:pt>
                <c:pt idx="32">
                  <c:v>5.7</c:v>
                </c:pt>
                <c:pt idx="33">
                  <c:v>5.7</c:v>
                </c:pt>
                <c:pt idx="34">
                  <c:v>5.7</c:v>
                </c:pt>
                <c:pt idx="35">
                  <c:v>5.5</c:v>
                </c:pt>
                <c:pt idx="36">
                  <c:v>5.5</c:v>
                </c:pt>
                <c:pt idx="37">
                  <c:v>5.6</c:v>
                </c:pt>
                <c:pt idx="38">
                  <c:v>5.3</c:v>
                </c:pt>
                <c:pt idx="39">
                  <c:v>5.3</c:v>
                </c:pt>
                <c:pt idx="40">
                  <c:v>5.8</c:v>
                </c:pt>
                <c:pt idx="41">
                  <c:v>5.5</c:v>
                </c:pt>
                <c:pt idx="42">
                  <c:v>6.2</c:v>
                </c:pt>
                <c:pt idx="43">
                  <c:v>6</c:v>
                </c:pt>
                <c:pt idx="44">
                  <c:v>5.0999999999999996</c:v>
                </c:pt>
                <c:pt idx="45">
                  <c:v>5.3</c:v>
                </c:pt>
                <c:pt idx="46">
                  <c:v>5.4</c:v>
                </c:pt>
                <c:pt idx="47">
                  <c:v>5.4</c:v>
                </c:pt>
                <c:pt idx="48">
                  <c:v>5</c:v>
                </c:pt>
                <c:pt idx="49">
                  <c:v>5</c:v>
                </c:pt>
                <c:pt idx="50">
                  <c:v>4.9000000000000004</c:v>
                </c:pt>
                <c:pt idx="51">
                  <c:v>5.3</c:v>
                </c:pt>
                <c:pt idx="52">
                  <c:v>5.2</c:v>
                </c:pt>
                <c:pt idx="53">
                  <c:v>5.8</c:v>
                </c:pt>
                <c:pt idx="54">
                  <c:v>5.2</c:v>
                </c:pt>
                <c:pt idx="55">
                  <c:v>5.0999999999999996</c:v>
                </c:pt>
                <c:pt idx="56">
                  <c:v>4.5999999999999996</c:v>
                </c:pt>
                <c:pt idx="57">
                  <c:v>4.5</c:v>
                </c:pt>
                <c:pt idx="58">
                  <c:v>4</c:v>
                </c:pt>
                <c:pt idx="59">
                  <c:v>6.8</c:v>
                </c:pt>
                <c:pt idx="60">
                  <c:v>3.6</c:v>
                </c:pt>
                <c:pt idx="61">
                  <c:v>3.2</c:v>
                </c:pt>
                <c:pt idx="62">
                  <c:v>3.4</c:v>
                </c:pt>
                <c:pt idx="63">
                  <c:v>3</c:v>
                </c:pt>
                <c:pt idx="64">
                  <c:v>3.5</c:v>
                </c:pt>
                <c:pt idx="65">
                  <c:v>2.8</c:v>
                </c:pt>
                <c:pt idx="66">
                  <c:v>2.2000000000000002</c:v>
                </c:pt>
                <c:pt idx="67">
                  <c:v>2.6</c:v>
                </c:pt>
                <c:pt idx="68">
                  <c:v>2.6</c:v>
                </c:pt>
                <c:pt idx="69">
                  <c:v>3</c:v>
                </c:pt>
                <c:pt idx="70">
                  <c:v>3.5</c:v>
                </c:pt>
                <c:pt idx="71">
                  <c:v>3.6</c:v>
                </c:pt>
                <c:pt idx="72">
                  <c:v>4.2</c:v>
                </c:pt>
                <c:pt idx="73">
                  <c:v>4.2</c:v>
                </c:pt>
                <c:pt idx="74">
                  <c:v>4.2</c:v>
                </c:pt>
                <c:pt idx="75">
                  <c:v>3.9</c:v>
                </c:pt>
                <c:pt idx="76">
                  <c:v>3.7</c:v>
                </c:pt>
                <c:pt idx="77">
                  <c:v>3.9</c:v>
                </c:pt>
                <c:pt idx="78">
                  <c:v>3.3</c:v>
                </c:pt>
                <c:pt idx="79">
                  <c:v>3.6</c:v>
                </c:pt>
                <c:pt idx="80">
                  <c:v>3.5</c:v>
                </c:pt>
                <c:pt idx="81">
                  <c:v>3.5</c:v>
                </c:pt>
                <c:pt idx="82">
                  <c:v>3.9</c:v>
                </c:pt>
                <c:pt idx="83">
                  <c:v>3.7</c:v>
                </c:pt>
                <c:pt idx="84">
                  <c:v>3.6</c:v>
                </c:pt>
                <c:pt idx="85">
                  <c:v>4</c:v>
                </c:pt>
                <c:pt idx="86">
                  <c:v>4.3</c:v>
                </c:pt>
                <c:pt idx="87">
                  <c:v>4.0999999999999996</c:v>
                </c:pt>
                <c:pt idx="88">
                  <c:v>3.9</c:v>
                </c:pt>
                <c:pt idx="89">
                  <c:v>3.7</c:v>
                </c:pt>
                <c:pt idx="90">
                  <c:v>3.6</c:v>
                </c:pt>
                <c:pt idx="91">
                  <c:v>3.3</c:v>
                </c:pt>
                <c:pt idx="92">
                  <c:v>3.5</c:v>
                </c:pt>
                <c:pt idx="93">
                  <c:v>3.3</c:v>
                </c:pt>
                <c:pt idx="94">
                  <c:v>3.1</c:v>
                </c:pt>
                <c:pt idx="95">
                  <c:v>3.5</c:v>
                </c:pt>
                <c:pt idx="96">
                  <c:v>3.7</c:v>
                </c:pt>
                <c:pt idx="97">
                  <c:v>4.0999999999999996</c:v>
                </c:pt>
                <c:pt idx="98">
                  <c:v>4</c:v>
                </c:pt>
                <c:pt idx="99">
                  <c:v>3.4</c:v>
                </c:pt>
                <c:pt idx="100">
                  <c:v>7.8</c:v>
                </c:pt>
                <c:pt idx="101">
                  <c:v>5.5</c:v>
                </c:pt>
                <c:pt idx="102">
                  <c:v>4.4000000000000004</c:v>
                </c:pt>
                <c:pt idx="103">
                  <c:v>3.8</c:v>
                </c:pt>
                <c:pt idx="104">
                  <c:v>4.7</c:v>
                </c:pt>
                <c:pt idx="105">
                  <c:v>5.5</c:v>
                </c:pt>
                <c:pt idx="106">
                  <c:v>6.5</c:v>
                </c:pt>
                <c:pt idx="107">
                  <c:v>6.4</c:v>
                </c:pt>
                <c:pt idx="108">
                  <c:v>6.2</c:v>
                </c:pt>
                <c:pt idx="109">
                  <c:v>5.5</c:v>
                </c:pt>
                <c:pt idx="110">
                  <c:v>5.9</c:v>
                </c:pt>
                <c:pt idx="111">
                  <c:v>6.8</c:v>
                </c:pt>
                <c:pt idx="112">
                  <c:v>8.1999999999999993</c:v>
                </c:pt>
                <c:pt idx="113">
                  <c:v>6.7</c:v>
                </c:pt>
                <c:pt idx="114">
                  <c:v>6</c:v>
                </c:pt>
                <c:pt idx="115">
                  <c:v>4.9000000000000004</c:v>
                </c:pt>
                <c:pt idx="116">
                  <c:v>5.9</c:v>
                </c:pt>
                <c:pt idx="117">
                  <c:v>5.4</c:v>
                </c:pt>
                <c:pt idx="118">
                  <c:v>5.9</c:v>
                </c:pt>
                <c:pt idx="119">
                  <c:v>5.9</c:v>
                </c:pt>
                <c:pt idx="120">
                  <c:v>6.1</c:v>
                </c:pt>
                <c:pt idx="121">
                  <c:v>5.8</c:v>
                </c:pt>
                <c:pt idx="122">
                  <c:v>5.7</c:v>
                </c:pt>
                <c:pt idx="123">
                  <c:v>6.4</c:v>
                </c:pt>
                <c:pt idx="124">
                  <c:v>7</c:v>
                </c:pt>
                <c:pt idx="125">
                  <c:v>6.9</c:v>
                </c:pt>
                <c:pt idx="126">
                  <c:v>6.8</c:v>
                </c:pt>
                <c:pt idx="127">
                  <c:v>6.9</c:v>
                </c:pt>
                <c:pt idx="128">
                  <c:v>6.7</c:v>
                </c:pt>
                <c:pt idx="129">
                  <c:v>6.6</c:v>
                </c:pt>
                <c:pt idx="130">
                  <c:v>6.6</c:v>
                </c:pt>
                <c:pt idx="131">
                  <c:v>7.1</c:v>
                </c:pt>
                <c:pt idx="132">
                  <c:v>7.4</c:v>
                </c:pt>
                <c:pt idx="133">
                  <c:v>7.6</c:v>
                </c:pt>
                <c:pt idx="134">
                  <c:v>7</c:v>
                </c:pt>
                <c:pt idx="135">
                  <c:v>6.9</c:v>
                </c:pt>
                <c:pt idx="136">
                  <c:v>6.9</c:v>
                </c:pt>
                <c:pt idx="137">
                  <c:v>7.2</c:v>
                </c:pt>
                <c:pt idx="138">
                  <c:v>7.2</c:v>
                </c:pt>
                <c:pt idx="139">
                  <c:v>7.2</c:v>
                </c:pt>
                <c:pt idx="140">
                  <c:v>6.8</c:v>
                </c:pt>
                <c:pt idx="141">
                  <c:v>6.8</c:v>
                </c:pt>
                <c:pt idx="142">
                  <c:v>6.9</c:v>
                </c:pt>
                <c:pt idx="143">
                  <c:v>7.8</c:v>
                </c:pt>
                <c:pt idx="144">
                  <c:v>8</c:v>
                </c:pt>
                <c:pt idx="145">
                  <c:v>8</c:v>
                </c:pt>
                <c:pt idx="146">
                  <c:v>8.5</c:v>
                </c:pt>
                <c:pt idx="147">
                  <c:v>8.6999999999999993</c:v>
                </c:pt>
                <c:pt idx="148">
                  <c:v>8.8000000000000007</c:v>
                </c:pt>
                <c:pt idx="149">
                  <c:v>9.1</c:v>
                </c:pt>
                <c:pt idx="150">
                  <c:v>8.1999999999999993</c:v>
                </c:pt>
                <c:pt idx="151">
                  <c:v>7.9</c:v>
                </c:pt>
                <c:pt idx="152">
                  <c:v>8.1999999999999993</c:v>
                </c:pt>
                <c:pt idx="153">
                  <c:v>8.8000000000000007</c:v>
                </c:pt>
                <c:pt idx="154">
                  <c:v>9.6999999999999993</c:v>
                </c:pt>
                <c:pt idx="155">
                  <c:v>12</c:v>
                </c:pt>
                <c:pt idx="156">
                  <c:v>6.3</c:v>
                </c:pt>
                <c:pt idx="157">
                  <c:v>5.8</c:v>
                </c:pt>
                <c:pt idx="158">
                  <c:v>5.9</c:v>
                </c:pt>
                <c:pt idx="159">
                  <c:v>6.4</c:v>
                </c:pt>
                <c:pt idx="160">
                  <c:v>6.7</c:v>
                </c:pt>
                <c:pt idx="161">
                  <c:v>6.8</c:v>
                </c:pt>
                <c:pt idx="162">
                  <c:v>6.6</c:v>
                </c:pt>
                <c:pt idx="163">
                  <c:v>6.7</c:v>
                </c:pt>
                <c:pt idx="164">
                  <c:v>6.8</c:v>
                </c:pt>
                <c:pt idx="165">
                  <c:v>6.2</c:v>
                </c:pt>
                <c:pt idx="166">
                  <c:v>6.1</c:v>
                </c:pt>
                <c:pt idx="167">
                  <c:v>6.4</c:v>
                </c:pt>
                <c:pt idx="168">
                  <c:v>7.1</c:v>
                </c:pt>
                <c:pt idx="169">
                  <c:v>7.1</c:v>
                </c:pt>
                <c:pt idx="170">
                  <c:v>7.2</c:v>
                </c:pt>
                <c:pt idx="171">
                  <c:v>7.2</c:v>
                </c:pt>
                <c:pt idx="172">
                  <c:v>7.4</c:v>
                </c:pt>
                <c:pt idx="173">
                  <c:v>7.5</c:v>
                </c:pt>
                <c:pt idx="174">
                  <c:v>7.5</c:v>
                </c:pt>
                <c:pt idx="175">
                  <c:v>7.3</c:v>
                </c:pt>
                <c:pt idx="176">
                  <c:v>7.5</c:v>
                </c:pt>
                <c:pt idx="177">
                  <c:v>7.3</c:v>
                </c:pt>
                <c:pt idx="178">
                  <c:v>7.4</c:v>
                </c:pt>
                <c:pt idx="179">
                  <c:v>7.7</c:v>
                </c:pt>
                <c:pt idx="180">
                  <c:v>8.1</c:v>
                </c:pt>
                <c:pt idx="181">
                  <c:v>8.1999999999999993</c:v>
                </c:pt>
                <c:pt idx="182">
                  <c:v>7.7</c:v>
                </c:pt>
                <c:pt idx="183">
                  <c:v>7.6</c:v>
                </c:pt>
                <c:pt idx="184">
                  <c:v>7.5</c:v>
                </c:pt>
                <c:pt idx="185">
                  <c:v>7.4</c:v>
                </c:pt>
                <c:pt idx="186">
                  <c:v>7.3</c:v>
                </c:pt>
                <c:pt idx="187">
                  <c:v>7.3</c:v>
                </c:pt>
                <c:pt idx="188">
                  <c:v>7.4</c:v>
                </c:pt>
                <c:pt idx="189">
                  <c:v>7.5</c:v>
                </c:pt>
                <c:pt idx="190">
                  <c:v>7.2</c:v>
                </c:pt>
                <c:pt idx="191">
                  <c:v>7.3</c:v>
                </c:pt>
                <c:pt idx="192">
                  <c:v>7.6</c:v>
                </c:pt>
                <c:pt idx="193">
                  <c:v>7.2</c:v>
                </c:pt>
                <c:pt idx="194">
                  <c:v>7.5</c:v>
                </c:pt>
                <c:pt idx="195">
                  <c:v>7.1</c:v>
                </c:pt>
                <c:pt idx="196">
                  <c:v>6.9</c:v>
                </c:pt>
                <c:pt idx="197">
                  <c:v>6.5</c:v>
                </c:pt>
                <c:pt idx="198">
                  <c:v>6.7</c:v>
                </c:pt>
                <c:pt idx="199">
                  <c:v>6.6</c:v>
                </c:pt>
                <c:pt idx="200">
                  <c:v>6.6</c:v>
                </c:pt>
                <c:pt idx="201">
                  <c:v>6.8</c:v>
                </c:pt>
                <c:pt idx="202">
                  <c:v>6.7</c:v>
                </c:pt>
                <c:pt idx="203">
                  <c:v>6.4</c:v>
                </c:pt>
                <c:pt idx="204">
                  <c:v>6.7</c:v>
                </c:pt>
                <c:pt idx="205">
                  <c:v>7</c:v>
                </c:pt>
                <c:pt idx="206">
                  <c:v>7</c:v>
                </c:pt>
                <c:pt idx="207">
                  <c:v>7.1</c:v>
                </c:pt>
                <c:pt idx="208">
                  <c:v>7.6</c:v>
                </c:pt>
                <c:pt idx="209">
                  <c:v>7.4</c:v>
                </c:pt>
                <c:pt idx="210">
                  <c:v>7.5</c:v>
                </c:pt>
                <c:pt idx="211">
                  <c:v>7.6</c:v>
                </c:pt>
                <c:pt idx="212">
                  <c:v>7.3</c:v>
                </c:pt>
                <c:pt idx="213">
                  <c:v>7.4</c:v>
                </c:pt>
                <c:pt idx="214">
                  <c:v>7</c:v>
                </c:pt>
                <c:pt idx="215">
                  <c:v>6.6</c:v>
                </c:pt>
                <c:pt idx="216">
                  <c:v>7.5</c:v>
                </c:pt>
                <c:pt idx="217">
                  <c:v>7.8</c:v>
                </c:pt>
                <c:pt idx="218">
                  <c:v>7.8</c:v>
                </c:pt>
                <c:pt idx="219">
                  <c:v>7.7</c:v>
                </c:pt>
                <c:pt idx="220">
                  <c:v>7.7</c:v>
                </c:pt>
                <c:pt idx="221">
                  <c:v>7.9</c:v>
                </c:pt>
                <c:pt idx="222">
                  <c:v>7.9</c:v>
                </c:pt>
                <c:pt idx="223">
                  <c:v>7.8</c:v>
                </c:pt>
                <c:pt idx="224">
                  <c:v>7.9</c:v>
                </c:pt>
                <c:pt idx="225">
                  <c:v>7.6</c:v>
                </c:pt>
                <c:pt idx="226">
                  <c:v>7.4</c:v>
                </c:pt>
                <c:pt idx="227">
                  <c:v>9.1</c:v>
                </c:pt>
                <c:pt idx="228">
                  <c:v>8.5</c:v>
                </c:pt>
                <c:pt idx="229">
                  <c:v>8.6</c:v>
                </c:pt>
                <c:pt idx="230">
                  <c:v>8</c:v>
                </c:pt>
                <c:pt idx="231">
                  <c:v>7.5</c:v>
                </c:pt>
                <c:pt idx="232">
                  <c:v>7.3</c:v>
                </c:pt>
                <c:pt idx="233">
                  <c:v>7.1</c:v>
                </c:pt>
                <c:pt idx="234">
                  <c:v>7</c:v>
                </c:pt>
                <c:pt idx="235">
                  <c:v>7.3</c:v>
                </c:pt>
                <c:pt idx="236">
                  <c:v>7.3</c:v>
                </c:pt>
                <c:pt idx="237">
                  <c:v>7.2</c:v>
                </c:pt>
                <c:pt idx="238">
                  <c:v>7.5</c:v>
                </c:pt>
                <c:pt idx="239">
                  <c:v>7.2</c:v>
                </c:pt>
                <c:pt idx="240">
                  <c:v>7.6</c:v>
                </c:pt>
                <c:pt idx="241">
                  <c:v>8.3000000000000007</c:v>
                </c:pt>
                <c:pt idx="242">
                  <c:v>12.9</c:v>
                </c:pt>
                <c:pt idx="243">
                  <c:v>33.700000000000003</c:v>
                </c:pt>
                <c:pt idx="244">
                  <c:v>24.6</c:v>
                </c:pt>
                <c:pt idx="245">
                  <c:v>19.2</c:v>
                </c:pt>
                <c:pt idx="246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07-40CD-BC64-95C6E0247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969584"/>
        <c:axId val="587962136"/>
      </c:lineChart>
      <c:dateAx>
        <c:axId val="587969584"/>
        <c:scaling>
          <c:orientation val="minMax"/>
          <c:min val="36526"/>
        </c:scaling>
        <c:delete val="0"/>
        <c:axPos val="b"/>
        <c:numFmt formatCode="yyyy" sourceLinked="0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 sz="1800">
                <a:solidFill>
                  <a:schemeClr val="tx1"/>
                </a:solidFill>
                <a:latin typeface="+mj-lt"/>
              </a:defRPr>
            </a:pPr>
            <a:endParaRPr lang="en-US"/>
          </a:p>
        </c:txPr>
        <c:crossAx val="587962136"/>
        <c:crosses val="autoZero"/>
        <c:auto val="1"/>
        <c:lblOffset val="100"/>
        <c:baseTimeUnit val="months"/>
        <c:majorUnit val="24"/>
        <c:majorTimeUnit val="months"/>
      </c:dateAx>
      <c:valAx>
        <c:axId val="587962136"/>
        <c:scaling>
          <c:orientation val="minMax"/>
          <c:max val="35"/>
          <c:min val="0"/>
        </c:scaling>
        <c:delete val="0"/>
        <c:axPos val="l"/>
        <c:majorGridlines>
          <c:spPr>
            <a:ln>
              <a:solidFill>
                <a:prstClr val="white">
                  <a:alpha val="50000"/>
                </a:prstClr>
              </a:solidFill>
            </a:ln>
          </c:spPr>
        </c:majorGridlines>
        <c:numFmt formatCode="#,##0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87969584"/>
        <c:crosses val="autoZero"/>
        <c:crossBetween val="between"/>
        <c:majorUnit val="5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>
          <a:latin typeface="Helvetica" pitchFamily="34" charset="0"/>
          <a:cs typeface="Helvetica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04557384873491E-2"/>
          <c:y val="0.13331023622047244"/>
          <c:w val="0.86378429968981696"/>
          <c:h val="0.7746976377952841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rgbClr val="EEECE1">
                <a:alpha val="50000"/>
              </a:srgbClr>
            </a:solidFill>
            <a:ln>
              <a:noFill/>
            </a:ln>
          </c:spPr>
          <c:invertIfNegative val="0"/>
          <c:dPt>
            <c:idx val="386"/>
            <c:invertIfNegative val="0"/>
            <c:bubble3D val="0"/>
            <c:spPr>
              <a:solidFill>
                <a:srgbClr val="EEECE1">
                  <a:alpha val="50000"/>
                </a:srgbClr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F28-4EDF-8C65-3D2715A06B43}"/>
              </c:ext>
            </c:extLst>
          </c:dPt>
          <c:cat>
            <c:numRef>
              <c:f>Sheet1!$A$2:$A$248</c:f>
              <c:numCache>
                <c:formatCode>m/d/yyyy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Sheet1!$C$2:$C$248</c:f>
              <c:numCache>
                <c:formatCode>0.0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35</c:v>
                </c:pt>
                <c:pt idx="15">
                  <c:v>35</c:v>
                </c:pt>
                <c:pt idx="16">
                  <c:v>35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</c:v>
                </c:pt>
                <c:pt idx="22">
                  <c:v>35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35</c:v>
                </c:pt>
                <c:pt idx="96">
                  <c:v>35</c:v>
                </c:pt>
                <c:pt idx="97">
                  <c:v>35</c:v>
                </c:pt>
                <c:pt idx="98">
                  <c:v>35</c:v>
                </c:pt>
                <c:pt idx="99">
                  <c:v>35</c:v>
                </c:pt>
                <c:pt idx="100">
                  <c:v>35</c:v>
                </c:pt>
                <c:pt idx="101">
                  <c:v>35</c:v>
                </c:pt>
                <c:pt idx="102">
                  <c:v>35</c:v>
                </c:pt>
                <c:pt idx="103">
                  <c:v>35</c:v>
                </c:pt>
                <c:pt idx="104">
                  <c:v>35</c:v>
                </c:pt>
                <c:pt idx="105">
                  <c:v>35</c:v>
                </c:pt>
                <c:pt idx="106">
                  <c:v>35</c:v>
                </c:pt>
                <c:pt idx="107">
                  <c:v>35</c:v>
                </c:pt>
                <c:pt idx="108">
                  <c:v>35</c:v>
                </c:pt>
                <c:pt idx="109">
                  <c:v>35</c:v>
                </c:pt>
                <c:pt idx="110">
                  <c:v>35</c:v>
                </c:pt>
                <c:pt idx="111">
                  <c:v>35</c:v>
                </c:pt>
                <c:pt idx="112">
                  <c:v>35</c:v>
                </c:pt>
                <c:pt idx="113">
                  <c:v>35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35</c:v>
                </c:pt>
                <c:pt idx="242">
                  <c:v>35</c:v>
                </c:pt>
                <c:pt idx="243">
                  <c:v>35</c:v>
                </c:pt>
                <c:pt idx="244">
                  <c:v>35</c:v>
                </c:pt>
                <c:pt idx="245">
                  <c:v>35</c:v>
                </c:pt>
                <c:pt idx="24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28-4EDF-8C65-3D2715A06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7965664"/>
        <c:axId val="58796488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Personal Saving Rate (SAAR, %) 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Sheet1!$A$2:$A$248</c:f>
              <c:numCache>
                <c:formatCode>m/d/yyyy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Sheet1!$B$2:$B$248</c:f>
              <c:numCache>
                <c:formatCode>0.0</c:formatCode>
                <c:ptCount val="247"/>
                <c:pt idx="0">
                  <c:v>5.4</c:v>
                </c:pt>
                <c:pt idx="1">
                  <c:v>4.8</c:v>
                </c:pt>
                <c:pt idx="2">
                  <c:v>4.5</c:v>
                </c:pt>
                <c:pt idx="3">
                  <c:v>5</c:v>
                </c:pt>
                <c:pt idx="4">
                  <c:v>4.9000000000000004</c:v>
                </c:pt>
                <c:pt idx="5">
                  <c:v>4.9000000000000004</c:v>
                </c:pt>
                <c:pt idx="6">
                  <c:v>5.2</c:v>
                </c:pt>
                <c:pt idx="7">
                  <c:v>5.2</c:v>
                </c:pt>
                <c:pt idx="8">
                  <c:v>4.5</c:v>
                </c:pt>
                <c:pt idx="9">
                  <c:v>4.5999999999999996</c:v>
                </c:pt>
                <c:pt idx="10">
                  <c:v>4.5</c:v>
                </c:pt>
                <c:pt idx="11">
                  <c:v>4.2</c:v>
                </c:pt>
                <c:pt idx="12">
                  <c:v>4.8</c:v>
                </c:pt>
                <c:pt idx="13">
                  <c:v>4.9000000000000004</c:v>
                </c:pt>
                <c:pt idx="14">
                  <c:v>5.3</c:v>
                </c:pt>
                <c:pt idx="15">
                  <c:v>5</c:v>
                </c:pt>
                <c:pt idx="16">
                  <c:v>4.4000000000000004</c:v>
                </c:pt>
                <c:pt idx="17">
                  <c:v>4.4000000000000004</c:v>
                </c:pt>
                <c:pt idx="18">
                  <c:v>5.6</c:v>
                </c:pt>
                <c:pt idx="19">
                  <c:v>6.8</c:v>
                </c:pt>
                <c:pt idx="20">
                  <c:v>7</c:v>
                </c:pt>
                <c:pt idx="21">
                  <c:v>3.4</c:v>
                </c:pt>
                <c:pt idx="22">
                  <c:v>4.0999999999999996</c:v>
                </c:pt>
                <c:pt idx="23">
                  <c:v>4.5</c:v>
                </c:pt>
                <c:pt idx="24">
                  <c:v>6.1</c:v>
                </c:pt>
                <c:pt idx="25">
                  <c:v>5.8</c:v>
                </c:pt>
                <c:pt idx="26">
                  <c:v>5.9</c:v>
                </c:pt>
                <c:pt idx="27">
                  <c:v>5.8</c:v>
                </c:pt>
                <c:pt idx="28">
                  <c:v>6.5</c:v>
                </c:pt>
                <c:pt idx="29">
                  <c:v>6.4</c:v>
                </c:pt>
                <c:pt idx="30">
                  <c:v>5.5</c:v>
                </c:pt>
                <c:pt idx="31">
                  <c:v>5.4</c:v>
                </c:pt>
                <c:pt idx="32">
                  <c:v>5.7</c:v>
                </c:pt>
                <c:pt idx="33">
                  <c:v>5.7</c:v>
                </c:pt>
                <c:pt idx="34">
                  <c:v>5.7</c:v>
                </c:pt>
                <c:pt idx="35">
                  <c:v>5.5</c:v>
                </c:pt>
                <c:pt idx="36">
                  <c:v>5.5</c:v>
                </c:pt>
                <c:pt idx="37">
                  <c:v>5.6</c:v>
                </c:pt>
                <c:pt idx="38">
                  <c:v>5.3</c:v>
                </c:pt>
                <c:pt idx="39">
                  <c:v>5.3</c:v>
                </c:pt>
                <c:pt idx="40">
                  <c:v>5.8</c:v>
                </c:pt>
                <c:pt idx="41">
                  <c:v>5.5</c:v>
                </c:pt>
                <c:pt idx="42">
                  <c:v>6.2</c:v>
                </c:pt>
                <c:pt idx="43">
                  <c:v>6</c:v>
                </c:pt>
                <c:pt idx="44">
                  <c:v>5.0999999999999996</c:v>
                </c:pt>
                <c:pt idx="45">
                  <c:v>5.3</c:v>
                </c:pt>
                <c:pt idx="46">
                  <c:v>5.4</c:v>
                </c:pt>
                <c:pt idx="47">
                  <c:v>5.4</c:v>
                </c:pt>
                <c:pt idx="48">
                  <c:v>5</c:v>
                </c:pt>
                <c:pt idx="49">
                  <c:v>5</c:v>
                </c:pt>
                <c:pt idx="50">
                  <c:v>4.9000000000000004</c:v>
                </c:pt>
                <c:pt idx="51">
                  <c:v>5.3</c:v>
                </c:pt>
                <c:pt idx="52">
                  <c:v>5.2</c:v>
                </c:pt>
                <c:pt idx="53">
                  <c:v>5.8</c:v>
                </c:pt>
                <c:pt idx="54">
                  <c:v>5.2</c:v>
                </c:pt>
                <c:pt idx="55">
                  <c:v>5.0999999999999996</c:v>
                </c:pt>
                <c:pt idx="56">
                  <c:v>4.5999999999999996</c:v>
                </c:pt>
                <c:pt idx="57">
                  <c:v>4.5</c:v>
                </c:pt>
                <c:pt idx="58">
                  <c:v>4</c:v>
                </c:pt>
                <c:pt idx="59">
                  <c:v>6.8</c:v>
                </c:pt>
                <c:pt idx="60">
                  <c:v>3.6</c:v>
                </c:pt>
                <c:pt idx="61">
                  <c:v>3.2</c:v>
                </c:pt>
                <c:pt idx="62">
                  <c:v>3.4</c:v>
                </c:pt>
                <c:pt idx="63">
                  <c:v>3</c:v>
                </c:pt>
                <c:pt idx="64">
                  <c:v>3.5</c:v>
                </c:pt>
                <c:pt idx="65">
                  <c:v>2.8</c:v>
                </c:pt>
                <c:pt idx="66">
                  <c:v>2.2000000000000002</c:v>
                </c:pt>
                <c:pt idx="67">
                  <c:v>2.6</c:v>
                </c:pt>
                <c:pt idx="68">
                  <c:v>2.6</c:v>
                </c:pt>
                <c:pt idx="69">
                  <c:v>3</c:v>
                </c:pt>
                <c:pt idx="70">
                  <c:v>3.5</c:v>
                </c:pt>
                <c:pt idx="71">
                  <c:v>3.6</c:v>
                </c:pt>
                <c:pt idx="72">
                  <c:v>4.2</c:v>
                </c:pt>
                <c:pt idx="73">
                  <c:v>4.2</c:v>
                </c:pt>
                <c:pt idx="74">
                  <c:v>4.2</c:v>
                </c:pt>
                <c:pt idx="75">
                  <c:v>3.9</c:v>
                </c:pt>
                <c:pt idx="76">
                  <c:v>3.7</c:v>
                </c:pt>
                <c:pt idx="77">
                  <c:v>3.9</c:v>
                </c:pt>
                <c:pt idx="78">
                  <c:v>3.3</c:v>
                </c:pt>
                <c:pt idx="79">
                  <c:v>3.6</c:v>
                </c:pt>
                <c:pt idx="80">
                  <c:v>3.5</c:v>
                </c:pt>
                <c:pt idx="81">
                  <c:v>3.5</c:v>
                </c:pt>
                <c:pt idx="82">
                  <c:v>3.9</c:v>
                </c:pt>
                <c:pt idx="83">
                  <c:v>3.7</c:v>
                </c:pt>
                <c:pt idx="84">
                  <c:v>3.6</c:v>
                </c:pt>
                <c:pt idx="85">
                  <c:v>4</c:v>
                </c:pt>
                <c:pt idx="86">
                  <c:v>4.3</c:v>
                </c:pt>
                <c:pt idx="87">
                  <c:v>4.0999999999999996</c:v>
                </c:pt>
                <c:pt idx="88">
                  <c:v>3.9</c:v>
                </c:pt>
                <c:pt idx="89">
                  <c:v>3.7</c:v>
                </c:pt>
                <c:pt idx="90">
                  <c:v>3.6</c:v>
                </c:pt>
                <c:pt idx="91">
                  <c:v>3.3</c:v>
                </c:pt>
                <c:pt idx="92">
                  <c:v>3.5</c:v>
                </c:pt>
                <c:pt idx="93">
                  <c:v>3.3</c:v>
                </c:pt>
                <c:pt idx="94">
                  <c:v>3.1</c:v>
                </c:pt>
                <c:pt idx="95">
                  <c:v>3.5</c:v>
                </c:pt>
                <c:pt idx="96">
                  <c:v>3.7</c:v>
                </c:pt>
                <c:pt idx="97">
                  <c:v>4.0999999999999996</c:v>
                </c:pt>
                <c:pt idx="98">
                  <c:v>4</c:v>
                </c:pt>
                <c:pt idx="99">
                  <c:v>3.4</c:v>
                </c:pt>
                <c:pt idx="100">
                  <c:v>7.8</c:v>
                </c:pt>
                <c:pt idx="101">
                  <c:v>5.5</c:v>
                </c:pt>
                <c:pt idx="102">
                  <c:v>4.4000000000000004</c:v>
                </c:pt>
                <c:pt idx="103">
                  <c:v>3.8</c:v>
                </c:pt>
                <c:pt idx="104">
                  <c:v>4.7</c:v>
                </c:pt>
                <c:pt idx="105">
                  <c:v>5.5</c:v>
                </c:pt>
                <c:pt idx="106">
                  <c:v>6.5</c:v>
                </c:pt>
                <c:pt idx="107">
                  <c:v>6.4</c:v>
                </c:pt>
                <c:pt idx="108">
                  <c:v>6.2</c:v>
                </c:pt>
                <c:pt idx="109">
                  <c:v>5.5</c:v>
                </c:pt>
                <c:pt idx="110">
                  <c:v>5.9</c:v>
                </c:pt>
                <c:pt idx="111">
                  <c:v>6.8</c:v>
                </c:pt>
                <c:pt idx="112">
                  <c:v>8.1999999999999993</c:v>
                </c:pt>
                <c:pt idx="113">
                  <c:v>6.7</c:v>
                </c:pt>
                <c:pt idx="114">
                  <c:v>6</c:v>
                </c:pt>
                <c:pt idx="115">
                  <c:v>4.9000000000000004</c:v>
                </c:pt>
                <c:pt idx="116">
                  <c:v>5.9</c:v>
                </c:pt>
                <c:pt idx="117">
                  <c:v>5.4</c:v>
                </c:pt>
                <c:pt idx="118">
                  <c:v>5.9</c:v>
                </c:pt>
                <c:pt idx="119">
                  <c:v>5.9</c:v>
                </c:pt>
                <c:pt idx="120">
                  <c:v>6.1</c:v>
                </c:pt>
                <c:pt idx="121">
                  <c:v>5.8</c:v>
                </c:pt>
                <c:pt idx="122">
                  <c:v>5.7</c:v>
                </c:pt>
                <c:pt idx="123">
                  <c:v>6.4</c:v>
                </c:pt>
                <c:pt idx="124">
                  <c:v>7</c:v>
                </c:pt>
                <c:pt idx="125">
                  <c:v>6.9</c:v>
                </c:pt>
                <c:pt idx="126">
                  <c:v>6.8</c:v>
                </c:pt>
                <c:pt idx="127">
                  <c:v>6.9</c:v>
                </c:pt>
                <c:pt idx="128">
                  <c:v>6.7</c:v>
                </c:pt>
                <c:pt idx="129">
                  <c:v>6.6</c:v>
                </c:pt>
                <c:pt idx="130">
                  <c:v>6.6</c:v>
                </c:pt>
                <c:pt idx="131">
                  <c:v>7.1</c:v>
                </c:pt>
                <c:pt idx="132">
                  <c:v>7.4</c:v>
                </c:pt>
                <c:pt idx="133">
                  <c:v>7.6</c:v>
                </c:pt>
                <c:pt idx="134">
                  <c:v>7</c:v>
                </c:pt>
                <c:pt idx="135">
                  <c:v>6.9</c:v>
                </c:pt>
                <c:pt idx="136">
                  <c:v>6.9</c:v>
                </c:pt>
                <c:pt idx="137">
                  <c:v>7.2</c:v>
                </c:pt>
                <c:pt idx="138">
                  <c:v>7.2</c:v>
                </c:pt>
                <c:pt idx="139">
                  <c:v>7.2</c:v>
                </c:pt>
                <c:pt idx="140">
                  <c:v>6.8</c:v>
                </c:pt>
                <c:pt idx="141">
                  <c:v>6.8</c:v>
                </c:pt>
                <c:pt idx="142">
                  <c:v>6.9</c:v>
                </c:pt>
                <c:pt idx="143">
                  <c:v>7.8</c:v>
                </c:pt>
                <c:pt idx="144">
                  <c:v>8</c:v>
                </c:pt>
                <c:pt idx="145">
                  <c:v>8</c:v>
                </c:pt>
                <c:pt idx="146">
                  <c:v>8.5</c:v>
                </c:pt>
                <c:pt idx="147">
                  <c:v>8.6999999999999993</c:v>
                </c:pt>
                <c:pt idx="148">
                  <c:v>8.8000000000000007</c:v>
                </c:pt>
                <c:pt idx="149">
                  <c:v>9.1</c:v>
                </c:pt>
                <c:pt idx="150">
                  <c:v>8.1999999999999993</c:v>
                </c:pt>
                <c:pt idx="151">
                  <c:v>7.9</c:v>
                </c:pt>
                <c:pt idx="152">
                  <c:v>8.1999999999999993</c:v>
                </c:pt>
                <c:pt idx="153">
                  <c:v>8.8000000000000007</c:v>
                </c:pt>
                <c:pt idx="154">
                  <c:v>9.6999999999999993</c:v>
                </c:pt>
                <c:pt idx="155">
                  <c:v>12</c:v>
                </c:pt>
                <c:pt idx="156">
                  <c:v>6.3</c:v>
                </c:pt>
                <c:pt idx="157">
                  <c:v>5.8</c:v>
                </c:pt>
                <c:pt idx="158">
                  <c:v>5.9</c:v>
                </c:pt>
                <c:pt idx="159">
                  <c:v>6.4</c:v>
                </c:pt>
                <c:pt idx="160">
                  <c:v>6.7</c:v>
                </c:pt>
                <c:pt idx="161">
                  <c:v>6.8</c:v>
                </c:pt>
                <c:pt idx="162">
                  <c:v>6.6</c:v>
                </c:pt>
                <c:pt idx="163">
                  <c:v>6.7</c:v>
                </c:pt>
                <c:pt idx="164">
                  <c:v>6.8</c:v>
                </c:pt>
                <c:pt idx="165">
                  <c:v>6.2</c:v>
                </c:pt>
                <c:pt idx="166">
                  <c:v>6.1</c:v>
                </c:pt>
                <c:pt idx="167">
                  <c:v>6.4</c:v>
                </c:pt>
                <c:pt idx="168">
                  <c:v>7.1</c:v>
                </c:pt>
                <c:pt idx="169">
                  <c:v>7.1</c:v>
                </c:pt>
                <c:pt idx="170">
                  <c:v>7.2</c:v>
                </c:pt>
                <c:pt idx="171">
                  <c:v>7.2</c:v>
                </c:pt>
                <c:pt idx="172">
                  <c:v>7.4</c:v>
                </c:pt>
                <c:pt idx="173">
                  <c:v>7.5</c:v>
                </c:pt>
                <c:pt idx="174">
                  <c:v>7.5</c:v>
                </c:pt>
                <c:pt idx="175">
                  <c:v>7.3</c:v>
                </c:pt>
                <c:pt idx="176">
                  <c:v>7.5</c:v>
                </c:pt>
                <c:pt idx="177">
                  <c:v>7.3</c:v>
                </c:pt>
                <c:pt idx="178">
                  <c:v>7.4</c:v>
                </c:pt>
                <c:pt idx="179">
                  <c:v>7.7</c:v>
                </c:pt>
                <c:pt idx="180">
                  <c:v>8.1</c:v>
                </c:pt>
                <c:pt idx="181">
                  <c:v>8.1999999999999993</c:v>
                </c:pt>
                <c:pt idx="182">
                  <c:v>7.7</c:v>
                </c:pt>
                <c:pt idx="183">
                  <c:v>7.6</c:v>
                </c:pt>
                <c:pt idx="184">
                  <c:v>7.5</c:v>
                </c:pt>
                <c:pt idx="185">
                  <c:v>7.4</c:v>
                </c:pt>
                <c:pt idx="186">
                  <c:v>7.3</c:v>
                </c:pt>
                <c:pt idx="187">
                  <c:v>7.3</c:v>
                </c:pt>
                <c:pt idx="188">
                  <c:v>7.4</c:v>
                </c:pt>
                <c:pt idx="189">
                  <c:v>7.5</c:v>
                </c:pt>
                <c:pt idx="190">
                  <c:v>7.2</c:v>
                </c:pt>
                <c:pt idx="191">
                  <c:v>7.3</c:v>
                </c:pt>
                <c:pt idx="192">
                  <c:v>7.6</c:v>
                </c:pt>
                <c:pt idx="193">
                  <c:v>7.2</c:v>
                </c:pt>
                <c:pt idx="194">
                  <c:v>7.5</c:v>
                </c:pt>
                <c:pt idx="195">
                  <c:v>7.1</c:v>
                </c:pt>
                <c:pt idx="196">
                  <c:v>6.9</c:v>
                </c:pt>
                <c:pt idx="197">
                  <c:v>6.5</c:v>
                </c:pt>
                <c:pt idx="198">
                  <c:v>6.7</c:v>
                </c:pt>
                <c:pt idx="199">
                  <c:v>6.6</c:v>
                </c:pt>
                <c:pt idx="200">
                  <c:v>6.6</c:v>
                </c:pt>
                <c:pt idx="201">
                  <c:v>6.8</c:v>
                </c:pt>
                <c:pt idx="202">
                  <c:v>6.7</c:v>
                </c:pt>
                <c:pt idx="203">
                  <c:v>6.4</c:v>
                </c:pt>
                <c:pt idx="204">
                  <c:v>6.7</c:v>
                </c:pt>
                <c:pt idx="205">
                  <c:v>7</c:v>
                </c:pt>
                <c:pt idx="206">
                  <c:v>7</c:v>
                </c:pt>
                <c:pt idx="207">
                  <c:v>7.1</c:v>
                </c:pt>
                <c:pt idx="208">
                  <c:v>7.6</c:v>
                </c:pt>
                <c:pt idx="209">
                  <c:v>7.4</c:v>
                </c:pt>
                <c:pt idx="210">
                  <c:v>7.5</c:v>
                </c:pt>
                <c:pt idx="211">
                  <c:v>7.6</c:v>
                </c:pt>
                <c:pt idx="212">
                  <c:v>7.3</c:v>
                </c:pt>
                <c:pt idx="213">
                  <c:v>7.4</c:v>
                </c:pt>
                <c:pt idx="214">
                  <c:v>7</c:v>
                </c:pt>
                <c:pt idx="215">
                  <c:v>6.6</c:v>
                </c:pt>
                <c:pt idx="216">
                  <c:v>7.5</c:v>
                </c:pt>
                <c:pt idx="217">
                  <c:v>7.8</c:v>
                </c:pt>
                <c:pt idx="218">
                  <c:v>7.8</c:v>
                </c:pt>
                <c:pt idx="219">
                  <c:v>7.7</c:v>
                </c:pt>
                <c:pt idx="220">
                  <c:v>7.7</c:v>
                </c:pt>
                <c:pt idx="221">
                  <c:v>7.9</c:v>
                </c:pt>
                <c:pt idx="222">
                  <c:v>7.9</c:v>
                </c:pt>
                <c:pt idx="223">
                  <c:v>7.8</c:v>
                </c:pt>
                <c:pt idx="224">
                  <c:v>7.9</c:v>
                </c:pt>
                <c:pt idx="225">
                  <c:v>7.6</c:v>
                </c:pt>
                <c:pt idx="226">
                  <c:v>7.4</c:v>
                </c:pt>
                <c:pt idx="227">
                  <c:v>9.1</c:v>
                </c:pt>
                <c:pt idx="228">
                  <c:v>8.5</c:v>
                </c:pt>
                <c:pt idx="229">
                  <c:v>8.6</c:v>
                </c:pt>
                <c:pt idx="230">
                  <c:v>8</c:v>
                </c:pt>
                <c:pt idx="231">
                  <c:v>7.5</c:v>
                </c:pt>
                <c:pt idx="232">
                  <c:v>7.3</c:v>
                </c:pt>
                <c:pt idx="233">
                  <c:v>7.1</c:v>
                </c:pt>
                <c:pt idx="234">
                  <c:v>7</c:v>
                </c:pt>
                <c:pt idx="235">
                  <c:v>7.3</c:v>
                </c:pt>
                <c:pt idx="236">
                  <c:v>7.3</c:v>
                </c:pt>
                <c:pt idx="237">
                  <c:v>7.2</c:v>
                </c:pt>
                <c:pt idx="238">
                  <c:v>7.5</c:v>
                </c:pt>
                <c:pt idx="239">
                  <c:v>7.2</c:v>
                </c:pt>
                <c:pt idx="240">
                  <c:v>7.6</c:v>
                </c:pt>
                <c:pt idx="241">
                  <c:v>8.3000000000000007</c:v>
                </c:pt>
                <c:pt idx="242">
                  <c:v>12.9</c:v>
                </c:pt>
                <c:pt idx="243">
                  <c:v>33.700000000000003</c:v>
                </c:pt>
                <c:pt idx="244">
                  <c:v>24.6</c:v>
                </c:pt>
                <c:pt idx="245">
                  <c:v>19.2</c:v>
                </c:pt>
                <c:pt idx="246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28-4EDF-8C65-3D2715A06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965664"/>
        <c:axId val="587964880"/>
      </c:lineChart>
      <c:dateAx>
        <c:axId val="587965664"/>
        <c:scaling>
          <c:orientation val="minMax"/>
          <c:min val="36526"/>
        </c:scaling>
        <c:delete val="0"/>
        <c:axPos val="b"/>
        <c:numFmt formatCode="yyyy" sourceLinked="0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 sz="1800">
                <a:solidFill>
                  <a:schemeClr val="tx1"/>
                </a:solidFill>
                <a:latin typeface="+mj-lt"/>
              </a:defRPr>
            </a:pPr>
            <a:endParaRPr lang="en-US"/>
          </a:p>
        </c:txPr>
        <c:crossAx val="587964880"/>
        <c:crosses val="autoZero"/>
        <c:auto val="1"/>
        <c:lblOffset val="100"/>
        <c:baseTimeUnit val="months"/>
        <c:majorUnit val="24"/>
        <c:majorTimeUnit val="months"/>
      </c:dateAx>
      <c:valAx>
        <c:axId val="587964880"/>
        <c:scaling>
          <c:orientation val="minMax"/>
          <c:max val="35"/>
          <c:min val="0"/>
        </c:scaling>
        <c:delete val="0"/>
        <c:axPos val="l"/>
        <c:majorGridlines>
          <c:spPr>
            <a:ln>
              <a:solidFill>
                <a:prstClr val="white">
                  <a:alpha val="50000"/>
                </a:prstClr>
              </a:solidFill>
            </a:ln>
          </c:spPr>
        </c:majorGridlines>
        <c:numFmt formatCode="#,##0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87965664"/>
        <c:crosses val="autoZero"/>
        <c:crossBetween val="between"/>
        <c:majorUnit val="5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>
          <a:latin typeface="Helvetica" pitchFamily="34" charset="0"/>
          <a:cs typeface="Helvetica" pitchFamily="34" charset="0"/>
        </a:defRPr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29940-3459-43CD-B0DA-2843EE84C7E1}" type="doc">
      <dgm:prSet loTypeId="urn:microsoft.com/office/officeart/2005/8/layout/chevron2" loCatId="list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E3A3ED79-0AEE-4651-9095-A6C9E99B18CE}">
      <dgm:prSet phldrT="[Text]"/>
      <dgm:spPr>
        <a:solidFill>
          <a:srgbClr val="D5A0E0"/>
        </a:solidFill>
      </dgm:spPr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Definition</a:t>
          </a:r>
          <a:endParaRPr lang="en-US" dirty="0">
            <a:solidFill>
              <a:schemeClr val="tx2"/>
            </a:solidFill>
          </a:endParaRPr>
        </a:p>
      </dgm:t>
    </dgm:pt>
    <dgm:pt modelId="{855C9012-85F7-4844-8606-05F289A39118}" type="parTrans" cxnId="{7A120A6C-1796-4DD5-A696-F1A53FF7C8A0}">
      <dgm:prSet/>
      <dgm:spPr/>
      <dgm:t>
        <a:bodyPr/>
        <a:lstStyle/>
        <a:p>
          <a:endParaRPr lang="en-US"/>
        </a:p>
      </dgm:t>
    </dgm:pt>
    <dgm:pt modelId="{0A900E90-8BF8-43E3-8C02-87D64063F310}" type="sibTrans" cxnId="{7A120A6C-1796-4DD5-A696-F1A53FF7C8A0}">
      <dgm:prSet/>
      <dgm:spPr/>
      <dgm:t>
        <a:bodyPr/>
        <a:lstStyle/>
        <a:p>
          <a:endParaRPr lang="en-US"/>
        </a:p>
      </dgm:t>
    </dgm:pt>
    <dgm:pt modelId="{656970F8-3E40-45AA-911F-023C1CF02DD6}">
      <dgm:prSet phldrT="[Text]"/>
      <dgm:spPr>
        <a:solidFill>
          <a:srgbClr val="D5A0E0"/>
        </a:solidFill>
      </dgm:spPr>
      <dgm:t>
        <a:bodyPr anchor="ctr" anchorCtr="0"/>
        <a:lstStyle/>
        <a:p>
          <a:pPr marL="91440" indent="-91440"/>
          <a:r>
            <a:rPr lang="en-US" dirty="0" smtClean="0">
              <a:solidFill>
                <a:schemeClr val="bg1"/>
              </a:solidFill>
            </a:rPr>
            <a:t>The saving rate is personal saving as a percentage of disposable income</a:t>
          </a:r>
          <a:endParaRPr lang="en-US" dirty="0">
            <a:solidFill>
              <a:schemeClr val="bg1"/>
            </a:solidFill>
          </a:endParaRPr>
        </a:p>
      </dgm:t>
    </dgm:pt>
    <dgm:pt modelId="{C15613F4-DD64-4ACA-ACE2-713C53DDA0BC}" type="parTrans" cxnId="{42FD9F45-A3E4-4FBE-B835-7EC4EF2C4E58}">
      <dgm:prSet/>
      <dgm:spPr/>
      <dgm:t>
        <a:bodyPr/>
        <a:lstStyle/>
        <a:p>
          <a:endParaRPr lang="en-US"/>
        </a:p>
      </dgm:t>
    </dgm:pt>
    <dgm:pt modelId="{D4AE18A9-B5EF-40ED-91A9-47324CC31CC1}" type="sibTrans" cxnId="{42FD9F45-A3E4-4FBE-B835-7EC4EF2C4E58}">
      <dgm:prSet/>
      <dgm:spPr/>
      <dgm:t>
        <a:bodyPr/>
        <a:lstStyle/>
        <a:p>
          <a:endParaRPr lang="en-US"/>
        </a:p>
      </dgm:t>
    </dgm:pt>
    <dgm:pt modelId="{AFBD3355-E244-4265-884E-B140DBA3873B}">
      <dgm:prSet phldrT="[Text]"/>
      <dgm:spPr>
        <a:solidFill>
          <a:srgbClr val="D2A4F7"/>
        </a:solidFill>
      </dgm:spPr>
      <dgm:t>
        <a:bodyPr anchor="ctr" anchorCtr="0"/>
        <a:lstStyle/>
        <a:p>
          <a:r>
            <a:rPr lang="en-US" dirty="0" smtClean="0"/>
            <a:t>Calculation</a:t>
          </a:r>
          <a:endParaRPr lang="en-US" dirty="0"/>
        </a:p>
      </dgm:t>
    </dgm:pt>
    <dgm:pt modelId="{2DC9CEE9-3513-4987-80DC-21B7229A6737}" type="sibTrans" cxnId="{1C2F2E69-5E8F-413F-A466-88A3A9893810}">
      <dgm:prSet/>
      <dgm:spPr/>
      <dgm:t>
        <a:bodyPr/>
        <a:lstStyle/>
        <a:p>
          <a:endParaRPr lang="en-US"/>
        </a:p>
      </dgm:t>
    </dgm:pt>
    <dgm:pt modelId="{90E190BE-0310-49A1-A77D-C69E04307B27}" type="parTrans" cxnId="{1C2F2E69-5E8F-413F-A466-88A3A9893810}">
      <dgm:prSet/>
      <dgm:spPr/>
      <dgm:t>
        <a:bodyPr/>
        <a:lstStyle/>
        <a:p>
          <a:endParaRPr lang="en-US"/>
        </a:p>
      </dgm:t>
    </dgm:pt>
    <dgm:pt modelId="{6866F8A8-5568-4842-BDA9-581C701923EE}">
      <dgm:prSet phldrT="[Text]"/>
      <dgm:spPr>
        <a:solidFill>
          <a:srgbClr val="D2A4F7"/>
        </a:solidFill>
      </dgm:spPr>
      <dgm:t>
        <a:bodyPr/>
        <a:lstStyle/>
        <a:p>
          <a:pPr marL="91440" indent="-91440" algn="l">
            <a:lnSpc>
              <a:spcPct val="100000"/>
            </a:lnSpc>
            <a:spcAft>
              <a:spcPts val="0"/>
            </a:spcAft>
          </a:pPr>
          <a:r>
            <a:rPr lang="en-US" dirty="0" smtClean="0">
              <a:solidFill>
                <a:schemeClr val="bg1"/>
              </a:solidFill>
            </a:rPr>
            <a:t>The most common measure of the U.S. personal saving rate is based on the National Income and Product Accounts (NIPA)</a:t>
          </a:r>
          <a:endParaRPr lang="en-US" dirty="0">
            <a:solidFill>
              <a:schemeClr val="bg1"/>
            </a:solidFill>
          </a:endParaRPr>
        </a:p>
      </dgm:t>
    </dgm:pt>
    <dgm:pt modelId="{79B82F82-A41F-426F-BF5C-D79F4ED16817}" type="parTrans" cxnId="{61057A97-3565-4133-B516-5A1A1649D4A3}">
      <dgm:prSet/>
      <dgm:spPr/>
      <dgm:t>
        <a:bodyPr/>
        <a:lstStyle/>
        <a:p>
          <a:endParaRPr lang="en-US"/>
        </a:p>
      </dgm:t>
    </dgm:pt>
    <dgm:pt modelId="{8E678420-4F22-4845-8ACE-231E1DD2BADC}" type="sibTrans" cxnId="{61057A97-3565-4133-B516-5A1A1649D4A3}">
      <dgm:prSet/>
      <dgm:spPr/>
      <dgm:t>
        <a:bodyPr/>
        <a:lstStyle/>
        <a:p>
          <a:endParaRPr lang="en-US"/>
        </a:p>
      </dgm:t>
    </dgm:pt>
    <dgm:pt modelId="{88FC16BF-3ECF-4E78-9AE6-B668E968BE77}">
      <dgm:prSet/>
      <dgm:spPr>
        <a:solidFill>
          <a:srgbClr val="DCB9F9"/>
        </a:solidFill>
      </dgm:spPr>
      <dgm:t>
        <a:bodyPr/>
        <a:lstStyle/>
        <a:p>
          <a:r>
            <a:rPr lang="en-US" dirty="0" smtClean="0"/>
            <a:t>Relationship</a:t>
          </a:r>
          <a:endParaRPr lang="en-US" dirty="0"/>
        </a:p>
      </dgm:t>
    </dgm:pt>
    <dgm:pt modelId="{C1F74463-A17B-49CB-A875-95D236DEDED6}" type="parTrans" cxnId="{0B9EAC76-4A01-4DB1-ACF2-711AE711BF1C}">
      <dgm:prSet/>
      <dgm:spPr/>
      <dgm:t>
        <a:bodyPr/>
        <a:lstStyle/>
        <a:p>
          <a:endParaRPr lang="en-US"/>
        </a:p>
      </dgm:t>
    </dgm:pt>
    <dgm:pt modelId="{F9BA00D0-EECA-4578-8E8B-A79852CE3C67}" type="sibTrans" cxnId="{0B9EAC76-4A01-4DB1-ACF2-711AE711BF1C}">
      <dgm:prSet/>
      <dgm:spPr/>
      <dgm:t>
        <a:bodyPr/>
        <a:lstStyle/>
        <a:p>
          <a:endParaRPr lang="en-US"/>
        </a:p>
      </dgm:t>
    </dgm:pt>
    <dgm:pt modelId="{B071FEF3-C3B3-449F-8995-CB047290DC7C}">
      <dgm:prSet/>
      <dgm:spPr>
        <a:solidFill>
          <a:srgbClr val="DCB9F9"/>
        </a:solidFill>
      </dgm:spPr>
      <dgm:t>
        <a:bodyPr/>
        <a:lstStyle/>
        <a:p>
          <a:pPr marL="91440" indent="-91440"/>
          <a:r>
            <a:rPr lang="en-US" dirty="0" smtClean="0"/>
            <a:t>Personal saving reflects a tradeoff between current and future consumption</a:t>
          </a:r>
          <a:endParaRPr lang="en-US" dirty="0"/>
        </a:p>
      </dgm:t>
    </dgm:pt>
    <dgm:pt modelId="{C3C6C7BE-9DDB-44D6-A4C7-F7C7968AB6A1}" type="parTrans" cxnId="{25F872F1-5E4D-42F1-AB4C-61C90B02B6AE}">
      <dgm:prSet/>
      <dgm:spPr/>
      <dgm:t>
        <a:bodyPr/>
        <a:lstStyle/>
        <a:p>
          <a:endParaRPr lang="en-US"/>
        </a:p>
      </dgm:t>
    </dgm:pt>
    <dgm:pt modelId="{CCAE6715-539A-4711-AA65-229E4DD05E85}" type="sibTrans" cxnId="{25F872F1-5E4D-42F1-AB4C-61C90B02B6AE}">
      <dgm:prSet/>
      <dgm:spPr/>
      <dgm:t>
        <a:bodyPr/>
        <a:lstStyle/>
        <a:p>
          <a:endParaRPr lang="en-US"/>
        </a:p>
      </dgm:t>
    </dgm:pt>
    <dgm:pt modelId="{021167CB-356E-4380-B57E-6FB5AF850666}">
      <dgm:prSet/>
      <dgm:spPr>
        <a:solidFill>
          <a:srgbClr val="DCB9F9"/>
        </a:solidFill>
      </dgm:spPr>
      <dgm:t>
        <a:bodyPr/>
        <a:lstStyle/>
        <a:p>
          <a:pPr marL="91440" indent="-91440"/>
          <a:r>
            <a:rPr lang="en-US" dirty="0" smtClean="0"/>
            <a:t>Increased current saving reduces current consumption and enables future consumption</a:t>
          </a:r>
          <a:endParaRPr lang="en-US" dirty="0"/>
        </a:p>
      </dgm:t>
    </dgm:pt>
    <dgm:pt modelId="{8B84F2BB-5134-44C4-8858-30DD15C7A738}" type="parTrans" cxnId="{77E88A37-5A60-439E-9D76-95BEE9C07A73}">
      <dgm:prSet/>
      <dgm:spPr/>
      <dgm:t>
        <a:bodyPr/>
        <a:lstStyle/>
        <a:p>
          <a:endParaRPr lang="en-US"/>
        </a:p>
      </dgm:t>
    </dgm:pt>
    <dgm:pt modelId="{AEB90A88-593D-4A16-81AD-81420E5E9D85}" type="sibTrans" cxnId="{77E88A37-5A60-439E-9D76-95BEE9C07A73}">
      <dgm:prSet/>
      <dgm:spPr/>
      <dgm:t>
        <a:bodyPr/>
        <a:lstStyle/>
        <a:p>
          <a:endParaRPr lang="en-US"/>
        </a:p>
      </dgm:t>
    </dgm:pt>
    <dgm:pt modelId="{7CF4DA54-C27F-4250-B178-5A93C3537663}">
      <dgm:prSet phldrT="[Text]"/>
      <dgm:spPr>
        <a:solidFill>
          <a:srgbClr val="D5A0E0"/>
        </a:solidFill>
      </dgm:spPr>
      <dgm:t>
        <a:bodyPr anchor="ctr" anchorCtr="0"/>
        <a:lstStyle/>
        <a:p>
          <a:pPr marL="91440" indent="-91440"/>
          <a:r>
            <a:rPr lang="en-US" dirty="0" smtClean="0">
              <a:solidFill>
                <a:schemeClr val="bg1"/>
              </a:solidFill>
            </a:rPr>
            <a:t>Disposable income is personal income minus taxes</a:t>
          </a:r>
          <a:endParaRPr lang="en-US" dirty="0">
            <a:solidFill>
              <a:schemeClr val="bg1"/>
            </a:solidFill>
          </a:endParaRPr>
        </a:p>
      </dgm:t>
    </dgm:pt>
    <dgm:pt modelId="{434B6CCB-564E-4FD5-ADF7-E802321099C8}" type="sibTrans" cxnId="{211D8D6D-1480-47E4-A467-3B2F2BD51082}">
      <dgm:prSet/>
      <dgm:spPr/>
      <dgm:t>
        <a:bodyPr/>
        <a:lstStyle/>
        <a:p>
          <a:endParaRPr lang="en-US"/>
        </a:p>
      </dgm:t>
    </dgm:pt>
    <dgm:pt modelId="{C1DEFC0B-5502-458F-8C0C-235F918F4D79}" type="parTrans" cxnId="{211D8D6D-1480-47E4-A467-3B2F2BD51082}">
      <dgm:prSet/>
      <dgm:spPr/>
      <dgm:t>
        <a:bodyPr/>
        <a:lstStyle/>
        <a:p>
          <a:endParaRPr lang="en-US"/>
        </a:p>
      </dgm:t>
    </dgm:pt>
    <dgm:pt modelId="{CA756278-18E9-4D62-90EE-3B251466B5A9}">
      <dgm:prSet phldrT="[Text]"/>
      <dgm:spPr>
        <a:solidFill>
          <a:srgbClr val="D5A0E0"/>
        </a:solidFill>
      </dgm:spPr>
      <dgm:t>
        <a:bodyPr anchor="ctr" anchorCtr="0"/>
        <a:lstStyle/>
        <a:p>
          <a:pPr marL="91440" indent="-91440"/>
          <a:r>
            <a:rPr lang="en-US" dirty="0" smtClean="0">
              <a:solidFill>
                <a:schemeClr val="bg1"/>
              </a:solidFill>
            </a:rPr>
            <a:t>Personal saving is personal income (like wages or salary) minus spending</a:t>
          </a:r>
          <a:endParaRPr lang="en-US" dirty="0">
            <a:solidFill>
              <a:schemeClr val="bg1"/>
            </a:solidFill>
          </a:endParaRPr>
        </a:p>
      </dgm:t>
    </dgm:pt>
    <dgm:pt modelId="{A8099A18-BB73-417E-944D-3980FF057F97}" type="sibTrans" cxnId="{B66B504C-FF01-47B2-B726-963082A9F9ED}">
      <dgm:prSet/>
      <dgm:spPr/>
      <dgm:t>
        <a:bodyPr/>
        <a:lstStyle/>
        <a:p>
          <a:endParaRPr lang="en-US"/>
        </a:p>
      </dgm:t>
    </dgm:pt>
    <dgm:pt modelId="{B490E1D9-19EA-4BF5-ACF4-6CF8CDAA0A24}" type="parTrans" cxnId="{B66B504C-FF01-47B2-B726-963082A9F9ED}">
      <dgm:prSet/>
      <dgm:spPr/>
      <dgm:t>
        <a:bodyPr/>
        <a:lstStyle/>
        <a:p>
          <a:endParaRPr lang="en-US"/>
        </a:p>
      </dgm:t>
    </dgm:pt>
    <dgm:pt modelId="{9347AC4D-00A3-43DC-955B-BEB357AF17A4}">
      <dgm:prSet phldrT="[Text]"/>
      <dgm:spPr>
        <a:solidFill>
          <a:srgbClr val="D2A4F7"/>
        </a:solidFill>
      </dgm:spPr>
      <dgm:t>
        <a:bodyPr/>
        <a:lstStyle/>
        <a:p>
          <a:pPr marL="91440" indent="-91440" algn="l">
            <a:lnSpc>
              <a:spcPct val="100000"/>
            </a:lnSpc>
            <a:spcAft>
              <a:spcPts val="0"/>
            </a:spcAft>
          </a:pPr>
          <a:r>
            <a:rPr lang="en-US" dirty="0" smtClean="0">
              <a:solidFill>
                <a:schemeClr val="bg1"/>
              </a:solidFill>
            </a:rPr>
            <a:t>NIPA is also used to calculate gross domestic product (GDP) and gross domestic income (GDI)</a:t>
          </a:r>
          <a:endParaRPr lang="en-US" dirty="0">
            <a:solidFill>
              <a:schemeClr val="bg1"/>
            </a:solidFill>
          </a:endParaRPr>
        </a:p>
      </dgm:t>
    </dgm:pt>
    <dgm:pt modelId="{99201C85-A653-4C78-AD4F-EE51766692FA}" type="parTrans" cxnId="{B330D225-4300-482E-B118-F6A1ECFAFBE3}">
      <dgm:prSet/>
      <dgm:spPr/>
      <dgm:t>
        <a:bodyPr/>
        <a:lstStyle/>
        <a:p>
          <a:endParaRPr lang="en-US"/>
        </a:p>
      </dgm:t>
    </dgm:pt>
    <dgm:pt modelId="{E3576900-0EA5-425E-83DB-EB813ABED63C}" type="sibTrans" cxnId="{B330D225-4300-482E-B118-F6A1ECFAFBE3}">
      <dgm:prSet/>
      <dgm:spPr/>
      <dgm:t>
        <a:bodyPr/>
        <a:lstStyle/>
        <a:p>
          <a:endParaRPr lang="en-US"/>
        </a:p>
      </dgm:t>
    </dgm:pt>
    <dgm:pt modelId="{BE0333ED-90AE-479C-9D5F-12DABCCB95C1}" type="pres">
      <dgm:prSet presAssocID="{62329940-3459-43CD-B0DA-2843EE84C7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553464-7025-4BA5-BE70-0D7B5EE3991A}" type="pres">
      <dgm:prSet presAssocID="{E3A3ED79-0AEE-4651-9095-A6C9E99B18CE}" presName="composite" presStyleCnt="0"/>
      <dgm:spPr/>
    </dgm:pt>
    <dgm:pt modelId="{0ADABAEB-85CB-48A3-BB8C-304D5692439E}" type="pres">
      <dgm:prSet presAssocID="{E3A3ED79-0AEE-4651-9095-A6C9E99B18C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5506E-99DA-40F0-A647-8E66DB9D1A6A}" type="pres">
      <dgm:prSet presAssocID="{E3A3ED79-0AEE-4651-9095-A6C9E99B18C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C3EEE-2EAE-4709-91C7-8E6E80637999}" type="pres">
      <dgm:prSet presAssocID="{0A900E90-8BF8-43E3-8C02-87D64063F310}" presName="sp" presStyleCnt="0"/>
      <dgm:spPr/>
    </dgm:pt>
    <dgm:pt modelId="{FF801F98-F1DE-4A86-A664-88FFCA6AB3D0}" type="pres">
      <dgm:prSet presAssocID="{AFBD3355-E244-4265-884E-B140DBA3873B}" presName="composite" presStyleCnt="0"/>
      <dgm:spPr/>
    </dgm:pt>
    <dgm:pt modelId="{4FFD02F5-1116-4B2E-98DD-851369B0F42A}" type="pres">
      <dgm:prSet presAssocID="{AFBD3355-E244-4265-884E-B140DBA3873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E02A0-3F9B-4E39-9182-990FE6174520}" type="pres">
      <dgm:prSet presAssocID="{AFBD3355-E244-4265-884E-B140DBA3873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3D84E-6045-49A0-BDBD-07E4ECD36133}" type="pres">
      <dgm:prSet presAssocID="{2DC9CEE9-3513-4987-80DC-21B7229A6737}" presName="sp" presStyleCnt="0"/>
      <dgm:spPr/>
    </dgm:pt>
    <dgm:pt modelId="{86963A9B-3709-415D-8C70-E355EB37F637}" type="pres">
      <dgm:prSet presAssocID="{88FC16BF-3ECF-4E78-9AE6-B668E968BE77}" presName="composite" presStyleCnt="0"/>
      <dgm:spPr/>
    </dgm:pt>
    <dgm:pt modelId="{1EC047DB-6BE3-4B1F-9270-27AAFC30B87B}" type="pres">
      <dgm:prSet presAssocID="{88FC16BF-3ECF-4E78-9AE6-B668E968BE7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186CE-7701-4D59-B012-C9B1B5FC10D8}" type="pres">
      <dgm:prSet presAssocID="{88FC16BF-3ECF-4E78-9AE6-B668E968BE7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8627B5-1D4F-469F-89CB-CA3619C0D06D}" type="presOf" srcId="{656970F8-3E40-45AA-911F-023C1CF02DD6}" destId="{9515506E-99DA-40F0-A647-8E66DB9D1A6A}" srcOrd="0" destOrd="0" presId="urn:microsoft.com/office/officeart/2005/8/layout/chevron2"/>
    <dgm:cxn modelId="{7A120A6C-1796-4DD5-A696-F1A53FF7C8A0}" srcId="{62329940-3459-43CD-B0DA-2843EE84C7E1}" destId="{E3A3ED79-0AEE-4651-9095-A6C9E99B18CE}" srcOrd="0" destOrd="0" parTransId="{855C9012-85F7-4844-8606-05F289A39118}" sibTransId="{0A900E90-8BF8-43E3-8C02-87D64063F310}"/>
    <dgm:cxn modelId="{09206CCD-B03D-4788-99D5-9B43D6E2EC82}" type="presOf" srcId="{021167CB-356E-4380-B57E-6FB5AF850666}" destId="{DF0186CE-7701-4D59-B012-C9B1B5FC10D8}" srcOrd="0" destOrd="1" presId="urn:microsoft.com/office/officeart/2005/8/layout/chevron2"/>
    <dgm:cxn modelId="{61201607-FA1D-4E54-911B-24ECDE090929}" type="presOf" srcId="{7CF4DA54-C27F-4250-B178-5A93C3537663}" destId="{9515506E-99DA-40F0-A647-8E66DB9D1A6A}" srcOrd="0" destOrd="2" presId="urn:microsoft.com/office/officeart/2005/8/layout/chevron2"/>
    <dgm:cxn modelId="{B66B504C-FF01-47B2-B726-963082A9F9ED}" srcId="{E3A3ED79-0AEE-4651-9095-A6C9E99B18CE}" destId="{CA756278-18E9-4D62-90EE-3B251466B5A9}" srcOrd="1" destOrd="0" parTransId="{B490E1D9-19EA-4BF5-ACF4-6CF8CDAA0A24}" sibTransId="{A8099A18-BB73-417E-944D-3980FF057F97}"/>
    <dgm:cxn modelId="{97EBAD93-0B80-49A3-9192-C974950F6783}" type="presOf" srcId="{6866F8A8-5568-4842-BDA9-581C701923EE}" destId="{204E02A0-3F9B-4E39-9182-990FE6174520}" srcOrd="0" destOrd="0" presId="urn:microsoft.com/office/officeart/2005/8/layout/chevron2"/>
    <dgm:cxn modelId="{915C0171-0B59-44B8-ACA3-60CEB6C88805}" type="presOf" srcId="{CA756278-18E9-4D62-90EE-3B251466B5A9}" destId="{9515506E-99DA-40F0-A647-8E66DB9D1A6A}" srcOrd="0" destOrd="1" presId="urn:microsoft.com/office/officeart/2005/8/layout/chevron2"/>
    <dgm:cxn modelId="{61057A97-3565-4133-B516-5A1A1649D4A3}" srcId="{AFBD3355-E244-4265-884E-B140DBA3873B}" destId="{6866F8A8-5568-4842-BDA9-581C701923EE}" srcOrd="0" destOrd="0" parTransId="{79B82F82-A41F-426F-BF5C-D79F4ED16817}" sibTransId="{8E678420-4F22-4845-8ACE-231E1DD2BADC}"/>
    <dgm:cxn modelId="{B330D225-4300-482E-B118-F6A1ECFAFBE3}" srcId="{AFBD3355-E244-4265-884E-B140DBA3873B}" destId="{9347AC4D-00A3-43DC-955B-BEB357AF17A4}" srcOrd="1" destOrd="0" parTransId="{99201C85-A653-4C78-AD4F-EE51766692FA}" sibTransId="{E3576900-0EA5-425E-83DB-EB813ABED63C}"/>
    <dgm:cxn modelId="{77E88A37-5A60-439E-9D76-95BEE9C07A73}" srcId="{88FC16BF-3ECF-4E78-9AE6-B668E968BE77}" destId="{021167CB-356E-4380-B57E-6FB5AF850666}" srcOrd="1" destOrd="0" parTransId="{8B84F2BB-5134-44C4-8858-30DD15C7A738}" sibTransId="{AEB90A88-593D-4A16-81AD-81420E5E9D85}"/>
    <dgm:cxn modelId="{3864C3EC-C289-4068-A99F-1BE9AD9B26BB}" type="presOf" srcId="{B071FEF3-C3B3-449F-8995-CB047290DC7C}" destId="{DF0186CE-7701-4D59-B012-C9B1B5FC10D8}" srcOrd="0" destOrd="0" presId="urn:microsoft.com/office/officeart/2005/8/layout/chevron2"/>
    <dgm:cxn modelId="{0B9EAC76-4A01-4DB1-ACF2-711AE711BF1C}" srcId="{62329940-3459-43CD-B0DA-2843EE84C7E1}" destId="{88FC16BF-3ECF-4E78-9AE6-B668E968BE77}" srcOrd="2" destOrd="0" parTransId="{C1F74463-A17B-49CB-A875-95D236DEDED6}" sibTransId="{F9BA00D0-EECA-4578-8E8B-A79852CE3C67}"/>
    <dgm:cxn modelId="{64A1E51F-E042-47CE-A329-EDB7EA136769}" type="presOf" srcId="{9347AC4D-00A3-43DC-955B-BEB357AF17A4}" destId="{204E02A0-3F9B-4E39-9182-990FE6174520}" srcOrd="0" destOrd="1" presId="urn:microsoft.com/office/officeart/2005/8/layout/chevron2"/>
    <dgm:cxn modelId="{1C2F2E69-5E8F-413F-A466-88A3A9893810}" srcId="{62329940-3459-43CD-B0DA-2843EE84C7E1}" destId="{AFBD3355-E244-4265-884E-B140DBA3873B}" srcOrd="1" destOrd="0" parTransId="{90E190BE-0310-49A1-A77D-C69E04307B27}" sibTransId="{2DC9CEE9-3513-4987-80DC-21B7229A6737}"/>
    <dgm:cxn modelId="{42FD9F45-A3E4-4FBE-B835-7EC4EF2C4E58}" srcId="{E3A3ED79-0AEE-4651-9095-A6C9E99B18CE}" destId="{656970F8-3E40-45AA-911F-023C1CF02DD6}" srcOrd="0" destOrd="0" parTransId="{C15613F4-DD64-4ACA-ACE2-713C53DDA0BC}" sibTransId="{D4AE18A9-B5EF-40ED-91A9-47324CC31CC1}"/>
    <dgm:cxn modelId="{25F872F1-5E4D-42F1-AB4C-61C90B02B6AE}" srcId="{88FC16BF-3ECF-4E78-9AE6-B668E968BE77}" destId="{B071FEF3-C3B3-449F-8995-CB047290DC7C}" srcOrd="0" destOrd="0" parTransId="{C3C6C7BE-9DDB-44D6-A4C7-F7C7968AB6A1}" sibTransId="{CCAE6715-539A-4711-AA65-229E4DD05E85}"/>
    <dgm:cxn modelId="{211D8D6D-1480-47E4-A467-3B2F2BD51082}" srcId="{E3A3ED79-0AEE-4651-9095-A6C9E99B18CE}" destId="{7CF4DA54-C27F-4250-B178-5A93C3537663}" srcOrd="2" destOrd="0" parTransId="{C1DEFC0B-5502-458F-8C0C-235F918F4D79}" sibTransId="{434B6CCB-564E-4FD5-ADF7-E802321099C8}"/>
    <dgm:cxn modelId="{A10B0B03-0D13-4F6F-BC52-309C61ACA28D}" type="presOf" srcId="{62329940-3459-43CD-B0DA-2843EE84C7E1}" destId="{BE0333ED-90AE-479C-9D5F-12DABCCB95C1}" srcOrd="0" destOrd="0" presId="urn:microsoft.com/office/officeart/2005/8/layout/chevron2"/>
    <dgm:cxn modelId="{8608A36E-EA56-4382-AA8E-97446B7C8C8D}" type="presOf" srcId="{E3A3ED79-0AEE-4651-9095-A6C9E99B18CE}" destId="{0ADABAEB-85CB-48A3-BB8C-304D5692439E}" srcOrd="0" destOrd="0" presId="urn:microsoft.com/office/officeart/2005/8/layout/chevron2"/>
    <dgm:cxn modelId="{C1204EBF-7E32-465E-B97E-2270FAE0F6F0}" type="presOf" srcId="{AFBD3355-E244-4265-884E-B140DBA3873B}" destId="{4FFD02F5-1116-4B2E-98DD-851369B0F42A}" srcOrd="0" destOrd="0" presId="urn:microsoft.com/office/officeart/2005/8/layout/chevron2"/>
    <dgm:cxn modelId="{0829215B-AAB9-46FD-B161-F990BC8405A4}" type="presOf" srcId="{88FC16BF-3ECF-4E78-9AE6-B668E968BE77}" destId="{1EC047DB-6BE3-4B1F-9270-27AAFC30B87B}" srcOrd="0" destOrd="0" presId="urn:microsoft.com/office/officeart/2005/8/layout/chevron2"/>
    <dgm:cxn modelId="{9AD2F2E4-635C-4511-9A19-1005E4C0370B}" type="presParOf" srcId="{BE0333ED-90AE-479C-9D5F-12DABCCB95C1}" destId="{DF553464-7025-4BA5-BE70-0D7B5EE3991A}" srcOrd="0" destOrd="0" presId="urn:microsoft.com/office/officeart/2005/8/layout/chevron2"/>
    <dgm:cxn modelId="{4ED51075-23F9-4566-AD5C-E6716803B4A8}" type="presParOf" srcId="{DF553464-7025-4BA5-BE70-0D7B5EE3991A}" destId="{0ADABAEB-85CB-48A3-BB8C-304D5692439E}" srcOrd="0" destOrd="0" presId="urn:microsoft.com/office/officeart/2005/8/layout/chevron2"/>
    <dgm:cxn modelId="{E7591C00-C212-4B63-8D4E-DAB4E4CB80AF}" type="presParOf" srcId="{DF553464-7025-4BA5-BE70-0D7B5EE3991A}" destId="{9515506E-99DA-40F0-A647-8E66DB9D1A6A}" srcOrd="1" destOrd="0" presId="urn:microsoft.com/office/officeart/2005/8/layout/chevron2"/>
    <dgm:cxn modelId="{CD1C28A7-BEEB-47F7-8EBB-9692AB675DBE}" type="presParOf" srcId="{BE0333ED-90AE-479C-9D5F-12DABCCB95C1}" destId="{B15C3EEE-2EAE-4709-91C7-8E6E80637999}" srcOrd="1" destOrd="0" presId="urn:microsoft.com/office/officeart/2005/8/layout/chevron2"/>
    <dgm:cxn modelId="{816C743E-26E3-4520-B72C-E0393362CAC0}" type="presParOf" srcId="{BE0333ED-90AE-479C-9D5F-12DABCCB95C1}" destId="{FF801F98-F1DE-4A86-A664-88FFCA6AB3D0}" srcOrd="2" destOrd="0" presId="urn:microsoft.com/office/officeart/2005/8/layout/chevron2"/>
    <dgm:cxn modelId="{5CD43514-2860-4FAF-887E-08E8172D72B7}" type="presParOf" srcId="{FF801F98-F1DE-4A86-A664-88FFCA6AB3D0}" destId="{4FFD02F5-1116-4B2E-98DD-851369B0F42A}" srcOrd="0" destOrd="0" presId="urn:microsoft.com/office/officeart/2005/8/layout/chevron2"/>
    <dgm:cxn modelId="{F121FD4A-08B3-4E9A-9700-A3092EB9F682}" type="presParOf" srcId="{FF801F98-F1DE-4A86-A664-88FFCA6AB3D0}" destId="{204E02A0-3F9B-4E39-9182-990FE6174520}" srcOrd="1" destOrd="0" presId="urn:microsoft.com/office/officeart/2005/8/layout/chevron2"/>
    <dgm:cxn modelId="{EA4F31AF-FF75-4C59-87E5-6D616A4C0CB6}" type="presParOf" srcId="{BE0333ED-90AE-479C-9D5F-12DABCCB95C1}" destId="{8663D84E-6045-49A0-BDBD-07E4ECD36133}" srcOrd="3" destOrd="0" presId="urn:microsoft.com/office/officeart/2005/8/layout/chevron2"/>
    <dgm:cxn modelId="{DCBA3E81-37FB-45ED-A557-A9FD5160EC7C}" type="presParOf" srcId="{BE0333ED-90AE-479C-9D5F-12DABCCB95C1}" destId="{86963A9B-3709-415D-8C70-E355EB37F637}" srcOrd="4" destOrd="0" presId="urn:microsoft.com/office/officeart/2005/8/layout/chevron2"/>
    <dgm:cxn modelId="{BFDD6A57-D5EA-43B1-B14B-8AD90B6AE105}" type="presParOf" srcId="{86963A9B-3709-415D-8C70-E355EB37F637}" destId="{1EC047DB-6BE3-4B1F-9270-27AAFC30B87B}" srcOrd="0" destOrd="0" presId="urn:microsoft.com/office/officeart/2005/8/layout/chevron2"/>
    <dgm:cxn modelId="{1EE60EBF-05C1-4BCD-ADB8-23F86D83AC42}" type="presParOf" srcId="{86963A9B-3709-415D-8C70-E355EB37F637}" destId="{DF0186CE-7701-4D59-B012-C9B1B5FC10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ABAEB-85CB-48A3-BB8C-304D5692439E}">
      <dsp:nvSpPr>
        <dsp:cNvPr id="0" name=""/>
        <dsp:cNvSpPr/>
      </dsp:nvSpPr>
      <dsp:spPr>
        <a:xfrm rot="5400000">
          <a:off x="-256997" y="257340"/>
          <a:ext cx="1713314" cy="1199319"/>
        </a:xfrm>
        <a:prstGeom prst="chevron">
          <a:avLst/>
        </a:prstGeom>
        <a:solidFill>
          <a:srgbClr val="D5A0E0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/>
              </a:solidFill>
            </a:rPr>
            <a:t>Definition</a:t>
          </a:r>
          <a:endParaRPr lang="en-US" sz="1800" kern="1200" dirty="0">
            <a:solidFill>
              <a:schemeClr val="tx2"/>
            </a:solidFill>
          </a:endParaRPr>
        </a:p>
      </dsp:txBody>
      <dsp:txXfrm rot="-5400000">
        <a:off x="1" y="600003"/>
        <a:ext cx="1199319" cy="513995"/>
      </dsp:txXfrm>
    </dsp:sp>
    <dsp:sp modelId="{9515506E-99DA-40F0-A647-8E66DB9D1A6A}">
      <dsp:nvSpPr>
        <dsp:cNvPr id="0" name=""/>
        <dsp:cNvSpPr/>
      </dsp:nvSpPr>
      <dsp:spPr>
        <a:xfrm rot="5400000">
          <a:off x="2214532" y="-1014869"/>
          <a:ext cx="1113654" cy="3144080"/>
        </a:xfrm>
        <a:prstGeom prst="round2SameRect">
          <a:avLst/>
        </a:prstGeom>
        <a:solidFill>
          <a:srgbClr val="D5A0E0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91440" lvl="1" indent="-9144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solidFill>
                <a:schemeClr val="bg1"/>
              </a:solidFill>
            </a:rPr>
            <a:t>The saving rate is personal saving as a percentage of disposable income</a:t>
          </a:r>
          <a:endParaRPr lang="en-US" sz="1100" kern="1200" dirty="0">
            <a:solidFill>
              <a:schemeClr val="bg1"/>
            </a:solidFill>
          </a:endParaRPr>
        </a:p>
        <a:p>
          <a:pPr marL="91440" lvl="1" indent="-9144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solidFill>
                <a:schemeClr val="bg1"/>
              </a:solidFill>
            </a:rPr>
            <a:t>Personal saving is personal income (like wages or salary) minus spending</a:t>
          </a:r>
          <a:endParaRPr lang="en-US" sz="1100" kern="1200" dirty="0">
            <a:solidFill>
              <a:schemeClr val="bg1"/>
            </a:solidFill>
          </a:endParaRPr>
        </a:p>
        <a:p>
          <a:pPr marL="91440" lvl="1" indent="-9144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solidFill>
                <a:schemeClr val="bg1"/>
              </a:solidFill>
            </a:rPr>
            <a:t>Disposable income is personal income minus taxes</a:t>
          </a:r>
          <a:endParaRPr lang="en-US" sz="1100" kern="1200" dirty="0">
            <a:solidFill>
              <a:schemeClr val="bg1"/>
            </a:solidFill>
          </a:endParaRPr>
        </a:p>
      </dsp:txBody>
      <dsp:txXfrm rot="-5400000">
        <a:off x="1199319" y="54708"/>
        <a:ext cx="3089716" cy="1004926"/>
      </dsp:txXfrm>
    </dsp:sp>
    <dsp:sp modelId="{4FFD02F5-1116-4B2E-98DD-851369B0F42A}">
      <dsp:nvSpPr>
        <dsp:cNvPr id="0" name=""/>
        <dsp:cNvSpPr/>
      </dsp:nvSpPr>
      <dsp:spPr>
        <a:xfrm rot="5400000">
          <a:off x="-256997" y="1777621"/>
          <a:ext cx="1713314" cy="1199319"/>
        </a:xfrm>
        <a:prstGeom prst="chevron">
          <a:avLst/>
        </a:prstGeom>
        <a:solidFill>
          <a:srgbClr val="D2A4F7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Calculation</a:t>
          </a:r>
          <a:endParaRPr lang="en-US" sz="1800" kern="1200" dirty="0"/>
        </a:p>
      </dsp:txBody>
      <dsp:txXfrm rot="-5400000">
        <a:off x="1" y="2120284"/>
        <a:ext cx="1199319" cy="513995"/>
      </dsp:txXfrm>
    </dsp:sp>
    <dsp:sp modelId="{204E02A0-3F9B-4E39-9182-990FE6174520}">
      <dsp:nvSpPr>
        <dsp:cNvPr id="0" name=""/>
        <dsp:cNvSpPr/>
      </dsp:nvSpPr>
      <dsp:spPr>
        <a:xfrm rot="5400000">
          <a:off x="2214532" y="505411"/>
          <a:ext cx="1113654" cy="3144080"/>
        </a:xfrm>
        <a:prstGeom prst="round2SameRect">
          <a:avLst/>
        </a:prstGeom>
        <a:solidFill>
          <a:srgbClr val="D2A4F7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91440" lvl="1" indent="-9144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100" kern="1200" dirty="0" smtClean="0">
              <a:solidFill>
                <a:schemeClr val="bg1"/>
              </a:solidFill>
            </a:rPr>
            <a:t>The most common measure of the U.S. personal saving rate is based on the National Income and Product Accounts (NIPA)</a:t>
          </a:r>
          <a:endParaRPr lang="en-US" sz="1100" kern="1200" dirty="0">
            <a:solidFill>
              <a:schemeClr val="bg1"/>
            </a:solidFill>
          </a:endParaRPr>
        </a:p>
        <a:p>
          <a:pPr marL="91440" lvl="1" indent="-9144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100" kern="1200" dirty="0" smtClean="0">
              <a:solidFill>
                <a:schemeClr val="bg1"/>
              </a:solidFill>
            </a:rPr>
            <a:t>NIPA is also used to calculate gross domestic product (GDP) and gross domestic income (GDI)</a:t>
          </a:r>
          <a:endParaRPr lang="en-US" sz="1100" kern="1200" dirty="0">
            <a:solidFill>
              <a:schemeClr val="bg1"/>
            </a:solidFill>
          </a:endParaRPr>
        </a:p>
      </dsp:txBody>
      <dsp:txXfrm rot="-5400000">
        <a:off x="1199319" y="1574988"/>
        <a:ext cx="3089716" cy="1004926"/>
      </dsp:txXfrm>
    </dsp:sp>
    <dsp:sp modelId="{1EC047DB-6BE3-4B1F-9270-27AAFC30B87B}">
      <dsp:nvSpPr>
        <dsp:cNvPr id="0" name=""/>
        <dsp:cNvSpPr/>
      </dsp:nvSpPr>
      <dsp:spPr>
        <a:xfrm rot="5400000">
          <a:off x="-256997" y="3297902"/>
          <a:ext cx="1713314" cy="1199319"/>
        </a:xfrm>
        <a:prstGeom prst="chevron">
          <a:avLst/>
        </a:prstGeom>
        <a:solidFill>
          <a:srgbClr val="DCB9F9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Relationship</a:t>
          </a:r>
          <a:endParaRPr lang="en-US" sz="1800" kern="1200" dirty="0"/>
        </a:p>
      </dsp:txBody>
      <dsp:txXfrm rot="-5400000">
        <a:off x="1" y="3640565"/>
        <a:ext cx="1199319" cy="513995"/>
      </dsp:txXfrm>
    </dsp:sp>
    <dsp:sp modelId="{DF0186CE-7701-4D59-B012-C9B1B5FC10D8}">
      <dsp:nvSpPr>
        <dsp:cNvPr id="0" name=""/>
        <dsp:cNvSpPr/>
      </dsp:nvSpPr>
      <dsp:spPr>
        <a:xfrm rot="5400000">
          <a:off x="2214532" y="2025692"/>
          <a:ext cx="1113654" cy="3144080"/>
        </a:xfrm>
        <a:prstGeom prst="round2SameRect">
          <a:avLst/>
        </a:prstGeom>
        <a:solidFill>
          <a:srgbClr val="DCB9F9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91440" lvl="1" indent="-9144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Personal saving reflects a tradeoff between current and future consumption</a:t>
          </a:r>
          <a:endParaRPr lang="en-US" sz="1100" kern="1200" dirty="0"/>
        </a:p>
        <a:p>
          <a:pPr marL="91440" lvl="1" indent="-9144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Increased current saving reduces current consumption and enables future consumption</a:t>
          </a:r>
          <a:endParaRPr lang="en-US" sz="1100" kern="1200" dirty="0"/>
        </a:p>
      </dsp:txBody>
      <dsp:txXfrm rot="-5400000">
        <a:off x="1199319" y="3095269"/>
        <a:ext cx="3089716" cy="1004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0.22807</cdr:x>
      <cdr:y>0.07692</cdr:y>
    </cdr:from>
    <cdr:to>
      <cdr:x>0.7825</cdr:x>
      <cdr:y>0.15078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90600" y="228600"/>
          <a:ext cx="2408129" cy="21947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0.35833</cdr:x>
      <cdr:y>0.12222</cdr:y>
    </cdr:from>
    <cdr:to>
      <cdr:x>0.66667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838200"/>
          <a:ext cx="28194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>
            <a:latin typeface="Helvetica" pitchFamily="34" charset="0"/>
            <a:cs typeface="Helvetic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6B300-4A14-4FC4-A793-EAB9EB47DC43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83B6C-A135-467E-9027-17BE0D592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4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54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6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2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655E-CA45-42EB-9BBA-81AC55B7D22E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92B7-D575-4A60-B5A3-D3ECB50275FD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4B04-4715-443E-B15C-97016C354A3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7306-8A54-4C39-A111-EC4EEFAA122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B2CF-FFEA-4EB8-B0B2-4B988A61AFC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1BEF-FFC9-4D11-986A-691B6376DB63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771-A131-4971-A031-45829952BCB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380-B0CE-458A-99C1-989E3EBCCD41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1586-6B9B-438D-8C7B-CD854A8946F0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1F96-38B4-4D58-9E47-936A301F1874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2975-2974-4ED3-8898-E9385034644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A193-8EFC-4E3D-9015-9F7FE29CFC6C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0" y="2097594"/>
            <a:ext cx="9144000" cy="1981200"/>
          </a:xfrm>
        </p:spPr>
        <p:txBody>
          <a:bodyPr anchor="ctr" anchorCtr="1">
            <a:noAutofit/>
          </a:bodyPr>
          <a:lstStyle/>
          <a:p>
            <a:r>
              <a:rPr lang="en-US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 Saving Rate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Delayed Consumption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Economic Education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 last updated: </a:t>
            </a:r>
            <a:r>
              <a:rPr lang="en-US" sz="1200" dirty="0" smtClean="0"/>
              <a:t>September</a:t>
            </a:r>
            <a:r>
              <a:rPr lang="en-US" sz="1200" dirty="0" smtClean="0"/>
              <a:t> 14, </a:t>
            </a:r>
            <a:r>
              <a:rPr lang="en-US" sz="1200" dirty="0" smtClean="0"/>
              <a:t>2020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79383" y="457200"/>
            <a:ext cx="4547235" cy="792777"/>
            <a:chOff x="2691765" y="457200"/>
            <a:chExt cx="4547235" cy="792777"/>
          </a:xfrm>
        </p:grpSpPr>
        <p:sp>
          <p:nvSpPr>
            <p:cNvPr id="14" name="TextBox 13"/>
            <p:cNvSpPr txBox="1"/>
            <p:nvPr/>
          </p:nvSpPr>
          <p:spPr>
            <a:xfrm>
              <a:off x="3810000" y="480536"/>
              <a:ext cx="3429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cap="small" dirty="0" err="1" smtClean="0">
                  <a:solidFill>
                    <a:srgbClr val="99B2CB"/>
                  </a:solidFill>
                  <a:latin typeface="Baskerville Old Face" panose="020206020805050203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DataPost</a:t>
              </a:r>
              <a:endParaRPr lang="en-US" sz="4400" cap="small" dirty="0">
                <a:solidFill>
                  <a:srgbClr val="99B2CB"/>
                </a:solidFill>
                <a:latin typeface="Baskerville Old Face" panose="020206020805050203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Picture 14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1765" y="457200"/>
              <a:ext cx="902017" cy="77592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ular Callout 22"/>
          <p:cNvSpPr/>
          <p:nvPr/>
        </p:nvSpPr>
        <p:spPr>
          <a:xfrm rot="10800000">
            <a:off x="5105400" y="4572000"/>
            <a:ext cx="3810000" cy="1447800"/>
          </a:xfrm>
          <a:prstGeom prst="wedgeRectCallout">
            <a:avLst>
              <a:gd name="adj1" fmla="val -27583"/>
              <a:gd name="adj2" fmla="val 87500"/>
            </a:avLst>
          </a:prstGeom>
          <a:solidFill>
            <a:schemeClr val="bg2">
              <a:lumMod val="20000"/>
              <a:lumOff val="8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ea typeface="Adobe Heiti Std R" pitchFamily="34" charset="-128"/>
                <a:cs typeface="Helvetica" pitchFamily="34" charset="0"/>
              </a:rPr>
              <a:t>Saving Rate – Did You Know?</a:t>
            </a:r>
            <a:endParaRPr lang="en-US" sz="4000" dirty="0">
              <a:ea typeface="Adobe Heiti Std R" pitchFamily="34" charset="-128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05400" y="4573251"/>
            <a:ext cx="381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+mj-lt"/>
                <a:cs typeface="Helvetica" pitchFamily="34" charset="0"/>
              </a:rPr>
              <a:t>By 2000 personal saving (as a percent of disposable income) had dropped to 43% of its 1980 rate.</a:t>
            </a:r>
            <a:endParaRPr lang="en-US" sz="2200" dirty="0">
              <a:solidFill>
                <a:schemeClr val="bg1"/>
              </a:solidFill>
              <a:latin typeface="+mj-lt"/>
              <a:cs typeface="Helvetica" pitchFamily="34" charset="0"/>
            </a:endParaRPr>
          </a:p>
        </p:txBody>
      </p:sp>
      <p:graphicFrame>
        <p:nvGraphicFramePr>
          <p:cNvPr id="1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634470"/>
              </p:ext>
            </p:extLst>
          </p:nvPr>
        </p:nvGraphicFramePr>
        <p:xfrm>
          <a:off x="4800600" y="1066800"/>
          <a:ext cx="43434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7175330"/>
              </p:ext>
            </p:extLst>
          </p:nvPr>
        </p:nvGraphicFramePr>
        <p:xfrm>
          <a:off x="457200" y="1371600"/>
          <a:ext cx="43434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81600" y="3962400"/>
            <a:ext cx="274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  <a:cs typeface="Helvetica" pitchFamily="34" charset="0"/>
              </a:rPr>
              <a:t>Sources: Bureau of Economic Analysis</a:t>
            </a:r>
          </a:p>
          <a:p>
            <a:r>
              <a:rPr lang="en-US" sz="1100" dirty="0" smtClean="0">
                <a:latin typeface="+mj-lt"/>
                <a:cs typeface="Helvetica" pitchFamily="34" charset="0"/>
              </a:rPr>
              <a:t>&amp; FRBSF calculations</a:t>
            </a:r>
            <a:endParaRPr lang="en-US" sz="1100" dirty="0">
              <a:latin typeface="+mj-lt"/>
              <a:cs typeface="Helvetica" pitchFamily="34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4" name="TextBox 1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5" name="Picture 14" descr="datapost_logo_10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 descr="FRBShape; FRBDatabase=None; Key=0; Date Inserted=01/01/1900; Inserted by=Nobody; Date updated=01/01/1900; Updated by=Nobody"/>
          <p:cNvGraphicFramePr/>
          <p:nvPr>
            <p:extLst>
              <p:ext uri="{D42A27DB-BD31-4B8C-83A1-F6EECF244321}">
                <p14:modId xmlns:p14="http://schemas.microsoft.com/office/powerpoint/2010/main" val="4192508501"/>
              </p:ext>
            </p:extLst>
          </p:nvPr>
        </p:nvGraphicFramePr>
        <p:xfrm>
          <a:off x="457200" y="4572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60960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  <a:cs typeface="Helvetica" pitchFamily="34" charset="0"/>
              </a:rPr>
              <a:t>Source: Bureau of Economic Analysis</a:t>
            </a:r>
            <a:endParaRPr lang="en-US" sz="1100" dirty="0">
              <a:latin typeface="+mj-lt"/>
              <a:cs typeface="Helvetica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33400" y="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2000" b="1" i="0" u="none" strike="noStrike" kern="1200" baseline="0">
                <a:solidFill>
                  <a:prstClr val="white"/>
                </a:solidFill>
                <a:latin typeface="Helvetica" pitchFamily="34" charset="0"/>
                <a:ea typeface="+mn-ea"/>
                <a:cs typeface="Helvetica" pitchFamily="34" charset="0"/>
              </a:defRPr>
            </a:pPr>
            <a:r>
              <a:rPr lang="en-US" sz="4000" dirty="0" smtClean="0">
                <a:latin typeface="+mj-lt"/>
              </a:rPr>
              <a:t>Personal Saving Rate (%)</a:t>
            </a:r>
          </a:p>
          <a:p>
            <a:pPr algn="ctr">
              <a:defRPr sz="2000" b="1" i="0" u="none" strike="noStrike" kern="1200" baseline="0">
                <a:solidFill>
                  <a:prstClr val="white"/>
                </a:solidFill>
                <a:latin typeface="Helvetica" pitchFamily="34" charset="0"/>
                <a:ea typeface="+mn-ea"/>
                <a:cs typeface="Helvetica" pitchFamily="34" charset="0"/>
              </a:defRPr>
            </a:pPr>
            <a:r>
              <a:rPr lang="en-US" sz="1600" dirty="0" smtClean="0">
                <a:latin typeface="+mj-lt"/>
              </a:rPr>
              <a:t>Seasonally adjusted values, Jan. 2000 – </a:t>
            </a:r>
            <a:r>
              <a:rPr lang="en-US" sz="1600" dirty="0" smtClean="0">
                <a:latin typeface="+mj-lt"/>
              </a:rPr>
              <a:t>Jul</a:t>
            </a:r>
            <a:r>
              <a:rPr lang="en-US" sz="1600" dirty="0">
                <a:latin typeface="+mj-lt"/>
              </a:rPr>
              <a:t>y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2020</a:t>
            </a:r>
            <a:endParaRPr lang="en-US" sz="1600" dirty="0">
              <a:latin typeface="+mj-lt"/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4" name="TextBox 1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5" name="Picture 14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 descr="FRBShape; FRBDatabase=None; Key=0; Date Inserted=01/01/1900; Inserted by=Nobody; Date updated=01/01/1900; Updated by=Nobody"/>
          <p:cNvGraphicFramePr/>
          <p:nvPr>
            <p:extLst>
              <p:ext uri="{D42A27DB-BD31-4B8C-83A1-F6EECF244321}">
                <p14:modId xmlns:p14="http://schemas.microsoft.com/office/powerpoint/2010/main" val="3045387795"/>
              </p:ext>
            </p:extLst>
          </p:nvPr>
        </p:nvGraphicFramePr>
        <p:xfrm>
          <a:off x="457200" y="4572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60960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  <a:cs typeface="Helvetica" pitchFamily="34" charset="0"/>
              </a:rPr>
              <a:t>Source: Bureau of Economic Analysis</a:t>
            </a:r>
            <a:endParaRPr lang="en-US" sz="1100" dirty="0">
              <a:latin typeface="+mj-lt"/>
              <a:cs typeface="Helvetica" pitchFamily="34" charset="0"/>
            </a:endParaRPr>
          </a:p>
        </p:txBody>
      </p:sp>
      <p:sp>
        <p:nvSpPr>
          <p:cNvPr id="14" name="Rectangular Callout 13" descr="FRBShape; FRBDatabase=None; Key=0; Date Inserted=01/01/1900; Inserted by=Nobody; Date updated=01/01/1900; Updated by=Nobody"/>
          <p:cNvSpPr/>
          <p:nvPr/>
        </p:nvSpPr>
        <p:spPr>
          <a:xfrm>
            <a:off x="2362200" y="1447800"/>
            <a:ext cx="1524000" cy="914400"/>
          </a:xfrm>
          <a:prstGeom prst="wedgeRectCallout">
            <a:avLst>
              <a:gd name="adj1" fmla="val -89218"/>
              <a:gd name="adj2" fmla="val 87202"/>
            </a:avLst>
          </a:prstGeom>
          <a:solidFill>
            <a:schemeClr val="tx1">
              <a:lumMod val="85000"/>
              <a:alpha val="63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  <a:cs typeface="Helvetica" pitchFamily="34" charset="0"/>
              </a:rPr>
              <a:t>Households often save more during a recession 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9"/>
          <p:cNvSpPr txBox="1">
            <a:spLocks/>
          </p:cNvSpPr>
          <p:nvPr/>
        </p:nvSpPr>
        <p:spPr>
          <a:xfrm>
            <a:off x="457200" y="76200"/>
            <a:ext cx="8229600" cy="10668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Annotated Chart Notes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Personal Saving Rate (%)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Seasonally adjusted values, Jan. 2000 – </a:t>
            </a:r>
            <a:r>
              <a:rPr lang="en-US" sz="16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July</a:t>
            </a:r>
            <a:r>
              <a:rPr lang="en-US" sz="16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2020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5" name="Rectangular Callout 14" descr="FRBShape; FRBDatabase=None; Key=0; Date Inserted=01/01/1900; Inserted by=Nobody; Date updated=01/01/1900; Updated by=Nobody"/>
          <p:cNvSpPr/>
          <p:nvPr/>
        </p:nvSpPr>
        <p:spPr>
          <a:xfrm>
            <a:off x="4800600" y="2819400"/>
            <a:ext cx="2362200" cy="1143000"/>
          </a:xfrm>
          <a:prstGeom prst="wedgeRectCallout">
            <a:avLst>
              <a:gd name="adj1" fmla="val -72022"/>
              <a:gd name="adj2" fmla="val 15475"/>
            </a:avLst>
          </a:prstGeom>
          <a:solidFill>
            <a:schemeClr val="tx1">
              <a:lumMod val="85000"/>
              <a:alpha val="63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  <a:cs typeface="Helvetica" pitchFamily="34" charset="0"/>
              </a:rPr>
              <a:t>During the </a:t>
            </a:r>
            <a:r>
              <a:rPr lang="en-US" sz="1400" dirty="0" smtClean="0">
                <a:solidFill>
                  <a:schemeClr val="tx1"/>
                </a:solidFill>
                <a:cs typeface="Helvetica" pitchFamily="34" charset="0"/>
              </a:rPr>
              <a:t>2007-2009</a:t>
            </a:r>
            <a:r>
              <a:rPr lang="en-US" sz="1400" dirty="0" smtClean="0">
                <a:solidFill>
                  <a:schemeClr val="tx1"/>
                </a:solidFill>
                <a:cs typeface="Helvetica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cs typeface="Helvetica" pitchFamily="34" charset="0"/>
              </a:rPr>
              <a:t>recession, the average saving rate was 5.4% compared to an average of 5.1% during the 2001 recession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9" name="TextBox 18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0" name="Picture 19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was your personal saving rate last month?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2000" dirty="0" smtClean="0"/>
              <a:t>Within a given month, add up all earnings, taxes paid, and expenses to calculate your personal saving rate:</a:t>
            </a:r>
          </a:p>
          <a:p>
            <a:pPr marL="914400" lvl="1" indent="-514350">
              <a:buFont typeface="+mj-lt"/>
              <a:buAutoNum type="alphaUcPeriod"/>
            </a:pPr>
            <a:endParaRPr lang="en-US" sz="2000" dirty="0" smtClean="0"/>
          </a:p>
          <a:p>
            <a:pPr marL="914400" lvl="1" indent="-514350">
              <a:buFont typeface="+mj-lt"/>
              <a:buAutoNum type="alphaUcPeriod"/>
            </a:pPr>
            <a:endParaRPr lang="en-US" sz="2000" dirty="0" smtClean="0"/>
          </a:p>
          <a:p>
            <a:pPr marL="914400" lvl="1" indent="-514350">
              <a:buFont typeface="+mj-lt"/>
              <a:buAutoNum type="alphaU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Compare your personal saving rate with the U.S. average in 2019.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143000" y="2667000"/>
            <a:ext cx="6108342" cy="990600"/>
            <a:chOff x="1905000" y="5029200"/>
            <a:chExt cx="6108342" cy="990600"/>
          </a:xfrm>
        </p:grpSpPr>
        <p:sp>
          <p:nvSpPr>
            <p:cNvPr id="8" name="Rectangle 7"/>
            <p:cNvSpPr/>
            <p:nvPr/>
          </p:nvSpPr>
          <p:spPr>
            <a:xfrm>
              <a:off x="1905000" y="5105400"/>
              <a:ext cx="6019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 algn="ctr">
                <a:buNone/>
              </a:pPr>
              <a:r>
                <a:rPr lang="en-US" sz="2000" dirty="0" smtClean="0"/>
                <a:t>(Disposable Income – Spending)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86200" y="5486400"/>
              <a:ext cx="1954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Disposable Income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200400" y="5486400"/>
              <a:ext cx="3429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Left Brace 17"/>
            <p:cNvSpPr/>
            <p:nvPr/>
          </p:nvSpPr>
          <p:spPr>
            <a:xfrm flipH="1">
              <a:off x="6629400" y="5029200"/>
              <a:ext cx="228600" cy="9906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2895600" y="5029200"/>
              <a:ext cx="304800" cy="9906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34200" y="5257800"/>
              <a:ext cx="107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        100</a:t>
              </a:r>
              <a:endParaRPr lang="en-US" dirty="0"/>
            </a:p>
          </p:txBody>
        </p:sp>
      </p:grpSp>
      <p:sp>
        <p:nvSpPr>
          <p:cNvPr id="1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4" name="TextBox 2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5" name="Picture 24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Heiti Std R</vt:lpstr>
      <vt:lpstr>Arial</vt:lpstr>
      <vt:lpstr>Baskerville Old Face</vt:lpstr>
      <vt:lpstr>Calibri</vt:lpstr>
      <vt:lpstr>Helvetica</vt:lpstr>
      <vt:lpstr>Verdana</vt:lpstr>
      <vt:lpstr>Office Theme</vt:lpstr>
      <vt:lpstr>Personal Saving Rate Delayed Consumption</vt:lpstr>
      <vt:lpstr>Saving Rate – Did You Know?</vt:lpstr>
      <vt:lpstr>PowerPoint Presentation</vt:lpstr>
      <vt:lpstr>PowerPoint Presentation</vt:lpstr>
      <vt:lpstr>What Do You Think?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2019-11-21T00:37:17Z</dcterms:created>
  <dcterms:modified xsi:type="dcterms:W3CDTF">2020-09-14T18:11:07Z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838ea9eb-4912-4bae-8d46-76679582f4a0</vt:lpwstr>
  </property>
</Properties>
</file>