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9"/>
  </p:notesMasterIdLst>
  <p:sldIdLst>
    <p:sldId id="256" r:id="rId2"/>
    <p:sldId id="260" r:id="rId3"/>
    <p:sldId id="273" r:id="rId4"/>
    <p:sldId id="267" r:id="rId5"/>
    <p:sldId id="275" r:id="rId6"/>
    <p:sldId id="274"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1A2DD"/>
    <a:srgbClr val="5E95D8"/>
    <a:srgbClr val="78A6DE"/>
    <a:srgbClr val="E6EB1B"/>
    <a:srgbClr val="BCE292"/>
    <a:srgbClr val="99B2CB"/>
    <a:srgbClr val="F2B33D"/>
    <a:srgbClr val="F2EA79"/>
    <a:srgbClr val="4E8DA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4" autoAdjust="0"/>
    <p:restoredTop sz="87137" autoAdjust="0"/>
  </p:normalViewPr>
  <p:slideViewPr>
    <p:cSldViewPr>
      <p:cViewPr varScale="1">
        <p:scale>
          <a:sx n="76" d="100"/>
          <a:sy n="76" d="100"/>
        </p:scale>
        <p:origin x="1118"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42684785369598"/>
          <c:y val="0.19042650918635204"/>
          <c:w val="0.85900325967318902"/>
          <c:h val="0.66651824771903512"/>
        </c:manualLayout>
      </c:layout>
      <c:lineChart>
        <c:grouping val="standard"/>
        <c:varyColors val="0"/>
        <c:ser>
          <c:idx val="0"/>
          <c:order val="0"/>
          <c:tx>
            <c:strRef>
              <c:f>Sheet1!$B$1</c:f>
              <c:strCache>
                <c:ptCount val="1"/>
                <c:pt idx="0">
                  <c:v>U.S. Unemployment Rate (%)</c:v>
                </c:pt>
              </c:strCache>
            </c:strRef>
          </c:tx>
          <c:spPr>
            <a:ln>
              <a:solidFill>
                <a:schemeClr val="tx1">
                  <a:lumMod val="50000"/>
                  <a:lumOff val="50000"/>
                </a:schemeClr>
              </a:solidFill>
            </a:ln>
          </c:spPr>
          <c:marker>
            <c:symbol val="none"/>
          </c:marker>
          <c:dLbls>
            <c:dLbl>
              <c:idx val="2"/>
              <c:layout>
                <c:manualLayout>
                  <c:x val="-5.2768817204301079E-2"/>
                  <c:y val="-8.636889138857642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940-4094-B1B4-4AE9B8D449F2}"/>
                </c:ext>
              </c:extLst>
            </c:dLbl>
            <c:spPr>
              <a:noFill/>
              <a:ln>
                <a:noFill/>
              </a:ln>
              <a:effectLst/>
            </c:spPr>
            <c:txPr>
              <a:bodyPr/>
              <a:lstStyle/>
              <a:p>
                <a:pPr>
                  <a:defRPr sz="1600">
                    <a:solidFill>
                      <a:schemeClr val="tx1"/>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Sheet1!$A$2:$A$5</c:f>
              <c:numCache>
                <c:formatCode>0</c:formatCode>
                <c:ptCount val="4"/>
                <c:pt idx="0">
                  <c:v>1980</c:v>
                </c:pt>
                <c:pt idx="1">
                  <c:v>1990</c:v>
                </c:pt>
                <c:pt idx="2">
                  <c:v>2000</c:v>
                </c:pt>
                <c:pt idx="3">
                  <c:v>2010</c:v>
                </c:pt>
              </c:numCache>
            </c:numRef>
          </c:cat>
          <c:val>
            <c:numRef>
              <c:f>Sheet1!$B$2:$B$5</c:f>
              <c:numCache>
                <c:formatCode>#,##0.0</c:formatCode>
                <c:ptCount val="4"/>
                <c:pt idx="0">
                  <c:v>7.1</c:v>
                </c:pt>
                <c:pt idx="1">
                  <c:v>5.6</c:v>
                </c:pt>
                <c:pt idx="2">
                  <c:v>4</c:v>
                </c:pt>
                <c:pt idx="3">
                  <c:v>9.6</c:v>
                </c:pt>
              </c:numCache>
            </c:numRef>
          </c:val>
          <c:smooth val="0"/>
          <c:extLst>
            <c:ext xmlns:c16="http://schemas.microsoft.com/office/drawing/2014/chart" uri="{C3380CC4-5D6E-409C-BE32-E72D297353CC}">
              <c16:uniqueId val="{00000001-B940-4094-B1B4-4AE9B8D449F2}"/>
            </c:ext>
          </c:extLst>
        </c:ser>
        <c:dLbls>
          <c:showLegendKey val="0"/>
          <c:showVal val="0"/>
          <c:showCatName val="0"/>
          <c:showSerName val="0"/>
          <c:showPercent val="0"/>
          <c:showBubbleSize val="0"/>
        </c:dLbls>
        <c:smooth val="0"/>
        <c:axId val="569194032"/>
        <c:axId val="569187368"/>
      </c:lineChart>
      <c:catAx>
        <c:axId val="569194032"/>
        <c:scaling>
          <c:orientation val="minMax"/>
        </c:scaling>
        <c:delete val="0"/>
        <c:axPos val="b"/>
        <c:numFmt formatCode="General" sourceLinked="0"/>
        <c:majorTickMark val="in"/>
        <c:minorTickMark val="none"/>
        <c:tickLblPos val="nextTo"/>
        <c:spPr>
          <a:ln w="25400">
            <a:solidFill>
              <a:schemeClr val="tx1">
                <a:lumMod val="95000"/>
              </a:schemeClr>
            </a:solidFill>
          </a:ln>
        </c:spPr>
        <c:txPr>
          <a:bodyPr/>
          <a:lstStyle/>
          <a:p>
            <a:pPr>
              <a:defRPr sz="1800">
                <a:solidFill>
                  <a:schemeClr val="tx2"/>
                </a:solidFill>
                <a:latin typeface="+mj-lt"/>
                <a:cs typeface="Helvetica" pitchFamily="34" charset="0"/>
              </a:defRPr>
            </a:pPr>
            <a:endParaRPr lang="en-US"/>
          </a:p>
        </c:txPr>
        <c:crossAx val="569187368"/>
        <c:crosses val="autoZero"/>
        <c:auto val="1"/>
        <c:lblAlgn val="ctr"/>
        <c:lblOffset val="100"/>
        <c:noMultiLvlLbl val="0"/>
      </c:catAx>
      <c:valAx>
        <c:axId val="569187368"/>
        <c:scaling>
          <c:orientation val="minMax"/>
          <c:min val="3"/>
        </c:scaling>
        <c:delete val="0"/>
        <c:axPos val="l"/>
        <c:majorGridlines/>
        <c:numFmt formatCode="0" sourceLinked="0"/>
        <c:majorTickMark val="in"/>
        <c:minorTickMark val="none"/>
        <c:tickLblPos val="nextTo"/>
        <c:spPr>
          <a:ln w="25400">
            <a:solidFill>
              <a:schemeClr val="tx1">
                <a:lumMod val="95000"/>
              </a:schemeClr>
            </a:solidFill>
          </a:ln>
        </c:spPr>
        <c:txPr>
          <a:bodyPr/>
          <a:lstStyle/>
          <a:p>
            <a:pPr>
              <a:defRPr sz="1800"/>
            </a:pPr>
            <a:endParaRPr lang="en-US"/>
          </a:p>
        </c:txPr>
        <c:crossAx val="569194032"/>
        <c:crosses val="autoZero"/>
        <c:crossBetween val="between"/>
        <c:majorUnit val="3"/>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0" dirty="0" smtClean="0"/>
              <a:t>Totals in millions, values seasonally adjusted</a:t>
            </a:r>
            <a:endParaRPr lang="en-US" sz="1200" b="0" dirty="0"/>
          </a:p>
        </c:rich>
      </c:tx>
      <c:layout>
        <c:manualLayout>
          <c:xMode val="edge"/>
          <c:yMode val="edge"/>
          <c:x val="0.17416666666666666"/>
          <c:y val="3.080502977259069E-2"/>
        </c:manualLayout>
      </c:layout>
      <c:overlay val="0"/>
    </c:title>
    <c:autoTitleDeleted val="0"/>
    <c:view3D>
      <c:rotX val="0"/>
      <c:rotY val="30"/>
      <c:rAngAx val="0"/>
    </c:view3D>
    <c:floor>
      <c:thickness val="0"/>
      <c:spPr>
        <a:noFill/>
        <a:ln>
          <a:noFill/>
        </a:ln>
      </c:spPr>
    </c:floor>
    <c:sideWall>
      <c:thickness val="0"/>
      <c:spPr>
        <a:noFill/>
        <a:ln>
          <a:noFill/>
        </a:ln>
      </c:spPr>
    </c:sideWall>
    <c:backWall>
      <c:thickness val="0"/>
      <c:spPr>
        <a:noFill/>
        <a:ln>
          <a:noFill/>
        </a:ln>
      </c:spPr>
    </c:backWall>
    <c:plotArea>
      <c:layout>
        <c:manualLayout>
          <c:layoutTarget val="inner"/>
          <c:xMode val="edge"/>
          <c:yMode val="edge"/>
          <c:x val="3.5256410256410256E-2"/>
          <c:y val="4.6693111966605839E-2"/>
          <c:w val="0.92948717948717952"/>
          <c:h val="0.92420636499471343"/>
        </c:manualLayout>
      </c:layout>
      <c:bar3DChart>
        <c:barDir val="col"/>
        <c:grouping val="percentStacked"/>
        <c:varyColors val="0"/>
        <c:ser>
          <c:idx val="0"/>
          <c:order val="0"/>
          <c:tx>
            <c:strRef>
              <c:f>Sheet1!$B$1</c:f>
              <c:strCache>
                <c:ptCount val="1"/>
                <c:pt idx="0">
                  <c:v>Not in Workforce</c:v>
                </c:pt>
              </c:strCache>
            </c:strRef>
          </c:tx>
          <c:spPr>
            <a:solidFill>
              <a:schemeClr val="accent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numFmt formatCode="#,##0.0" sourceLinked="0"/>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0D6-4F8A-BCFF-23A06F21966A}"/>
                </c:ext>
              </c:extLst>
            </c:dLbl>
            <c:numFmt formatCode="#,##0.0" sourceLinked="0"/>
            <c:spPr>
              <a:noFill/>
              <a:ln>
                <a:noFill/>
              </a:ln>
              <a:effectLst/>
            </c:spPr>
            <c:showLegendKey val="0"/>
            <c:showVal val="1"/>
            <c:showCatName val="1"/>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Employed</c:v>
                </c:pt>
              </c:strCache>
            </c:strRef>
          </c:cat>
          <c:val>
            <c:numRef>
              <c:f>Sheet1!$B$2</c:f>
              <c:numCache>
                <c:formatCode>General</c:formatCode>
                <c:ptCount val="1"/>
                <c:pt idx="0">
                  <c:v>99.72</c:v>
                </c:pt>
              </c:numCache>
            </c:numRef>
          </c:val>
          <c:extLst>
            <c:ext xmlns:c16="http://schemas.microsoft.com/office/drawing/2014/chart" uri="{C3380CC4-5D6E-409C-BE32-E72D297353CC}">
              <c16:uniqueId val="{00000001-00D6-4F8A-BCFF-23A06F21966A}"/>
            </c:ext>
          </c:extLst>
        </c:ser>
        <c:ser>
          <c:idx val="1"/>
          <c:order val="1"/>
          <c:tx>
            <c:strRef>
              <c:f>Sheet1!$C$1</c:f>
              <c:strCache>
                <c:ptCount val="1"/>
                <c:pt idx="0">
                  <c:v>Employed</c:v>
                </c:pt>
              </c:strCache>
            </c:strRef>
          </c:tx>
          <c:spPr>
            <a:solidFill>
              <a:schemeClr val="accent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3.3333333333333392E-3"/>
                  <c:y val="1.1821202909784442E-2"/>
                </c:manualLayout>
              </c:layout>
              <c:numFmt formatCode="#,##0.0" sourceLinked="0"/>
              <c:spPr/>
              <c:txPr>
                <a:bodyPr/>
                <a:lstStyle/>
                <a:p>
                  <a:pPr>
                    <a:defRPr sz="1700"/>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0D6-4F8A-BCFF-23A06F21966A}"/>
                </c:ext>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Employed</c:v>
                </c:pt>
              </c:strCache>
            </c:strRef>
          </c:cat>
          <c:val>
            <c:numRef>
              <c:f>Sheet1!$C$2</c:f>
              <c:numCache>
                <c:formatCode>General</c:formatCode>
                <c:ptCount val="1"/>
                <c:pt idx="0">
                  <c:v>147.28800000000001</c:v>
                </c:pt>
              </c:numCache>
            </c:numRef>
          </c:val>
          <c:extLst>
            <c:ext xmlns:c16="http://schemas.microsoft.com/office/drawing/2014/chart" uri="{C3380CC4-5D6E-409C-BE32-E72D297353CC}">
              <c16:uniqueId val="{00000003-00D6-4F8A-BCFF-23A06F21966A}"/>
            </c:ext>
          </c:extLst>
        </c:ser>
        <c:ser>
          <c:idx val="2"/>
          <c:order val="2"/>
          <c:tx>
            <c:strRef>
              <c:f>Sheet1!$D$1</c:f>
              <c:strCache>
                <c:ptCount val="1"/>
                <c:pt idx="0">
                  <c:v>Unemployed</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Pt>
            <c:idx val="0"/>
            <c:invertIfNegative val="0"/>
            <c:bubble3D val="0"/>
            <c:spPr>
              <a:solidFill>
                <a:schemeClr val="accent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0D6-4F8A-BCFF-23A06F21966A}"/>
              </c:ext>
            </c:extLst>
          </c:dPt>
          <c:dLbls>
            <c:dLbl>
              <c:idx val="0"/>
              <c:numFmt formatCode="#,##0.0" sourceLinked="0"/>
              <c:spPr/>
              <c:txPr>
                <a:bodyPr/>
                <a:lstStyle/>
                <a:p>
                  <a:pPr>
                    <a:defRPr/>
                  </a:pPr>
                  <a:endParaRPr lang="en-US"/>
                </a:p>
              </c:txPr>
              <c:showLegendKey val="0"/>
              <c:showVal val="1"/>
              <c:showCatName val="0"/>
              <c:showSerName val="0"/>
              <c:showPercent val="0"/>
              <c:showBubbleSize val="0"/>
              <c:extLst>
                <c:ext xmlns:c16="http://schemas.microsoft.com/office/drawing/2014/chart" uri="{C3380CC4-5D6E-409C-BE32-E72D297353CC}">
                  <c16:uniqueId val="{00000005-00D6-4F8A-BCFF-23A06F21966A}"/>
                </c:ext>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Employed</c:v>
                </c:pt>
              </c:strCache>
            </c:strRef>
          </c:cat>
          <c:val>
            <c:numRef>
              <c:f>Sheet1!$D$2</c:f>
              <c:numCache>
                <c:formatCode>General</c:formatCode>
                <c:ptCount val="1"/>
                <c:pt idx="0">
                  <c:v>13.55</c:v>
                </c:pt>
              </c:numCache>
            </c:numRef>
          </c:val>
          <c:extLst>
            <c:ext xmlns:c16="http://schemas.microsoft.com/office/drawing/2014/chart" uri="{C3380CC4-5D6E-409C-BE32-E72D297353CC}">
              <c16:uniqueId val="{00000006-00D6-4F8A-BCFF-23A06F21966A}"/>
            </c:ext>
          </c:extLst>
        </c:ser>
        <c:dLbls>
          <c:showLegendKey val="0"/>
          <c:showVal val="1"/>
          <c:showCatName val="0"/>
          <c:showSerName val="0"/>
          <c:showPercent val="0"/>
          <c:showBubbleSize val="0"/>
        </c:dLbls>
        <c:gapWidth val="62"/>
        <c:gapDepth val="0"/>
        <c:shape val="box"/>
        <c:axId val="569191288"/>
        <c:axId val="569093016"/>
        <c:axId val="0"/>
      </c:bar3DChart>
      <c:catAx>
        <c:axId val="569191288"/>
        <c:scaling>
          <c:orientation val="minMax"/>
        </c:scaling>
        <c:delete val="0"/>
        <c:axPos val="b"/>
        <c:numFmt formatCode="General" sourceLinked="0"/>
        <c:majorTickMark val="none"/>
        <c:minorTickMark val="none"/>
        <c:tickLblPos val="none"/>
        <c:spPr>
          <a:ln>
            <a:noFill/>
          </a:ln>
        </c:spPr>
        <c:crossAx val="569093016"/>
        <c:crosses val="autoZero"/>
        <c:auto val="1"/>
        <c:lblAlgn val="ctr"/>
        <c:lblOffset val="100"/>
        <c:noMultiLvlLbl val="0"/>
      </c:catAx>
      <c:valAx>
        <c:axId val="569093016"/>
        <c:scaling>
          <c:orientation val="minMax"/>
        </c:scaling>
        <c:delete val="0"/>
        <c:axPos val="l"/>
        <c:majorGridlines>
          <c:spPr>
            <a:ln>
              <a:solidFill>
                <a:schemeClr val="bg1"/>
              </a:solidFill>
            </a:ln>
          </c:spPr>
        </c:majorGridlines>
        <c:numFmt formatCode="0%" sourceLinked="1"/>
        <c:majorTickMark val="in"/>
        <c:minorTickMark val="none"/>
        <c:tickLblPos val="none"/>
        <c:spPr>
          <a:ln w="25400">
            <a:solidFill>
              <a:schemeClr val="tx1">
                <a:lumMod val="95000"/>
              </a:schemeClr>
            </a:solidFill>
          </a:ln>
        </c:spPr>
        <c:crossAx val="5691912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720949654020583E-2"/>
          <c:y val="7.4004016543386994E-2"/>
          <c:w val="0.90060083114611567"/>
          <c:h val="0.83086595425571863"/>
        </c:manualLayout>
      </c:layout>
      <c:barChart>
        <c:barDir val="col"/>
        <c:grouping val="clustered"/>
        <c:varyColors val="0"/>
        <c:ser>
          <c:idx val="1"/>
          <c:order val="1"/>
          <c:tx>
            <c:strRef>
              <c:f>Sheet1!$C$1</c:f>
              <c:strCache>
                <c:ptCount val="1"/>
                <c:pt idx="0">
                  <c:v>Recession</c:v>
                </c:pt>
              </c:strCache>
            </c:strRef>
          </c:tx>
          <c:spPr>
            <a:solidFill>
              <a:srgbClr val="EEECE1">
                <a:alpha val="57000"/>
              </a:srgbClr>
            </a:solidFill>
          </c:spPr>
          <c:invertIfNegative val="0"/>
          <c:cat>
            <c:numRef>
              <c:f>Sheet1!$A$2:$A$489</c:f>
              <c:numCache>
                <c:formatCode>m/d/yyyy</c:formatCode>
                <c:ptCount val="488"/>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pt idx="460">
                  <c:v>43221</c:v>
                </c:pt>
                <c:pt idx="461">
                  <c:v>43252</c:v>
                </c:pt>
                <c:pt idx="462">
                  <c:v>43282</c:v>
                </c:pt>
                <c:pt idx="463">
                  <c:v>43313</c:v>
                </c:pt>
                <c:pt idx="464">
                  <c:v>43344</c:v>
                </c:pt>
                <c:pt idx="465">
                  <c:v>43374</c:v>
                </c:pt>
                <c:pt idx="466">
                  <c:v>43405</c:v>
                </c:pt>
                <c:pt idx="467">
                  <c:v>43435</c:v>
                </c:pt>
                <c:pt idx="468">
                  <c:v>43466</c:v>
                </c:pt>
                <c:pt idx="469">
                  <c:v>43497</c:v>
                </c:pt>
                <c:pt idx="470">
                  <c:v>43525</c:v>
                </c:pt>
                <c:pt idx="471">
                  <c:v>43556</c:v>
                </c:pt>
                <c:pt idx="472">
                  <c:v>43586</c:v>
                </c:pt>
                <c:pt idx="473">
                  <c:v>43617</c:v>
                </c:pt>
                <c:pt idx="474">
                  <c:v>43647</c:v>
                </c:pt>
                <c:pt idx="475">
                  <c:v>43678</c:v>
                </c:pt>
                <c:pt idx="476">
                  <c:v>43709</c:v>
                </c:pt>
                <c:pt idx="477">
                  <c:v>43739</c:v>
                </c:pt>
                <c:pt idx="478">
                  <c:v>43770</c:v>
                </c:pt>
                <c:pt idx="479">
                  <c:v>43800</c:v>
                </c:pt>
                <c:pt idx="480">
                  <c:v>43831</c:v>
                </c:pt>
                <c:pt idx="481">
                  <c:v>43862</c:v>
                </c:pt>
                <c:pt idx="482">
                  <c:v>43891</c:v>
                </c:pt>
                <c:pt idx="483">
                  <c:v>43922</c:v>
                </c:pt>
                <c:pt idx="484">
                  <c:v>43952</c:v>
                </c:pt>
                <c:pt idx="485">
                  <c:v>43983</c:v>
                </c:pt>
                <c:pt idx="486">
                  <c:v>44013</c:v>
                </c:pt>
                <c:pt idx="487">
                  <c:v>44044</c:v>
                </c:pt>
              </c:numCache>
            </c:numRef>
          </c:cat>
          <c:val>
            <c:numRef>
              <c:f>Sheet1!$C$2:$C$489</c:f>
              <c:numCache>
                <c:formatCode>0.0%</c:formatCode>
                <c:ptCount val="488"/>
                <c:pt idx="0">
                  <c:v>0.16</c:v>
                </c:pt>
                <c:pt idx="1">
                  <c:v>0.16</c:v>
                </c:pt>
                <c:pt idx="2">
                  <c:v>0.16</c:v>
                </c:pt>
                <c:pt idx="3">
                  <c:v>0.16</c:v>
                </c:pt>
                <c:pt idx="4">
                  <c:v>0.16</c:v>
                </c:pt>
                <c:pt idx="5">
                  <c:v>0.16</c:v>
                </c:pt>
                <c:pt idx="6">
                  <c:v>0.16</c:v>
                </c:pt>
                <c:pt idx="7">
                  <c:v>0</c:v>
                </c:pt>
                <c:pt idx="8">
                  <c:v>0</c:v>
                </c:pt>
                <c:pt idx="9">
                  <c:v>0</c:v>
                </c:pt>
                <c:pt idx="10">
                  <c:v>0</c:v>
                </c:pt>
                <c:pt idx="11">
                  <c:v>0</c:v>
                </c:pt>
                <c:pt idx="12">
                  <c:v>0</c:v>
                </c:pt>
                <c:pt idx="13">
                  <c:v>0</c:v>
                </c:pt>
                <c:pt idx="14">
                  <c:v>0</c:v>
                </c:pt>
                <c:pt idx="15">
                  <c:v>0</c:v>
                </c:pt>
                <c:pt idx="16">
                  <c:v>0</c:v>
                </c:pt>
                <c:pt idx="17">
                  <c:v>0</c:v>
                </c:pt>
                <c:pt idx="18">
                  <c:v>0.16</c:v>
                </c:pt>
                <c:pt idx="19">
                  <c:v>0.16</c:v>
                </c:pt>
                <c:pt idx="20">
                  <c:v>0.16</c:v>
                </c:pt>
                <c:pt idx="21">
                  <c:v>0.16</c:v>
                </c:pt>
                <c:pt idx="22">
                  <c:v>0.16</c:v>
                </c:pt>
                <c:pt idx="23">
                  <c:v>0.16</c:v>
                </c:pt>
                <c:pt idx="24">
                  <c:v>0.16</c:v>
                </c:pt>
                <c:pt idx="25">
                  <c:v>0.16</c:v>
                </c:pt>
                <c:pt idx="26">
                  <c:v>0.16</c:v>
                </c:pt>
                <c:pt idx="27">
                  <c:v>0.16</c:v>
                </c:pt>
                <c:pt idx="28">
                  <c:v>0.16</c:v>
                </c:pt>
                <c:pt idx="29">
                  <c:v>0.16</c:v>
                </c:pt>
                <c:pt idx="30">
                  <c:v>0.16</c:v>
                </c:pt>
                <c:pt idx="31">
                  <c:v>0.16</c:v>
                </c:pt>
                <c:pt idx="32">
                  <c:v>0.16</c:v>
                </c:pt>
                <c:pt idx="33">
                  <c:v>0.16</c:v>
                </c:pt>
                <c:pt idx="34">
                  <c:v>0.16</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0.16</c:v>
                </c:pt>
                <c:pt idx="127">
                  <c:v>0.16</c:v>
                </c:pt>
                <c:pt idx="128">
                  <c:v>0.16</c:v>
                </c:pt>
                <c:pt idx="129">
                  <c:v>0.16</c:v>
                </c:pt>
                <c:pt idx="130">
                  <c:v>0.16</c:v>
                </c:pt>
                <c:pt idx="131">
                  <c:v>0.16</c:v>
                </c:pt>
                <c:pt idx="132">
                  <c:v>0.16</c:v>
                </c:pt>
                <c:pt idx="133">
                  <c:v>0.16</c:v>
                </c:pt>
                <c:pt idx="134">
                  <c:v>0.16</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0.16</c:v>
                </c:pt>
                <c:pt idx="255">
                  <c:v>0.16</c:v>
                </c:pt>
                <c:pt idx="256">
                  <c:v>0.16</c:v>
                </c:pt>
                <c:pt idx="257">
                  <c:v>0.16</c:v>
                </c:pt>
                <c:pt idx="258">
                  <c:v>0.16</c:v>
                </c:pt>
                <c:pt idx="259">
                  <c:v>0.16</c:v>
                </c:pt>
                <c:pt idx="260">
                  <c:v>0.16</c:v>
                </c:pt>
                <c:pt idx="261">
                  <c:v>0.16</c:v>
                </c:pt>
                <c:pt idx="262">
                  <c:v>0.16</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0.16</c:v>
                </c:pt>
                <c:pt idx="336">
                  <c:v>0.16</c:v>
                </c:pt>
                <c:pt idx="337">
                  <c:v>0.16</c:v>
                </c:pt>
                <c:pt idx="338">
                  <c:v>0.16</c:v>
                </c:pt>
                <c:pt idx="339">
                  <c:v>0.16</c:v>
                </c:pt>
                <c:pt idx="340">
                  <c:v>0.16</c:v>
                </c:pt>
                <c:pt idx="341">
                  <c:v>0.16</c:v>
                </c:pt>
                <c:pt idx="342">
                  <c:v>0.16</c:v>
                </c:pt>
                <c:pt idx="343">
                  <c:v>0.16</c:v>
                </c:pt>
                <c:pt idx="344">
                  <c:v>0.16</c:v>
                </c:pt>
                <c:pt idx="345">
                  <c:v>0.16</c:v>
                </c:pt>
                <c:pt idx="346">
                  <c:v>0.16</c:v>
                </c:pt>
                <c:pt idx="347">
                  <c:v>0.16</c:v>
                </c:pt>
                <c:pt idx="348">
                  <c:v>0.16</c:v>
                </c:pt>
                <c:pt idx="349">
                  <c:v>0.16</c:v>
                </c:pt>
                <c:pt idx="350">
                  <c:v>0.16</c:v>
                </c:pt>
                <c:pt idx="351">
                  <c:v>0.16</c:v>
                </c:pt>
                <c:pt idx="352">
                  <c:v>0.16</c:v>
                </c:pt>
                <c:pt idx="353">
                  <c:v>0.16</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0.16</c:v>
                </c:pt>
                <c:pt idx="482">
                  <c:v>0.16</c:v>
                </c:pt>
                <c:pt idx="483">
                  <c:v>0.16</c:v>
                </c:pt>
                <c:pt idx="484">
                  <c:v>0.16</c:v>
                </c:pt>
                <c:pt idx="485">
                  <c:v>0.16</c:v>
                </c:pt>
                <c:pt idx="486">
                  <c:v>0.16</c:v>
                </c:pt>
                <c:pt idx="487">
                  <c:v>0.16</c:v>
                </c:pt>
              </c:numCache>
            </c:numRef>
          </c:val>
          <c:extLst>
            <c:ext xmlns:c16="http://schemas.microsoft.com/office/drawing/2014/chart" uri="{C3380CC4-5D6E-409C-BE32-E72D297353CC}">
              <c16:uniqueId val="{00000000-4733-4949-8638-D6F208B75168}"/>
            </c:ext>
          </c:extLst>
        </c:ser>
        <c:dLbls>
          <c:showLegendKey val="0"/>
          <c:showVal val="0"/>
          <c:showCatName val="0"/>
          <c:showSerName val="0"/>
          <c:showPercent val="0"/>
          <c:showBubbleSize val="0"/>
        </c:dLbls>
        <c:gapWidth val="0"/>
        <c:overlap val="100"/>
        <c:axId val="569094584"/>
        <c:axId val="571902480"/>
      </c:barChart>
      <c:lineChart>
        <c:grouping val="standard"/>
        <c:varyColors val="0"/>
        <c:ser>
          <c:idx val="0"/>
          <c:order val="0"/>
          <c:tx>
            <c:strRef>
              <c:f>Sheet1!$B$1</c:f>
              <c:strCache>
                <c:ptCount val="1"/>
                <c:pt idx="0">
                  <c:v>Unemployment Rate (SA,%)</c:v>
                </c:pt>
              </c:strCache>
            </c:strRef>
          </c:tx>
          <c:spPr>
            <a:ln w="38100" cap="flat" cmpd="sng" algn="ctr">
              <a:solidFill>
                <a:schemeClr val="tx1">
                  <a:lumMod val="95000"/>
                </a:schemeClr>
              </a:solidFill>
              <a:prstDash val="solid"/>
            </a:ln>
            <a:effectLst>
              <a:outerShdw blurRad="40000" dist="23000" dir="5400000" rotWithShape="0">
                <a:srgbClr val="000000">
                  <a:alpha val="35000"/>
                </a:srgbClr>
              </a:outerShdw>
            </a:effectLst>
          </c:spPr>
          <c:marker>
            <c:symbol val="none"/>
          </c:marker>
          <c:cat>
            <c:numRef>
              <c:f>Sheet1!$A$2:$A$489</c:f>
              <c:numCache>
                <c:formatCode>m/d/yyyy</c:formatCode>
                <c:ptCount val="488"/>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pt idx="460">
                  <c:v>43221</c:v>
                </c:pt>
                <c:pt idx="461">
                  <c:v>43252</c:v>
                </c:pt>
                <c:pt idx="462">
                  <c:v>43282</c:v>
                </c:pt>
                <c:pt idx="463">
                  <c:v>43313</c:v>
                </c:pt>
                <c:pt idx="464">
                  <c:v>43344</c:v>
                </c:pt>
                <c:pt idx="465">
                  <c:v>43374</c:v>
                </c:pt>
                <c:pt idx="466">
                  <c:v>43405</c:v>
                </c:pt>
                <c:pt idx="467">
                  <c:v>43435</c:v>
                </c:pt>
                <c:pt idx="468">
                  <c:v>43466</c:v>
                </c:pt>
                <c:pt idx="469">
                  <c:v>43497</c:v>
                </c:pt>
                <c:pt idx="470">
                  <c:v>43525</c:v>
                </c:pt>
                <c:pt idx="471">
                  <c:v>43556</c:v>
                </c:pt>
                <c:pt idx="472">
                  <c:v>43586</c:v>
                </c:pt>
                <c:pt idx="473">
                  <c:v>43617</c:v>
                </c:pt>
                <c:pt idx="474">
                  <c:v>43647</c:v>
                </c:pt>
                <c:pt idx="475">
                  <c:v>43678</c:v>
                </c:pt>
                <c:pt idx="476">
                  <c:v>43709</c:v>
                </c:pt>
                <c:pt idx="477">
                  <c:v>43739</c:v>
                </c:pt>
                <c:pt idx="478">
                  <c:v>43770</c:v>
                </c:pt>
                <c:pt idx="479">
                  <c:v>43800</c:v>
                </c:pt>
                <c:pt idx="480">
                  <c:v>43831</c:v>
                </c:pt>
                <c:pt idx="481">
                  <c:v>43862</c:v>
                </c:pt>
                <c:pt idx="482">
                  <c:v>43891</c:v>
                </c:pt>
                <c:pt idx="483">
                  <c:v>43922</c:v>
                </c:pt>
                <c:pt idx="484">
                  <c:v>43952</c:v>
                </c:pt>
                <c:pt idx="485">
                  <c:v>43983</c:v>
                </c:pt>
                <c:pt idx="486">
                  <c:v>44013</c:v>
                </c:pt>
                <c:pt idx="487">
                  <c:v>44044</c:v>
                </c:pt>
              </c:numCache>
            </c:numRef>
          </c:cat>
          <c:val>
            <c:numRef>
              <c:f>Sheet1!$B$2:$B$489</c:f>
              <c:numCache>
                <c:formatCode>0.0%</c:formatCode>
                <c:ptCount val="488"/>
                <c:pt idx="0">
                  <c:v>6.2714663763818249E-2</c:v>
                </c:pt>
                <c:pt idx="1">
                  <c:v>6.2813387442945914E-2</c:v>
                </c:pt>
                <c:pt idx="2">
                  <c:v>6.3217526916066968E-2</c:v>
                </c:pt>
                <c:pt idx="3">
                  <c:v>6.9030218311114444E-2</c:v>
                </c:pt>
                <c:pt idx="4">
                  <c:v>7.4666367402669062E-2</c:v>
                </c:pt>
                <c:pt idx="5">
                  <c:v>7.5838171942311294E-2</c:v>
                </c:pt>
                <c:pt idx="6">
                  <c:v>7.8042908201830921E-2</c:v>
                </c:pt>
                <c:pt idx="7">
                  <c:v>7.7316651883665558E-2</c:v>
                </c:pt>
                <c:pt idx="8">
                  <c:v>7.4894022297335147E-2</c:v>
                </c:pt>
                <c:pt idx="9">
                  <c:v>7.5303756808342254E-2</c:v>
                </c:pt>
                <c:pt idx="10">
                  <c:v>7.4585378551242004E-2</c:v>
                </c:pt>
                <c:pt idx="11">
                  <c:v>7.1894328936582458E-2</c:v>
                </c:pt>
                <c:pt idx="12">
                  <c:v>7.4713494899376079E-2</c:v>
                </c:pt>
                <c:pt idx="13">
                  <c:v>7.4379630827220489E-2</c:v>
                </c:pt>
                <c:pt idx="14">
                  <c:v>7.3530901955726702E-2</c:v>
                </c:pt>
                <c:pt idx="15">
                  <c:v>7.2242368602249252E-2</c:v>
                </c:pt>
                <c:pt idx="16">
                  <c:v>7.48384025196389E-2</c:v>
                </c:pt>
                <c:pt idx="17">
                  <c:v>7.4707553784272476E-2</c:v>
                </c:pt>
                <c:pt idx="18">
                  <c:v>7.2432661483473965E-2</c:v>
                </c:pt>
                <c:pt idx="19">
                  <c:v>7.391124396412968E-2</c:v>
                </c:pt>
                <c:pt idx="20">
                  <c:v>7.5996823462056995E-2</c:v>
                </c:pt>
                <c:pt idx="21">
                  <c:v>7.9303639565600229E-2</c:v>
                </c:pt>
                <c:pt idx="22">
                  <c:v>8.2655900985023248E-2</c:v>
                </c:pt>
                <c:pt idx="23">
                  <c:v>8.5087042750110184E-2</c:v>
                </c:pt>
                <c:pt idx="24">
                  <c:v>8.614067412846392E-2</c:v>
                </c:pt>
                <c:pt idx="25">
                  <c:v>8.8656855490695824E-2</c:v>
                </c:pt>
                <c:pt idx="26">
                  <c:v>9.0310038606514736E-2</c:v>
                </c:pt>
                <c:pt idx="27">
                  <c:v>9.3279912584228741E-2</c:v>
                </c:pt>
                <c:pt idx="28">
                  <c:v>9.3570904745090583E-2</c:v>
                </c:pt>
                <c:pt idx="29">
                  <c:v>9.5729508271182123E-2</c:v>
                </c:pt>
                <c:pt idx="30">
                  <c:v>9.8321581990538504E-2</c:v>
                </c:pt>
                <c:pt idx="31">
                  <c:v>9.845811390412075E-2</c:v>
                </c:pt>
                <c:pt idx="32">
                  <c:v>0.10130869482753949</c:v>
                </c:pt>
                <c:pt idx="33">
                  <c:v>0.10410496279708156</c:v>
                </c:pt>
                <c:pt idx="34">
                  <c:v>0.1075011256190905</c:v>
                </c:pt>
                <c:pt idx="35">
                  <c:v>0.10848644707110899</c:v>
                </c:pt>
                <c:pt idx="36">
                  <c:v>0.10419621482451782</c:v>
                </c:pt>
                <c:pt idx="37">
                  <c:v>0.10435309217781152</c:v>
                </c:pt>
                <c:pt idx="38">
                  <c:v>0.10315859911201136</c:v>
                </c:pt>
                <c:pt idx="39">
                  <c:v>0.10167105785541559</c:v>
                </c:pt>
                <c:pt idx="40">
                  <c:v>0.10067150438643994</c:v>
                </c:pt>
                <c:pt idx="41">
                  <c:v>0.10051931104139293</c:v>
                </c:pt>
                <c:pt idx="42">
                  <c:v>9.4384194137227526E-2</c:v>
                </c:pt>
                <c:pt idx="43">
                  <c:v>9.4652992488706331E-2</c:v>
                </c:pt>
                <c:pt idx="44">
                  <c:v>9.1559956544194909E-2</c:v>
                </c:pt>
                <c:pt idx="45">
                  <c:v>8.8335150009827917E-2</c:v>
                </c:pt>
                <c:pt idx="46">
                  <c:v>8.4640196742345936E-2</c:v>
                </c:pt>
                <c:pt idx="47">
                  <c:v>8.3069965368967394E-2</c:v>
                </c:pt>
                <c:pt idx="48">
                  <c:v>8.0278765517917461E-2</c:v>
                </c:pt>
                <c:pt idx="49">
                  <c:v>7.8062425076588379E-2</c:v>
                </c:pt>
                <c:pt idx="50">
                  <c:v>7.7595308438245816E-2</c:v>
                </c:pt>
                <c:pt idx="51">
                  <c:v>7.7472634352508438E-2</c:v>
                </c:pt>
                <c:pt idx="52">
                  <c:v>7.440452621668471E-2</c:v>
                </c:pt>
                <c:pt idx="53">
                  <c:v>7.2273913387279579E-2</c:v>
                </c:pt>
                <c:pt idx="54">
                  <c:v>7.4904362474993852E-2</c:v>
                </c:pt>
                <c:pt idx="55">
                  <c:v>7.4937105258528175E-2</c:v>
                </c:pt>
                <c:pt idx="56">
                  <c:v>7.3486917800398746E-2</c:v>
                </c:pt>
                <c:pt idx="57">
                  <c:v>7.3505292977486203E-2</c:v>
                </c:pt>
                <c:pt idx="58">
                  <c:v>7.1805202767802404E-2</c:v>
                </c:pt>
                <c:pt idx="59">
                  <c:v>7.2944030860264797E-2</c:v>
                </c:pt>
                <c:pt idx="60">
                  <c:v>7.3419045543691441E-2</c:v>
                </c:pt>
                <c:pt idx="61">
                  <c:v>7.2434625161043209E-2</c:v>
                </c:pt>
                <c:pt idx="62">
                  <c:v>7.2306811875693669E-2</c:v>
                </c:pt>
                <c:pt idx="63">
                  <c:v>7.2790489981011175E-2</c:v>
                </c:pt>
                <c:pt idx="64">
                  <c:v>7.2044709026849715E-2</c:v>
                </c:pt>
                <c:pt idx="65">
                  <c:v>7.3587613621536985E-2</c:v>
                </c:pt>
                <c:pt idx="66">
                  <c:v>7.3820672910163018E-2</c:v>
                </c:pt>
                <c:pt idx="67">
                  <c:v>7.1089677424950773E-2</c:v>
                </c:pt>
                <c:pt idx="68">
                  <c:v>7.1161727276648976E-2</c:v>
                </c:pt>
                <c:pt idx="69">
                  <c:v>7.1445176288260359E-2</c:v>
                </c:pt>
                <c:pt idx="70">
                  <c:v>6.9987514530503295E-2</c:v>
                </c:pt>
                <c:pt idx="71">
                  <c:v>6.9941729549478318E-2</c:v>
                </c:pt>
                <c:pt idx="72">
                  <c:v>6.6805505562126125E-2</c:v>
                </c:pt>
                <c:pt idx="73">
                  <c:v>7.1884464673773546E-2</c:v>
                </c:pt>
                <c:pt idx="74">
                  <c:v>7.1515099812318711E-2</c:v>
                </c:pt>
                <c:pt idx="75">
                  <c:v>7.1294623069317054E-2</c:v>
                </c:pt>
                <c:pt idx="76">
                  <c:v>7.1804165815805593E-2</c:v>
                </c:pt>
                <c:pt idx="77">
                  <c:v>7.2050404796585477E-2</c:v>
                </c:pt>
                <c:pt idx="78">
                  <c:v>7.0423012130806151E-2</c:v>
                </c:pt>
                <c:pt idx="79">
                  <c:v>6.8853152771900128E-2</c:v>
                </c:pt>
                <c:pt idx="80">
                  <c:v>7.0188774863803371E-2</c:v>
                </c:pt>
                <c:pt idx="81">
                  <c:v>6.9551790475547604E-2</c:v>
                </c:pt>
                <c:pt idx="82">
                  <c:v>6.8774550297553819E-2</c:v>
                </c:pt>
                <c:pt idx="83">
                  <c:v>6.6460952188245603E-2</c:v>
                </c:pt>
                <c:pt idx="84">
                  <c:v>6.6405822710252846E-2</c:v>
                </c:pt>
                <c:pt idx="85">
                  <c:v>6.6024747737613534E-2</c:v>
                </c:pt>
                <c:pt idx="86">
                  <c:v>6.5917665800285061E-2</c:v>
                </c:pt>
                <c:pt idx="87">
                  <c:v>6.3199705034524364E-2</c:v>
                </c:pt>
                <c:pt idx="88">
                  <c:v>6.3112459169388707E-2</c:v>
                </c:pt>
                <c:pt idx="89">
                  <c:v>6.1833439202968805E-2</c:v>
                </c:pt>
                <c:pt idx="90">
                  <c:v>6.0616169872062184E-2</c:v>
                </c:pt>
                <c:pt idx="91">
                  <c:v>6.0348410046709551E-2</c:v>
                </c:pt>
                <c:pt idx="92">
                  <c:v>5.9177908691703258E-2</c:v>
                </c:pt>
                <c:pt idx="93">
                  <c:v>5.9970624600652236E-2</c:v>
                </c:pt>
                <c:pt idx="94">
                  <c:v>5.8362369337979093E-2</c:v>
                </c:pt>
                <c:pt idx="95">
                  <c:v>5.7450985264518049E-2</c:v>
                </c:pt>
                <c:pt idx="96">
                  <c:v>5.7477535566963438E-2</c:v>
                </c:pt>
                <c:pt idx="97">
                  <c:v>5.7190729307669448E-2</c:v>
                </c:pt>
                <c:pt idx="98">
                  <c:v>5.6867334364377693E-2</c:v>
                </c:pt>
                <c:pt idx="99">
                  <c:v>5.4440788117211404E-2</c:v>
                </c:pt>
                <c:pt idx="100">
                  <c:v>5.5991938614531972E-2</c:v>
                </c:pt>
                <c:pt idx="101">
                  <c:v>5.3888518436195701E-2</c:v>
                </c:pt>
                <c:pt idx="102">
                  <c:v>5.4288414909793282E-2</c:v>
                </c:pt>
                <c:pt idx="103">
                  <c:v>5.6032753326509727E-2</c:v>
                </c:pt>
                <c:pt idx="104">
                  <c:v>5.4148901279107903E-2</c:v>
                </c:pt>
                <c:pt idx="105">
                  <c:v>5.3745315287301768E-2</c:v>
                </c:pt>
                <c:pt idx="106">
                  <c:v>5.3303652241982434E-2</c:v>
                </c:pt>
                <c:pt idx="107">
                  <c:v>5.3155225000407758E-2</c:v>
                </c:pt>
                <c:pt idx="108">
                  <c:v>5.4153497041899666E-2</c:v>
                </c:pt>
                <c:pt idx="109">
                  <c:v>5.1642506192390462E-2</c:v>
                </c:pt>
                <c:pt idx="110">
                  <c:v>5.035422431772258E-2</c:v>
                </c:pt>
                <c:pt idx="111">
                  <c:v>5.2344919677902321E-2</c:v>
                </c:pt>
                <c:pt idx="112">
                  <c:v>5.1630302735798626E-2</c:v>
                </c:pt>
                <c:pt idx="113">
                  <c:v>5.3042461389572158E-2</c:v>
                </c:pt>
                <c:pt idx="114">
                  <c:v>5.2392975549944744E-2</c:v>
                </c:pt>
                <c:pt idx="115">
                  <c:v>5.2437865438203696E-2</c:v>
                </c:pt>
                <c:pt idx="116">
                  <c:v>5.3169173174982251E-2</c:v>
                </c:pt>
                <c:pt idx="117">
                  <c:v>5.337691508803568E-2</c:v>
                </c:pt>
                <c:pt idx="118">
                  <c:v>5.3956690228423344E-2</c:v>
                </c:pt>
                <c:pt idx="119">
                  <c:v>5.3551491200591182E-2</c:v>
                </c:pt>
                <c:pt idx="120">
                  <c:v>5.3658420287206056E-2</c:v>
                </c:pt>
                <c:pt idx="121">
                  <c:v>5.2907485482459632E-2</c:v>
                </c:pt>
                <c:pt idx="122">
                  <c:v>5.2447913768570997E-2</c:v>
                </c:pt>
                <c:pt idx="123">
                  <c:v>5.4095138043279291E-2</c:v>
                </c:pt>
                <c:pt idx="124">
                  <c:v>5.3553414407473014E-2</c:v>
                </c:pt>
                <c:pt idx="125">
                  <c:v>5.2479434273291235E-2</c:v>
                </c:pt>
                <c:pt idx="126">
                  <c:v>5.5053606082779247E-2</c:v>
                </c:pt>
                <c:pt idx="127">
                  <c:v>5.7052146995793314E-2</c:v>
                </c:pt>
                <c:pt idx="128">
                  <c:v>5.8526355924125438E-2</c:v>
                </c:pt>
                <c:pt idx="129">
                  <c:v>5.9200761934997417E-2</c:v>
                </c:pt>
                <c:pt idx="130">
                  <c:v>6.1584833822479576E-2</c:v>
                </c:pt>
                <c:pt idx="131">
                  <c:v>6.2635759699386409E-2</c:v>
                </c:pt>
                <c:pt idx="132">
                  <c:v>6.3633837481640268E-2</c:v>
                </c:pt>
                <c:pt idx="133">
                  <c:v>6.5584827805110296E-2</c:v>
                </c:pt>
                <c:pt idx="134">
                  <c:v>6.8014385525752938E-2</c:v>
                </c:pt>
                <c:pt idx="135">
                  <c:v>6.6686158611752061E-2</c:v>
                </c:pt>
                <c:pt idx="136">
                  <c:v>6.9236621861526751E-2</c:v>
                </c:pt>
                <c:pt idx="137">
                  <c:v>6.8803381592799862E-2</c:v>
                </c:pt>
                <c:pt idx="138">
                  <c:v>6.8059673097959641E-2</c:v>
                </c:pt>
                <c:pt idx="139">
                  <c:v>6.8695996829171616E-2</c:v>
                </c:pt>
                <c:pt idx="140">
                  <c:v>6.886695617844453E-2</c:v>
                </c:pt>
                <c:pt idx="141">
                  <c:v>6.9818859462105781E-2</c:v>
                </c:pt>
                <c:pt idx="142">
                  <c:v>7.0488788565204699E-2</c:v>
                </c:pt>
                <c:pt idx="143">
                  <c:v>7.2617318259331778E-2</c:v>
                </c:pt>
                <c:pt idx="144">
                  <c:v>7.2944578464729959E-2</c:v>
                </c:pt>
                <c:pt idx="145">
                  <c:v>7.4319809444448812E-2</c:v>
                </c:pt>
                <c:pt idx="146">
                  <c:v>7.4135607034262252E-2</c:v>
                </c:pt>
                <c:pt idx="147">
                  <c:v>7.3646169851612556E-2</c:v>
                </c:pt>
                <c:pt idx="148">
                  <c:v>7.6054293274221627E-2</c:v>
                </c:pt>
                <c:pt idx="149">
                  <c:v>7.8157233047120092E-2</c:v>
                </c:pt>
                <c:pt idx="150">
                  <c:v>7.6616133724321925E-2</c:v>
                </c:pt>
                <c:pt idx="151">
                  <c:v>7.609650657398552E-2</c:v>
                </c:pt>
                <c:pt idx="152">
                  <c:v>7.6116139174014205E-2</c:v>
                </c:pt>
                <c:pt idx="153">
                  <c:v>7.3406964210394762E-2</c:v>
                </c:pt>
                <c:pt idx="154">
                  <c:v>7.4469990112191589E-2</c:v>
                </c:pt>
                <c:pt idx="155">
                  <c:v>7.4342299733963932E-2</c:v>
                </c:pt>
                <c:pt idx="156">
                  <c:v>7.2624610591900313E-2</c:v>
                </c:pt>
                <c:pt idx="157">
                  <c:v>7.1486400224197791E-2</c:v>
                </c:pt>
                <c:pt idx="158">
                  <c:v>7.0421001881833312E-2</c:v>
                </c:pt>
                <c:pt idx="159">
                  <c:v>7.0848628134137989E-2</c:v>
                </c:pt>
                <c:pt idx="160">
                  <c:v>7.0777633370466636E-2</c:v>
                </c:pt>
                <c:pt idx="161">
                  <c:v>7.048087102332877E-2</c:v>
                </c:pt>
                <c:pt idx="162">
                  <c:v>6.9012419144184184E-2</c:v>
                </c:pt>
                <c:pt idx="163">
                  <c:v>6.7605829392295883E-2</c:v>
                </c:pt>
                <c:pt idx="164">
                  <c:v>6.7410341306433141E-2</c:v>
                </c:pt>
                <c:pt idx="165">
                  <c:v>6.7529500744753918E-2</c:v>
                </c:pt>
                <c:pt idx="166">
                  <c:v>6.585409101772402E-2</c:v>
                </c:pt>
                <c:pt idx="167">
                  <c:v>6.5237300005387064E-2</c:v>
                </c:pt>
                <c:pt idx="168">
                  <c:v>6.6081656406015502E-2</c:v>
                </c:pt>
                <c:pt idx="169">
                  <c:v>6.5685051542446943E-2</c:v>
                </c:pt>
                <c:pt idx="170">
                  <c:v>6.4953987730061349E-2</c:v>
                </c:pt>
                <c:pt idx="171">
                  <c:v>6.3779943500662226E-2</c:v>
                </c:pt>
                <c:pt idx="172">
                  <c:v>6.0521949242615405E-2</c:v>
                </c:pt>
                <c:pt idx="173">
                  <c:v>6.0714914867379996E-2</c:v>
                </c:pt>
                <c:pt idx="174">
                  <c:v>6.0818051005725134E-2</c:v>
                </c:pt>
                <c:pt idx="175">
                  <c:v>6.0430394210626549E-2</c:v>
                </c:pt>
                <c:pt idx="176">
                  <c:v>5.8849042390485537E-2</c:v>
                </c:pt>
                <c:pt idx="177">
                  <c:v>5.7930531940733547E-2</c:v>
                </c:pt>
                <c:pt idx="178">
                  <c:v>5.5917386326587867E-2</c:v>
                </c:pt>
                <c:pt idx="179">
                  <c:v>5.4793067123401866E-2</c:v>
                </c:pt>
                <c:pt idx="180">
                  <c:v>5.5855132613338583E-2</c:v>
                </c:pt>
                <c:pt idx="181">
                  <c:v>5.4399576126859174E-2</c:v>
                </c:pt>
                <c:pt idx="182">
                  <c:v>5.4145093408423411E-2</c:v>
                </c:pt>
                <c:pt idx="183">
                  <c:v>5.7658948638660536E-2</c:v>
                </c:pt>
                <c:pt idx="184">
                  <c:v>5.6351487664105693E-2</c:v>
                </c:pt>
                <c:pt idx="185">
                  <c:v>5.6286898726022931E-2</c:v>
                </c:pt>
                <c:pt idx="186">
                  <c:v>5.6874938606499774E-2</c:v>
                </c:pt>
                <c:pt idx="187">
                  <c:v>5.6553016563897954E-2</c:v>
                </c:pt>
                <c:pt idx="188">
                  <c:v>5.6390495509422295E-2</c:v>
                </c:pt>
                <c:pt idx="189">
                  <c:v>5.5215648452334308E-2</c:v>
                </c:pt>
                <c:pt idx="190">
                  <c:v>5.5997104378119958E-2</c:v>
                </c:pt>
                <c:pt idx="191">
                  <c:v>5.6017990959241121E-2</c:v>
                </c:pt>
                <c:pt idx="192">
                  <c:v>5.6486396814863969E-2</c:v>
                </c:pt>
                <c:pt idx="193">
                  <c:v>5.5004813767374691E-2</c:v>
                </c:pt>
                <c:pt idx="194">
                  <c:v>5.4948190418981829E-2</c:v>
                </c:pt>
                <c:pt idx="195">
                  <c:v>5.5580957806444842E-2</c:v>
                </c:pt>
                <c:pt idx="196">
                  <c:v>5.5533527347812098E-2</c:v>
                </c:pt>
                <c:pt idx="197">
                  <c:v>5.3067757690898075E-2</c:v>
                </c:pt>
                <c:pt idx="198">
                  <c:v>5.4637931548062318E-2</c:v>
                </c:pt>
                <c:pt idx="199">
                  <c:v>5.1337520700613183E-2</c:v>
                </c:pt>
                <c:pt idx="200">
                  <c:v>5.1882689662862878E-2</c:v>
                </c:pt>
                <c:pt idx="201">
                  <c:v>5.211197663818086E-2</c:v>
                </c:pt>
                <c:pt idx="202">
                  <c:v>5.3597220884843005E-2</c:v>
                </c:pt>
                <c:pt idx="203">
                  <c:v>5.3680992946644662E-2</c:v>
                </c:pt>
                <c:pt idx="204">
                  <c:v>5.2843727852586821E-2</c:v>
                </c:pt>
                <c:pt idx="205">
                  <c:v>5.2451994091580502E-2</c:v>
                </c:pt>
                <c:pt idx="206">
                  <c:v>5.1511873486838715E-2</c:v>
                </c:pt>
                <c:pt idx="207">
                  <c:v>5.0530819903540761E-2</c:v>
                </c:pt>
                <c:pt idx="208">
                  <c:v>4.8891043866028987E-2</c:v>
                </c:pt>
                <c:pt idx="209">
                  <c:v>4.9915205086226516E-2</c:v>
                </c:pt>
                <c:pt idx="210">
                  <c:v>4.8762795196260172E-2</c:v>
                </c:pt>
                <c:pt idx="211">
                  <c:v>4.8368443396916948E-2</c:v>
                </c:pt>
                <c:pt idx="212">
                  <c:v>4.8699469544539964E-2</c:v>
                </c:pt>
                <c:pt idx="213">
                  <c:v>4.7236026435780523E-2</c:v>
                </c:pt>
                <c:pt idx="214">
                  <c:v>4.6056906710669462E-2</c:v>
                </c:pt>
                <c:pt idx="215">
                  <c:v>4.7216652692209544E-2</c:v>
                </c:pt>
                <c:pt idx="216">
                  <c:v>4.6449881103476448E-2</c:v>
                </c:pt>
                <c:pt idx="217">
                  <c:v>4.5991262681146207E-2</c:v>
                </c:pt>
                <c:pt idx="218">
                  <c:v>4.6795301524381355E-2</c:v>
                </c:pt>
                <c:pt idx="219">
                  <c:v>4.3317535545023697E-2</c:v>
                </c:pt>
                <c:pt idx="220">
                  <c:v>4.4019159654077981E-2</c:v>
                </c:pt>
                <c:pt idx="221">
                  <c:v>4.5192643464090326E-2</c:v>
                </c:pt>
                <c:pt idx="222">
                  <c:v>4.5490885833066839E-2</c:v>
                </c:pt>
                <c:pt idx="223">
                  <c:v>4.4915642332211472E-2</c:v>
                </c:pt>
                <c:pt idx="224">
                  <c:v>4.5557757112072085E-2</c:v>
                </c:pt>
                <c:pt idx="225">
                  <c:v>4.5415428228436715E-2</c:v>
                </c:pt>
                <c:pt idx="226">
                  <c:v>4.4081514669749966E-2</c:v>
                </c:pt>
                <c:pt idx="227">
                  <c:v>4.3510250010819859E-2</c:v>
                </c:pt>
                <c:pt idx="228">
                  <c:v>4.2991877873139427E-2</c:v>
                </c:pt>
                <c:pt idx="229">
                  <c:v>4.397446875877007E-2</c:v>
                </c:pt>
                <c:pt idx="230">
                  <c:v>4.1685287969437039E-2</c:v>
                </c:pt>
                <c:pt idx="231">
                  <c:v>4.3206989111896313E-2</c:v>
                </c:pt>
                <c:pt idx="232">
                  <c:v>4.1665768077810604E-2</c:v>
                </c:pt>
                <c:pt idx="233">
                  <c:v>4.2711854674906159E-2</c:v>
                </c:pt>
                <c:pt idx="234">
                  <c:v>4.320885835383214E-2</c:v>
                </c:pt>
                <c:pt idx="235">
                  <c:v>4.1870772938197937E-2</c:v>
                </c:pt>
                <c:pt idx="236">
                  <c:v>4.2364383836358169E-2</c:v>
                </c:pt>
                <c:pt idx="237">
                  <c:v>4.1339047441887086E-2</c:v>
                </c:pt>
                <c:pt idx="238">
                  <c:v>4.0821281913943935E-2</c:v>
                </c:pt>
                <c:pt idx="239">
                  <c:v>4.0327873530418903E-2</c:v>
                </c:pt>
                <c:pt idx="240">
                  <c:v>4.0121742920002527E-2</c:v>
                </c:pt>
                <c:pt idx="241">
                  <c:v>4.1121469085191216E-2</c:v>
                </c:pt>
                <c:pt idx="242">
                  <c:v>4.0250221155061293E-2</c:v>
                </c:pt>
                <c:pt idx="243">
                  <c:v>3.8395527877212766E-2</c:v>
                </c:pt>
                <c:pt idx="244">
                  <c:v>4.0438801022558084E-2</c:v>
                </c:pt>
                <c:pt idx="245">
                  <c:v>3.9630832240463987E-2</c:v>
                </c:pt>
                <c:pt idx="246">
                  <c:v>4.0392752217489704E-2</c:v>
                </c:pt>
                <c:pt idx="247">
                  <c:v>4.1069361119882117E-2</c:v>
                </c:pt>
                <c:pt idx="248">
                  <c:v>3.9468698690691702E-2</c:v>
                </c:pt>
                <c:pt idx="249">
                  <c:v>3.8801867874521459E-2</c:v>
                </c:pt>
                <c:pt idx="250">
                  <c:v>3.944432397646911E-2</c:v>
                </c:pt>
                <c:pt idx="251">
                  <c:v>3.9330392047358428E-2</c:v>
                </c:pt>
                <c:pt idx="252">
                  <c:v>4.1884270623987314E-2</c:v>
                </c:pt>
                <c:pt idx="253">
                  <c:v>4.2372704434903027E-2</c:v>
                </c:pt>
                <c:pt idx="254">
                  <c:v>4.2668352741724799E-2</c:v>
                </c:pt>
                <c:pt idx="255">
                  <c:v>4.3679041582503311E-2</c:v>
                </c:pt>
                <c:pt idx="256">
                  <c:v>4.3441856570702909E-2</c:v>
                </c:pt>
                <c:pt idx="257">
                  <c:v>4.5229741135765958E-2</c:v>
                </c:pt>
                <c:pt idx="258">
                  <c:v>4.5825385996909239E-2</c:v>
                </c:pt>
                <c:pt idx="259">
                  <c:v>4.9147491328350189E-2</c:v>
                </c:pt>
                <c:pt idx="260">
                  <c:v>4.9601355668527934E-2</c:v>
                </c:pt>
                <c:pt idx="261">
                  <c:v>5.3398664686367864E-2</c:v>
                </c:pt>
                <c:pt idx="262">
                  <c:v>5.5483531034865259E-2</c:v>
                </c:pt>
                <c:pt idx="263">
                  <c:v>5.7226014344617306E-2</c:v>
                </c:pt>
                <c:pt idx="264">
                  <c:v>5.6865647783268351E-2</c:v>
                </c:pt>
                <c:pt idx="265">
                  <c:v>5.6791079341596787E-2</c:v>
                </c:pt>
                <c:pt idx="266">
                  <c:v>5.7474685252732194E-2</c:v>
                </c:pt>
                <c:pt idx="267">
                  <c:v>5.9416134047331148E-2</c:v>
                </c:pt>
                <c:pt idx="268">
                  <c:v>5.7948916088258424E-2</c:v>
                </c:pt>
                <c:pt idx="269">
                  <c:v>5.7959504999723771E-2</c:v>
                </c:pt>
                <c:pt idx="270">
                  <c:v>5.7940788519574869E-2</c:v>
                </c:pt>
                <c:pt idx="271">
                  <c:v>5.7265411112413712E-2</c:v>
                </c:pt>
                <c:pt idx="272">
                  <c:v>5.6687254814397507E-2</c:v>
                </c:pt>
                <c:pt idx="273">
                  <c:v>5.7165468120978565E-2</c:v>
                </c:pt>
                <c:pt idx="274">
                  <c:v>5.8742010879682297E-2</c:v>
                </c:pt>
                <c:pt idx="275">
                  <c:v>5.9559097238498337E-2</c:v>
                </c:pt>
                <c:pt idx="276">
                  <c:v>5.8381356338694096E-2</c:v>
                </c:pt>
                <c:pt idx="277">
                  <c:v>5.898699520876112E-2</c:v>
                </c:pt>
                <c:pt idx="278">
                  <c:v>5.8813055566969363E-2</c:v>
                </c:pt>
                <c:pt idx="279">
                  <c:v>6.0365250042669398E-2</c:v>
                </c:pt>
                <c:pt idx="280">
                  <c:v>6.1139514406045009E-2</c:v>
                </c:pt>
                <c:pt idx="281">
                  <c:v>6.3010009792188015E-2</c:v>
                </c:pt>
                <c:pt idx="282">
                  <c:v>6.1514830870054951E-2</c:v>
                </c:pt>
                <c:pt idx="283">
                  <c:v>6.0746355286967806E-2</c:v>
                </c:pt>
                <c:pt idx="284">
                  <c:v>6.0881730703610179E-2</c:v>
                </c:pt>
                <c:pt idx="285">
                  <c:v>5.9516344502303774E-2</c:v>
                </c:pt>
                <c:pt idx="286">
                  <c:v>5.8340136054421766E-2</c:v>
                </c:pt>
                <c:pt idx="287">
                  <c:v>5.6683114334005781E-2</c:v>
                </c:pt>
                <c:pt idx="288">
                  <c:v>5.7000040860244343E-2</c:v>
                </c:pt>
                <c:pt idx="289">
                  <c:v>5.5668023093334421E-2</c:v>
                </c:pt>
                <c:pt idx="290">
                  <c:v>5.778391768292683E-2</c:v>
                </c:pt>
                <c:pt idx="291">
                  <c:v>5.5635001702417433E-2</c:v>
                </c:pt>
                <c:pt idx="292">
                  <c:v>5.5839634444867538E-2</c:v>
                </c:pt>
                <c:pt idx="293">
                  <c:v>5.6191509561915098E-2</c:v>
                </c:pt>
                <c:pt idx="294">
                  <c:v>5.5087614765864094E-2</c:v>
                </c:pt>
                <c:pt idx="295">
                  <c:v>5.4146364603593039E-2</c:v>
                </c:pt>
                <c:pt idx="296">
                  <c:v>5.3773725697694924E-2</c:v>
                </c:pt>
                <c:pt idx="297">
                  <c:v>5.4542502012950543E-2</c:v>
                </c:pt>
                <c:pt idx="298">
                  <c:v>5.3535633052786455E-2</c:v>
                </c:pt>
                <c:pt idx="299">
                  <c:v>5.3586745824299772E-2</c:v>
                </c:pt>
                <c:pt idx="300">
                  <c:v>5.2584290915969167E-2</c:v>
                </c:pt>
                <c:pt idx="301">
                  <c:v>5.3786270346779901E-2</c:v>
                </c:pt>
                <c:pt idx="302">
                  <c:v>5.2139280684138527E-2</c:v>
                </c:pt>
                <c:pt idx="303">
                  <c:v>5.1515517773927988E-2</c:v>
                </c:pt>
                <c:pt idx="304">
                  <c:v>5.1259547099021842E-2</c:v>
                </c:pt>
                <c:pt idx="305">
                  <c:v>5.0416113858400675E-2</c:v>
                </c:pt>
                <c:pt idx="306">
                  <c:v>4.9561004336420578E-2</c:v>
                </c:pt>
                <c:pt idx="307">
                  <c:v>4.9038917338211634E-2</c:v>
                </c:pt>
                <c:pt idx="308">
                  <c:v>5.0368779759126132E-2</c:v>
                </c:pt>
                <c:pt idx="309">
                  <c:v>4.9686335424430503E-2</c:v>
                </c:pt>
                <c:pt idx="310">
                  <c:v>5.0418152134075231E-2</c:v>
                </c:pt>
                <c:pt idx="311">
                  <c:v>4.8516639894421822E-2</c:v>
                </c:pt>
                <c:pt idx="312">
                  <c:v>4.7026242560613524E-2</c:v>
                </c:pt>
                <c:pt idx="313">
                  <c:v>4.7689540032262133E-2</c:v>
                </c:pt>
                <c:pt idx="314">
                  <c:v>4.6892509266442547E-2</c:v>
                </c:pt>
                <c:pt idx="315">
                  <c:v>4.7189506962440599E-2</c:v>
                </c:pt>
                <c:pt idx="316">
                  <c:v>4.6204052452852667E-2</c:v>
                </c:pt>
                <c:pt idx="317">
                  <c:v>4.625579766639798E-2</c:v>
                </c:pt>
                <c:pt idx="318">
                  <c:v>4.7398217694894204E-2</c:v>
                </c:pt>
                <c:pt idx="319">
                  <c:v>4.6738643254501833E-2</c:v>
                </c:pt>
                <c:pt idx="320">
                  <c:v>4.5146444066410836E-2</c:v>
                </c:pt>
                <c:pt idx="321">
                  <c:v>4.4244644536671027E-2</c:v>
                </c:pt>
                <c:pt idx="322">
                  <c:v>4.5090088316732939E-2</c:v>
                </c:pt>
                <c:pt idx="323">
                  <c:v>4.4273629625749676E-2</c:v>
                </c:pt>
                <c:pt idx="324">
                  <c:v>4.6466071148722768E-2</c:v>
                </c:pt>
                <c:pt idx="325">
                  <c:v>4.5279244888354338E-2</c:v>
                </c:pt>
                <c:pt idx="326">
                  <c:v>4.3978804450803981E-2</c:v>
                </c:pt>
                <c:pt idx="327">
                  <c:v>4.4936891547928313E-2</c:v>
                </c:pt>
                <c:pt idx="328">
                  <c:v>4.4318099941703951E-2</c:v>
                </c:pt>
                <c:pt idx="329">
                  <c:v>4.5601860927065772E-2</c:v>
                </c:pt>
                <c:pt idx="330">
                  <c:v>4.670900466502019E-2</c:v>
                </c:pt>
                <c:pt idx="331">
                  <c:v>4.6265441999620294E-2</c:v>
                </c:pt>
                <c:pt idx="332">
                  <c:v>4.673628221674684E-2</c:v>
                </c:pt>
                <c:pt idx="333">
                  <c:v>4.7244145890862566E-2</c:v>
                </c:pt>
                <c:pt idx="334">
                  <c:v>4.7063412097377057E-2</c:v>
                </c:pt>
                <c:pt idx="335">
                  <c:v>4.9669304434828934E-2</c:v>
                </c:pt>
                <c:pt idx="336">
                  <c:v>4.9882191051712613E-2</c:v>
                </c:pt>
                <c:pt idx="337">
                  <c:v>4.8791758052234582E-2</c:v>
                </c:pt>
                <c:pt idx="338">
                  <c:v>5.0822569327130494E-2</c:v>
                </c:pt>
                <c:pt idx="339">
                  <c:v>4.9665407201711656E-2</c:v>
                </c:pt>
                <c:pt idx="340">
                  <c:v>5.4405941556547828E-2</c:v>
                </c:pt>
                <c:pt idx="341">
                  <c:v>5.5569236352325156E-2</c:v>
                </c:pt>
                <c:pt idx="342">
                  <c:v>5.7856268895377067E-2</c:v>
                </c:pt>
                <c:pt idx="343">
                  <c:v>6.1031679826178048E-2</c:v>
                </c:pt>
                <c:pt idx="344">
                  <c:v>6.1422009445558645E-2</c:v>
                </c:pt>
                <c:pt idx="345">
                  <c:v>6.5045584854980756E-2</c:v>
                </c:pt>
                <c:pt idx="346">
                  <c:v>6.814625124484279E-2</c:v>
                </c:pt>
                <c:pt idx="347">
                  <c:v>7.2975332191005784E-2</c:v>
                </c:pt>
                <c:pt idx="348">
                  <c:v>7.8192075740872835E-2</c:v>
                </c:pt>
                <c:pt idx="349">
                  <c:v>8.3461672857161343E-2</c:v>
                </c:pt>
                <c:pt idx="350">
                  <c:v>8.7106589763386172E-2</c:v>
                </c:pt>
                <c:pt idx="351">
                  <c:v>8.9658207612501539E-2</c:v>
                </c:pt>
                <c:pt idx="352">
                  <c:v>9.3694869690527122E-2</c:v>
                </c:pt>
                <c:pt idx="353">
                  <c:v>9.505804183148478E-2</c:v>
                </c:pt>
                <c:pt idx="354">
                  <c:v>9.4503631020957657E-2</c:v>
                </c:pt>
                <c:pt idx="355">
                  <c:v>9.6004043912744808E-2</c:v>
                </c:pt>
                <c:pt idx="356">
                  <c:v>9.7570647545619435E-2</c:v>
                </c:pt>
                <c:pt idx="357">
                  <c:v>9.9828330645580818E-2</c:v>
                </c:pt>
                <c:pt idx="358">
                  <c:v>9.8903027073395808E-2</c:v>
                </c:pt>
                <c:pt idx="359">
                  <c:v>9.8608199280260725E-2</c:v>
                </c:pt>
                <c:pt idx="360">
                  <c:v>9.8029762059888975E-2</c:v>
                </c:pt>
                <c:pt idx="361">
                  <c:v>9.8331750100849741E-2</c:v>
                </c:pt>
                <c:pt idx="362">
                  <c:v>9.874442199892175E-2</c:v>
                </c:pt>
                <c:pt idx="363">
                  <c:v>9.9112674781079019E-2</c:v>
                </c:pt>
                <c:pt idx="364">
                  <c:v>9.6365760269972095E-2</c:v>
                </c:pt>
                <c:pt idx="365">
                  <c:v>9.4222569410539331E-2</c:v>
                </c:pt>
                <c:pt idx="366">
                  <c:v>9.4423225823242737E-2</c:v>
                </c:pt>
                <c:pt idx="367">
                  <c:v>9.5063795542748852E-2</c:v>
                </c:pt>
                <c:pt idx="368">
                  <c:v>9.4684201980841043E-2</c:v>
                </c:pt>
                <c:pt idx="369">
                  <c:v>9.4483678849220556E-2</c:v>
                </c:pt>
                <c:pt idx="370">
                  <c:v>9.7849148418491488E-2</c:v>
                </c:pt>
                <c:pt idx="371">
                  <c:v>9.3381668608321561E-2</c:v>
                </c:pt>
                <c:pt idx="372">
                  <c:v>9.1431069468821569E-2</c:v>
                </c:pt>
                <c:pt idx="373">
                  <c:v>9.0200634406777447E-2</c:v>
                </c:pt>
                <c:pt idx="374">
                  <c:v>8.9564208220321295E-2</c:v>
                </c:pt>
                <c:pt idx="375">
                  <c:v>9.0899617696671292E-2</c:v>
                </c:pt>
                <c:pt idx="376">
                  <c:v>9.0272936362629411E-2</c:v>
                </c:pt>
                <c:pt idx="377">
                  <c:v>9.1049000299975216E-2</c:v>
                </c:pt>
                <c:pt idx="378">
                  <c:v>8.978582658672947E-2</c:v>
                </c:pt>
                <c:pt idx="379">
                  <c:v>8.9867325702393336E-2</c:v>
                </c:pt>
                <c:pt idx="380">
                  <c:v>9.0494449526701312E-2</c:v>
                </c:pt>
                <c:pt idx="381">
                  <c:v>8.8294514230784216E-2</c:v>
                </c:pt>
                <c:pt idx="382">
                  <c:v>8.6304889442541263E-2</c:v>
                </c:pt>
                <c:pt idx="383">
                  <c:v>8.5022240981850059E-2</c:v>
                </c:pt>
                <c:pt idx="384">
                  <c:v>8.289232483271905E-2</c:v>
                </c:pt>
                <c:pt idx="385">
                  <c:v>8.2840351455670425E-2</c:v>
                </c:pt>
                <c:pt idx="386">
                  <c:v>8.2152388706873705E-2</c:v>
                </c:pt>
                <c:pt idx="387">
                  <c:v>8.1827299492057332E-2</c:v>
                </c:pt>
                <c:pt idx="388">
                  <c:v>8.1748091898802833E-2</c:v>
                </c:pt>
                <c:pt idx="389">
                  <c:v>8.1840046942604924E-2</c:v>
                </c:pt>
                <c:pt idx="390">
                  <c:v>8.1679014895319715E-2</c:v>
                </c:pt>
                <c:pt idx="391">
                  <c:v>8.0581796565048269E-2</c:v>
                </c:pt>
                <c:pt idx="392">
                  <c:v>7.8081194129892562E-2</c:v>
                </c:pt>
                <c:pt idx="393">
                  <c:v>7.7940278358136994E-2</c:v>
                </c:pt>
                <c:pt idx="394">
                  <c:v>7.7283085915873767E-2</c:v>
                </c:pt>
                <c:pt idx="395">
                  <c:v>7.9021769861464516E-2</c:v>
                </c:pt>
                <c:pt idx="396">
                  <c:v>8.0063943298472676E-2</c:v>
                </c:pt>
                <c:pt idx="397">
                  <c:v>7.6941897599670336E-2</c:v>
                </c:pt>
                <c:pt idx="398">
                  <c:v>7.5410470629979673E-2</c:v>
                </c:pt>
                <c:pt idx="399">
                  <c:v>7.5678110621319863E-2</c:v>
                </c:pt>
                <c:pt idx="400">
                  <c:v>7.4927990947433395E-2</c:v>
                </c:pt>
                <c:pt idx="401">
                  <c:v>7.5447833065810599E-2</c:v>
                </c:pt>
                <c:pt idx="402">
                  <c:v>7.284751187346962E-2</c:v>
                </c:pt>
                <c:pt idx="403">
                  <c:v>7.2484817325921408E-2</c:v>
                </c:pt>
                <c:pt idx="404">
                  <c:v>7.2388366476542829E-2</c:v>
                </c:pt>
                <c:pt idx="405">
                  <c:v>7.19970518448598E-2</c:v>
                </c:pt>
                <c:pt idx="406">
                  <c:v>6.9474321486996504E-2</c:v>
                </c:pt>
                <c:pt idx="407">
                  <c:v>6.7043858179428026E-2</c:v>
                </c:pt>
                <c:pt idx="408">
                  <c:v>6.5670219887738815E-2</c:v>
                </c:pt>
                <c:pt idx="409">
                  <c:v>6.6560331354553234E-2</c:v>
                </c:pt>
                <c:pt idx="410">
                  <c:v>6.6526520880867537E-2</c:v>
                </c:pt>
                <c:pt idx="411">
                  <c:v>6.2444889263624015E-2</c:v>
                </c:pt>
                <c:pt idx="412">
                  <c:v>6.3326995709257219E-2</c:v>
                </c:pt>
                <c:pt idx="413">
                  <c:v>6.0755136249494239E-2</c:v>
                </c:pt>
                <c:pt idx="414">
                  <c:v>6.1586980071407053E-2</c:v>
                </c:pt>
                <c:pt idx="415">
                  <c:v>6.1481211049836997E-2</c:v>
                </c:pt>
                <c:pt idx="416">
                  <c:v>5.9356575237118687E-2</c:v>
                </c:pt>
                <c:pt idx="417">
                  <c:v>5.7474571178324607E-2</c:v>
                </c:pt>
                <c:pt idx="418">
                  <c:v>5.8085294004881979E-2</c:v>
                </c:pt>
                <c:pt idx="419">
                  <c:v>5.5759537394775224E-2</c:v>
                </c:pt>
                <c:pt idx="420">
                  <c:v>5.6581544927720814E-2</c:v>
                </c:pt>
                <c:pt idx="421">
                  <c:v>5.4895176323382956E-2</c:v>
                </c:pt>
                <c:pt idx="422">
                  <c:v>5.4359275550136296E-2</c:v>
                </c:pt>
                <c:pt idx="423">
                  <c:v>5.4437447870572579E-2</c:v>
                </c:pt>
                <c:pt idx="424">
                  <c:v>5.6035166285021976E-2</c:v>
                </c:pt>
                <c:pt idx="425">
                  <c:v>5.2507592494731414E-2</c:v>
                </c:pt>
                <c:pt idx="426">
                  <c:v>5.2020102294948314E-2</c:v>
                </c:pt>
                <c:pt idx="427">
                  <c:v>5.0848428165142866E-2</c:v>
                </c:pt>
                <c:pt idx="428">
                  <c:v>5.0448852507129958E-2</c:v>
                </c:pt>
                <c:pt idx="429">
                  <c:v>5.0404662526722994E-2</c:v>
                </c:pt>
                <c:pt idx="430">
                  <c:v>5.0805586074188856E-2</c:v>
                </c:pt>
                <c:pt idx="431">
                  <c:v>5.0033220489132155E-2</c:v>
                </c:pt>
                <c:pt idx="432">
                  <c:v>4.8761541473519347E-2</c:v>
                </c:pt>
                <c:pt idx="433">
                  <c:v>4.8823225383539025E-2</c:v>
                </c:pt>
                <c:pt idx="434">
                  <c:v>4.9936518711266989E-2</c:v>
                </c:pt>
                <c:pt idx="435">
                  <c:v>5.0163227052289268E-2</c:v>
                </c:pt>
                <c:pt idx="436">
                  <c:v>4.8291106954599559E-2</c:v>
                </c:pt>
                <c:pt idx="437">
                  <c:v>4.8976870286149221E-2</c:v>
                </c:pt>
                <c:pt idx="438">
                  <c:v>4.8126292239336864E-2</c:v>
                </c:pt>
                <c:pt idx="439">
                  <c:v>4.8935010245709024E-2</c:v>
                </c:pt>
                <c:pt idx="440">
                  <c:v>4.9850766814544138E-2</c:v>
                </c:pt>
                <c:pt idx="441">
                  <c:v>4.900021285386956E-2</c:v>
                </c:pt>
                <c:pt idx="442">
                  <c:v>4.6931702088987219E-2</c:v>
                </c:pt>
                <c:pt idx="443">
                  <c:v>4.6928514629549625E-2</c:v>
                </c:pt>
                <c:pt idx="444">
                  <c:v>4.7091395391081571E-2</c:v>
                </c:pt>
                <c:pt idx="445">
                  <c:v>4.6311190671415252E-2</c:v>
                </c:pt>
                <c:pt idx="446">
                  <c:v>4.4281733784813766E-2</c:v>
                </c:pt>
                <c:pt idx="447">
                  <c:v>4.4195896674547278E-2</c:v>
                </c:pt>
                <c:pt idx="448">
                  <c:v>4.4102211670623517E-2</c:v>
                </c:pt>
                <c:pt idx="449">
                  <c:v>4.3268510659543659E-2</c:v>
                </c:pt>
                <c:pt idx="450">
                  <c:v>4.2828275268495301E-2</c:v>
                </c:pt>
                <c:pt idx="451">
                  <c:v>4.4165785051963405E-2</c:v>
                </c:pt>
                <c:pt idx="452">
                  <c:v>4.2434806341959654E-2</c:v>
                </c:pt>
                <c:pt idx="453">
                  <c:v>4.1146541296187757E-2</c:v>
                </c:pt>
                <c:pt idx="454">
                  <c:v>4.1723257117936577E-2</c:v>
                </c:pt>
                <c:pt idx="455">
                  <c:v>4.0868828563953706E-2</c:v>
                </c:pt>
                <c:pt idx="456">
                  <c:v>4.0864727940993863E-2</c:v>
                </c:pt>
                <c:pt idx="457">
                  <c:v>4.1048812297954665E-2</c:v>
                </c:pt>
                <c:pt idx="458">
                  <c:v>4.0158580935652263E-2</c:v>
                </c:pt>
                <c:pt idx="459">
                  <c:v>3.9680478787204314E-2</c:v>
                </c:pt>
                <c:pt idx="460">
                  <c:v>3.8356993711158062E-2</c:v>
                </c:pt>
                <c:pt idx="461">
                  <c:v>4.0174032008578352E-2</c:v>
                </c:pt>
                <c:pt idx="462">
                  <c:v>3.8107453151881014E-2</c:v>
                </c:pt>
                <c:pt idx="463">
                  <c:v>3.8122496414618463E-2</c:v>
                </c:pt>
                <c:pt idx="464">
                  <c:v>3.7297087186954347E-2</c:v>
                </c:pt>
                <c:pt idx="465">
                  <c:v>3.7655668644875621E-2</c:v>
                </c:pt>
                <c:pt idx="466">
                  <c:v>3.7095326505268596E-2</c:v>
                </c:pt>
                <c:pt idx="467">
                  <c:v>3.8538173391126286E-2</c:v>
                </c:pt>
                <c:pt idx="468">
                  <c:v>3.9940420367407733E-2</c:v>
                </c:pt>
                <c:pt idx="469">
                  <c:v>3.79093144921403E-2</c:v>
                </c:pt>
                <c:pt idx="470">
                  <c:v>3.8015159419400375E-2</c:v>
                </c:pt>
                <c:pt idx="471">
                  <c:v>3.5989812114724448E-2</c:v>
                </c:pt>
                <c:pt idx="472">
                  <c:v>3.6478234694253667E-2</c:v>
                </c:pt>
                <c:pt idx="473">
                  <c:v>3.6687855921242178E-2</c:v>
                </c:pt>
                <c:pt idx="474">
                  <c:v>3.6891040747247097E-2</c:v>
                </c:pt>
                <c:pt idx="475">
                  <c:v>3.6602926281621047E-2</c:v>
                </c:pt>
                <c:pt idx="476">
                  <c:v>3.5068362887150949E-2</c:v>
                </c:pt>
                <c:pt idx="477">
                  <c:v>3.5626303976253187E-2</c:v>
                </c:pt>
                <c:pt idx="478">
                  <c:v>3.5358114233907528E-2</c:v>
                </c:pt>
                <c:pt idx="479">
                  <c:v>3.4960742847419721E-2</c:v>
                </c:pt>
                <c:pt idx="480">
                  <c:v>3.5794563989161997E-2</c:v>
                </c:pt>
                <c:pt idx="481">
                  <c:v>3.5169496675701628E-2</c:v>
                </c:pt>
                <c:pt idx="482">
                  <c:v>4.3827342368886267E-2</c:v>
                </c:pt>
                <c:pt idx="483">
                  <c:v>0.14748116384736806</c:v>
                </c:pt>
                <c:pt idx="484">
                  <c:v>0.13262591087488229</c:v>
                </c:pt>
                <c:pt idx="485">
                  <c:v>0.11098466848410575</c:v>
                </c:pt>
                <c:pt idx="486">
                  <c:v>0.10219553387127041</c:v>
                </c:pt>
                <c:pt idx="487">
                  <c:v>8.4246260212138921E-2</c:v>
                </c:pt>
              </c:numCache>
            </c:numRef>
          </c:val>
          <c:smooth val="0"/>
          <c:extLst>
            <c:ext xmlns:c16="http://schemas.microsoft.com/office/drawing/2014/chart" uri="{C3380CC4-5D6E-409C-BE32-E72D297353CC}">
              <c16:uniqueId val="{00000001-4733-4949-8638-D6F208B75168}"/>
            </c:ext>
          </c:extLst>
        </c:ser>
        <c:dLbls>
          <c:showLegendKey val="0"/>
          <c:showVal val="0"/>
          <c:showCatName val="0"/>
          <c:showSerName val="0"/>
          <c:showPercent val="0"/>
          <c:showBubbleSize val="0"/>
        </c:dLbls>
        <c:marker val="1"/>
        <c:smooth val="0"/>
        <c:axId val="569094584"/>
        <c:axId val="571902480"/>
      </c:lineChart>
      <c:dateAx>
        <c:axId val="569094584"/>
        <c:scaling>
          <c:orientation val="minMax"/>
          <c:max val="44166"/>
          <c:min val="29221"/>
        </c:scaling>
        <c:delete val="0"/>
        <c:axPos val="b"/>
        <c:majorGridlines>
          <c:spPr>
            <a:ln>
              <a:prstDash val="sysDot"/>
            </a:ln>
          </c:spPr>
        </c:majorGridlines>
        <c:numFmt formatCode="yyyy" sourceLinked="0"/>
        <c:majorTickMark val="in"/>
        <c:minorTickMark val="none"/>
        <c:tickLblPos val="nextTo"/>
        <c:spPr>
          <a:ln w="25400">
            <a:solidFill>
              <a:schemeClr val="tx1">
                <a:lumMod val="95000"/>
              </a:schemeClr>
            </a:solidFill>
          </a:ln>
        </c:spPr>
        <c:txPr>
          <a:bodyPr/>
          <a:lstStyle/>
          <a:p>
            <a:pPr>
              <a:defRPr sz="1400">
                <a:solidFill>
                  <a:schemeClr val="tx1"/>
                </a:solidFill>
              </a:defRPr>
            </a:pPr>
            <a:endParaRPr lang="en-US"/>
          </a:p>
        </c:txPr>
        <c:crossAx val="571902480"/>
        <c:crosses val="autoZero"/>
        <c:auto val="1"/>
        <c:lblOffset val="100"/>
        <c:baseTimeUnit val="months"/>
        <c:majorUnit val="48"/>
        <c:majorTimeUnit val="months"/>
      </c:dateAx>
      <c:valAx>
        <c:axId val="571902480"/>
        <c:scaling>
          <c:orientation val="minMax"/>
          <c:max val="0.16000000000000003"/>
          <c:min val="0"/>
        </c:scaling>
        <c:delete val="0"/>
        <c:axPos val="l"/>
        <c:majorGridlines>
          <c:spPr>
            <a:ln>
              <a:prstDash val="sysDot"/>
            </a:ln>
          </c:spPr>
        </c:majorGridlines>
        <c:numFmt formatCode="0%" sourceLinked="0"/>
        <c:majorTickMark val="in"/>
        <c:minorTickMark val="none"/>
        <c:tickLblPos val="nextTo"/>
        <c:spPr>
          <a:ln w="25400">
            <a:solidFill>
              <a:schemeClr val="tx1">
                <a:lumMod val="95000"/>
              </a:schemeClr>
            </a:solidFill>
          </a:ln>
        </c:spPr>
        <c:txPr>
          <a:bodyPr/>
          <a:lstStyle/>
          <a:p>
            <a:pPr>
              <a:defRPr>
                <a:solidFill>
                  <a:schemeClr val="tx1"/>
                </a:solidFill>
              </a:defRPr>
            </a:pPr>
            <a:endParaRPr lang="en-US"/>
          </a:p>
        </c:txPr>
        <c:crossAx val="569094584"/>
        <c:crosses val="autoZero"/>
        <c:crossBetween val="midCat"/>
        <c:majorUnit val="2.0000000000000004E-2"/>
      </c:valAx>
      <c:spPr>
        <a:noFill/>
        <a:ln w="25400">
          <a:noFill/>
        </a:ln>
      </c:spPr>
    </c:plotArea>
    <c:plotVisOnly val="1"/>
    <c:dispBlanksAs val="gap"/>
    <c:showDLblsOverMax val="0"/>
  </c:chart>
  <c:spPr>
    <a:noFill/>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720949654020583E-2"/>
          <c:y val="7.4004016543386994E-2"/>
          <c:w val="0.90060083114611544"/>
          <c:h val="0.83086595425571863"/>
        </c:manualLayout>
      </c:layout>
      <c:barChart>
        <c:barDir val="col"/>
        <c:grouping val="clustered"/>
        <c:varyColors val="0"/>
        <c:ser>
          <c:idx val="1"/>
          <c:order val="1"/>
          <c:tx>
            <c:strRef>
              <c:f>Sheet1!$C$1</c:f>
              <c:strCache>
                <c:ptCount val="1"/>
                <c:pt idx="0">
                  <c:v>Recession</c:v>
                </c:pt>
              </c:strCache>
            </c:strRef>
          </c:tx>
          <c:spPr>
            <a:solidFill>
              <a:srgbClr val="EEECE1">
                <a:alpha val="57000"/>
              </a:srgbClr>
            </a:solidFill>
          </c:spPr>
          <c:invertIfNegative val="0"/>
          <c:cat>
            <c:numRef>
              <c:f>Sheet1!$A$2:$A$489</c:f>
              <c:numCache>
                <c:formatCode>m/d/yyyy</c:formatCode>
                <c:ptCount val="488"/>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pt idx="460">
                  <c:v>43221</c:v>
                </c:pt>
                <c:pt idx="461">
                  <c:v>43252</c:v>
                </c:pt>
                <c:pt idx="462">
                  <c:v>43282</c:v>
                </c:pt>
                <c:pt idx="463">
                  <c:v>43313</c:v>
                </c:pt>
                <c:pt idx="464">
                  <c:v>43344</c:v>
                </c:pt>
                <c:pt idx="465">
                  <c:v>43374</c:v>
                </c:pt>
                <c:pt idx="466">
                  <c:v>43405</c:v>
                </c:pt>
                <c:pt idx="467">
                  <c:v>43435</c:v>
                </c:pt>
                <c:pt idx="468">
                  <c:v>43466</c:v>
                </c:pt>
                <c:pt idx="469">
                  <c:v>43497</c:v>
                </c:pt>
                <c:pt idx="470">
                  <c:v>43525</c:v>
                </c:pt>
                <c:pt idx="471">
                  <c:v>43556</c:v>
                </c:pt>
                <c:pt idx="472">
                  <c:v>43586</c:v>
                </c:pt>
                <c:pt idx="473">
                  <c:v>43617</c:v>
                </c:pt>
                <c:pt idx="474">
                  <c:v>43647</c:v>
                </c:pt>
                <c:pt idx="475">
                  <c:v>43678</c:v>
                </c:pt>
                <c:pt idx="476">
                  <c:v>43709</c:v>
                </c:pt>
                <c:pt idx="477">
                  <c:v>43739</c:v>
                </c:pt>
                <c:pt idx="478">
                  <c:v>43770</c:v>
                </c:pt>
                <c:pt idx="479">
                  <c:v>43800</c:v>
                </c:pt>
                <c:pt idx="480">
                  <c:v>43831</c:v>
                </c:pt>
                <c:pt idx="481">
                  <c:v>43862</c:v>
                </c:pt>
                <c:pt idx="482">
                  <c:v>43891</c:v>
                </c:pt>
                <c:pt idx="483">
                  <c:v>43922</c:v>
                </c:pt>
                <c:pt idx="484">
                  <c:v>43952</c:v>
                </c:pt>
                <c:pt idx="485">
                  <c:v>43983</c:v>
                </c:pt>
                <c:pt idx="486">
                  <c:v>44013</c:v>
                </c:pt>
                <c:pt idx="487">
                  <c:v>44044</c:v>
                </c:pt>
              </c:numCache>
            </c:numRef>
          </c:cat>
          <c:val>
            <c:numRef>
              <c:f>Sheet1!$C$2:$C$489</c:f>
              <c:numCache>
                <c:formatCode>0.0%</c:formatCode>
                <c:ptCount val="488"/>
                <c:pt idx="0">
                  <c:v>0.16</c:v>
                </c:pt>
                <c:pt idx="1">
                  <c:v>0.16</c:v>
                </c:pt>
                <c:pt idx="2">
                  <c:v>0.16</c:v>
                </c:pt>
                <c:pt idx="3">
                  <c:v>0.16</c:v>
                </c:pt>
                <c:pt idx="4">
                  <c:v>0.16</c:v>
                </c:pt>
                <c:pt idx="5">
                  <c:v>0.16</c:v>
                </c:pt>
                <c:pt idx="6">
                  <c:v>0.16</c:v>
                </c:pt>
                <c:pt idx="7">
                  <c:v>0</c:v>
                </c:pt>
                <c:pt idx="8">
                  <c:v>0</c:v>
                </c:pt>
                <c:pt idx="9">
                  <c:v>0</c:v>
                </c:pt>
                <c:pt idx="10">
                  <c:v>0</c:v>
                </c:pt>
                <c:pt idx="11">
                  <c:v>0</c:v>
                </c:pt>
                <c:pt idx="12">
                  <c:v>0</c:v>
                </c:pt>
                <c:pt idx="13">
                  <c:v>0</c:v>
                </c:pt>
                <c:pt idx="14">
                  <c:v>0</c:v>
                </c:pt>
                <c:pt idx="15">
                  <c:v>0</c:v>
                </c:pt>
                <c:pt idx="16">
                  <c:v>0</c:v>
                </c:pt>
                <c:pt idx="17">
                  <c:v>0</c:v>
                </c:pt>
                <c:pt idx="18">
                  <c:v>0.16</c:v>
                </c:pt>
                <c:pt idx="19">
                  <c:v>0.16</c:v>
                </c:pt>
                <c:pt idx="20">
                  <c:v>0.16</c:v>
                </c:pt>
                <c:pt idx="21">
                  <c:v>0.16</c:v>
                </c:pt>
                <c:pt idx="22">
                  <c:v>0.16</c:v>
                </c:pt>
                <c:pt idx="23">
                  <c:v>0.16</c:v>
                </c:pt>
                <c:pt idx="24">
                  <c:v>0.16</c:v>
                </c:pt>
                <c:pt idx="25">
                  <c:v>0.16</c:v>
                </c:pt>
                <c:pt idx="26">
                  <c:v>0.16</c:v>
                </c:pt>
                <c:pt idx="27">
                  <c:v>0.16</c:v>
                </c:pt>
                <c:pt idx="28">
                  <c:v>0.16</c:v>
                </c:pt>
                <c:pt idx="29">
                  <c:v>0.16</c:v>
                </c:pt>
                <c:pt idx="30">
                  <c:v>0.16</c:v>
                </c:pt>
                <c:pt idx="31">
                  <c:v>0.16</c:v>
                </c:pt>
                <c:pt idx="32">
                  <c:v>0.16</c:v>
                </c:pt>
                <c:pt idx="33">
                  <c:v>0.16</c:v>
                </c:pt>
                <c:pt idx="34">
                  <c:v>0.16</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0.16</c:v>
                </c:pt>
                <c:pt idx="127">
                  <c:v>0.16</c:v>
                </c:pt>
                <c:pt idx="128">
                  <c:v>0.16</c:v>
                </c:pt>
                <c:pt idx="129">
                  <c:v>0.16</c:v>
                </c:pt>
                <c:pt idx="130">
                  <c:v>0.16</c:v>
                </c:pt>
                <c:pt idx="131">
                  <c:v>0.16</c:v>
                </c:pt>
                <c:pt idx="132">
                  <c:v>0.16</c:v>
                </c:pt>
                <c:pt idx="133">
                  <c:v>0.16</c:v>
                </c:pt>
                <c:pt idx="134">
                  <c:v>0.16</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0.16</c:v>
                </c:pt>
                <c:pt idx="255">
                  <c:v>0.16</c:v>
                </c:pt>
                <c:pt idx="256">
                  <c:v>0.16</c:v>
                </c:pt>
                <c:pt idx="257">
                  <c:v>0.16</c:v>
                </c:pt>
                <c:pt idx="258">
                  <c:v>0.16</c:v>
                </c:pt>
                <c:pt idx="259">
                  <c:v>0.16</c:v>
                </c:pt>
                <c:pt idx="260">
                  <c:v>0.16</c:v>
                </c:pt>
                <c:pt idx="261">
                  <c:v>0.16</c:v>
                </c:pt>
                <c:pt idx="262">
                  <c:v>0.16</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0.16</c:v>
                </c:pt>
                <c:pt idx="336">
                  <c:v>0.16</c:v>
                </c:pt>
                <c:pt idx="337">
                  <c:v>0.16</c:v>
                </c:pt>
                <c:pt idx="338">
                  <c:v>0.16</c:v>
                </c:pt>
                <c:pt idx="339">
                  <c:v>0.16</c:v>
                </c:pt>
                <c:pt idx="340">
                  <c:v>0.16</c:v>
                </c:pt>
                <c:pt idx="341">
                  <c:v>0.16</c:v>
                </c:pt>
                <c:pt idx="342">
                  <c:v>0.16</c:v>
                </c:pt>
                <c:pt idx="343">
                  <c:v>0.16</c:v>
                </c:pt>
                <c:pt idx="344">
                  <c:v>0.16</c:v>
                </c:pt>
                <c:pt idx="345">
                  <c:v>0.16</c:v>
                </c:pt>
                <c:pt idx="346">
                  <c:v>0.16</c:v>
                </c:pt>
                <c:pt idx="347">
                  <c:v>0.16</c:v>
                </c:pt>
                <c:pt idx="348">
                  <c:v>0.16</c:v>
                </c:pt>
                <c:pt idx="349">
                  <c:v>0.16</c:v>
                </c:pt>
                <c:pt idx="350">
                  <c:v>0.16</c:v>
                </c:pt>
                <c:pt idx="351">
                  <c:v>0.16</c:v>
                </c:pt>
                <c:pt idx="352">
                  <c:v>0.16</c:v>
                </c:pt>
                <c:pt idx="353">
                  <c:v>0.16</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0.16</c:v>
                </c:pt>
                <c:pt idx="482">
                  <c:v>0.16</c:v>
                </c:pt>
                <c:pt idx="483">
                  <c:v>0.16</c:v>
                </c:pt>
                <c:pt idx="484">
                  <c:v>0.16</c:v>
                </c:pt>
                <c:pt idx="485">
                  <c:v>0.16</c:v>
                </c:pt>
                <c:pt idx="486">
                  <c:v>0.16</c:v>
                </c:pt>
                <c:pt idx="487">
                  <c:v>0.16</c:v>
                </c:pt>
              </c:numCache>
            </c:numRef>
          </c:val>
          <c:extLst>
            <c:ext xmlns:c16="http://schemas.microsoft.com/office/drawing/2014/chart" uri="{C3380CC4-5D6E-409C-BE32-E72D297353CC}">
              <c16:uniqueId val="{00000000-2EB4-4A04-B7CF-8D503FDD0459}"/>
            </c:ext>
          </c:extLst>
        </c:ser>
        <c:dLbls>
          <c:showLegendKey val="0"/>
          <c:showVal val="0"/>
          <c:showCatName val="0"/>
          <c:showSerName val="0"/>
          <c:showPercent val="0"/>
          <c:showBubbleSize val="0"/>
        </c:dLbls>
        <c:gapWidth val="0"/>
        <c:overlap val="100"/>
        <c:axId val="571905224"/>
        <c:axId val="571897776"/>
      </c:barChart>
      <c:lineChart>
        <c:grouping val="standard"/>
        <c:varyColors val="0"/>
        <c:ser>
          <c:idx val="0"/>
          <c:order val="0"/>
          <c:tx>
            <c:strRef>
              <c:f>Sheet1!$B$1</c:f>
              <c:strCache>
                <c:ptCount val="1"/>
                <c:pt idx="0">
                  <c:v>Unemployment Rate (SA,%)</c:v>
                </c:pt>
              </c:strCache>
            </c:strRef>
          </c:tx>
          <c:spPr>
            <a:ln w="38100" cap="flat" cmpd="sng" algn="ctr">
              <a:solidFill>
                <a:schemeClr val="tx1">
                  <a:lumMod val="95000"/>
                </a:schemeClr>
              </a:solidFill>
              <a:prstDash val="solid"/>
            </a:ln>
            <a:effectLst>
              <a:outerShdw blurRad="40000" dist="23000" dir="5400000" rotWithShape="0">
                <a:srgbClr val="000000">
                  <a:alpha val="35000"/>
                </a:srgbClr>
              </a:outerShdw>
            </a:effectLst>
          </c:spPr>
          <c:marker>
            <c:symbol val="none"/>
          </c:marker>
          <c:cat>
            <c:numRef>
              <c:f>Sheet1!$A$2:$A$489</c:f>
              <c:numCache>
                <c:formatCode>m/d/yyyy</c:formatCode>
                <c:ptCount val="488"/>
                <c:pt idx="0">
                  <c:v>29221</c:v>
                </c:pt>
                <c:pt idx="1">
                  <c:v>29252</c:v>
                </c:pt>
                <c:pt idx="2">
                  <c:v>29281</c:v>
                </c:pt>
                <c:pt idx="3">
                  <c:v>29312</c:v>
                </c:pt>
                <c:pt idx="4">
                  <c:v>29342</c:v>
                </c:pt>
                <c:pt idx="5">
                  <c:v>29373</c:v>
                </c:pt>
                <c:pt idx="6">
                  <c:v>29403</c:v>
                </c:pt>
                <c:pt idx="7">
                  <c:v>29434</c:v>
                </c:pt>
                <c:pt idx="8">
                  <c:v>29465</c:v>
                </c:pt>
                <c:pt idx="9">
                  <c:v>29495</c:v>
                </c:pt>
                <c:pt idx="10">
                  <c:v>29526</c:v>
                </c:pt>
                <c:pt idx="11">
                  <c:v>29556</c:v>
                </c:pt>
                <c:pt idx="12">
                  <c:v>29587</c:v>
                </c:pt>
                <c:pt idx="13">
                  <c:v>29618</c:v>
                </c:pt>
                <c:pt idx="14">
                  <c:v>29646</c:v>
                </c:pt>
                <c:pt idx="15">
                  <c:v>29677</c:v>
                </c:pt>
                <c:pt idx="16">
                  <c:v>29707</c:v>
                </c:pt>
                <c:pt idx="17">
                  <c:v>29738</c:v>
                </c:pt>
                <c:pt idx="18">
                  <c:v>29768</c:v>
                </c:pt>
                <c:pt idx="19">
                  <c:v>29799</c:v>
                </c:pt>
                <c:pt idx="20">
                  <c:v>29830</c:v>
                </c:pt>
                <c:pt idx="21">
                  <c:v>29860</c:v>
                </c:pt>
                <c:pt idx="22">
                  <c:v>29891</c:v>
                </c:pt>
                <c:pt idx="23">
                  <c:v>29921</c:v>
                </c:pt>
                <c:pt idx="24">
                  <c:v>29952</c:v>
                </c:pt>
                <c:pt idx="25">
                  <c:v>29983</c:v>
                </c:pt>
                <c:pt idx="26">
                  <c:v>30011</c:v>
                </c:pt>
                <c:pt idx="27">
                  <c:v>30042</c:v>
                </c:pt>
                <c:pt idx="28">
                  <c:v>30072</c:v>
                </c:pt>
                <c:pt idx="29">
                  <c:v>30103</c:v>
                </c:pt>
                <c:pt idx="30">
                  <c:v>30133</c:v>
                </c:pt>
                <c:pt idx="31">
                  <c:v>30164</c:v>
                </c:pt>
                <c:pt idx="32">
                  <c:v>30195</c:v>
                </c:pt>
                <c:pt idx="33">
                  <c:v>30225</c:v>
                </c:pt>
                <c:pt idx="34">
                  <c:v>30256</c:v>
                </c:pt>
                <c:pt idx="35">
                  <c:v>30286</c:v>
                </c:pt>
                <c:pt idx="36">
                  <c:v>30317</c:v>
                </c:pt>
                <c:pt idx="37">
                  <c:v>30348</c:v>
                </c:pt>
                <c:pt idx="38">
                  <c:v>30376</c:v>
                </c:pt>
                <c:pt idx="39">
                  <c:v>30407</c:v>
                </c:pt>
                <c:pt idx="40">
                  <c:v>30437</c:v>
                </c:pt>
                <c:pt idx="41">
                  <c:v>30468</c:v>
                </c:pt>
                <c:pt idx="42">
                  <c:v>30498</c:v>
                </c:pt>
                <c:pt idx="43">
                  <c:v>30529</c:v>
                </c:pt>
                <c:pt idx="44">
                  <c:v>30560</c:v>
                </c:pt>
                <c:pt idx="45">
                  <c:v>30590</c:v>
                </c:pt>
                <c:pt idx="46">
                  <c:v>30621</c:v>
                </c:pt>
                <c:pt idx="47">
                  <c:v>30651</c:v>
                </c:pt>
                <c:pt idx="48">
                  <c:v>30682</c:v>
                </c:pt>
                <c:pt idx="49">
                  <c:v>30713</c:v>
                </c:pt>
                <c:pt idx="50">
                  <c:v>30742</c:v>
                </c:pt>
                <c:pt idx="51">
                  <c:v>30773</c:v>
                </c:pt>
                <c:pt idx="52">
                  <c:v>30803</c:v>
                </c:pt>
                <c:pt idx="53">
                  <c:v>30834</c:v>
                </c:pt>
                <c:pt idx="54">
                  <c:v>30864</c:v>
                </c:pt>
                <c:pt idx="55">
                  <c:v>30895</c:v>
                </c:pt>
                <c:pt idx="56">
                  <c:v>30926</c:v>
                </c:pt>
                <c:pt idx="57">
                  <c:v>30956</c:v>
                </c:pt>
                <c:pt idx="58">
                  <c:v>30987</c:v>
                </c:pt>
                <c:pt idx="59">
                  <c:v>31017</c:v>
                </c:pt>
                <c:pt idx="60">
                  <c:v>31048</c:v>
                </c:pt>
                <c:pt idx="61">
                  <c:v>31079</c:v>
                </c:pt>
                <c:pt idx="62">
                  <c:v>31107</c:v>
                </c:pt>
                <c:pt idx="63">
                  <c:v>31138</c:v>
                </c:pt>
                <c:pt idx="64">
                  <c:v>31168</c:v>
                </c:pt>
                <c:pt idx="65">
                  <c:v>31199</c:v>
                </c:pt>
                <c:pt idx="66">
                  <c:v>31229</c:v>
                </c:pt>
                <c:pt idx="67">
                  <c:v>31260</c:v>
                </c:pt>
                <c:pt idx="68">
                  <c:v>31291</c:v>
                </c:pt>
                <c:pt idx="69">
                  <c:v>31321</c:v>
                </c:pt>
                <c:pt idx="70">
                  <c:v>31352</c:v>
                </c:pt>
                <c:pt idx="71">
                  <c:v>31382</c:v>
                </c:pt>
                <c:pt idx="72">
                  <c:v>31413</c:v>
                </c:pt>
                <c:pt idx="73">
                  <c:v>31444</c:v>
                </c:pt>
                <c:pt idx="74">
                  <c:v>31472</c:v>
                </c:pt>
                <c:pt idx="75">
                  <c:v>31503</c:v>
                </c:pt>
                <c:pt idx="76">
                  <c:v>31533</c:v>
                </c:pt>
                <c:pt idx="77">
                  <c:v>31564</c:v>
                </c:pt>
                <c:pt idx="78">
                  <c:v>31594</c:v>
                </c:pt>
                <c:pt idx="79">
                  <c:v>31625</c:v>
                </c:pt>
                <c:pt idx="80">
                  <c:v>31656</c:v>
                </c:pt>
                <c:pt idx="81">
                  <c:v>31686</c:v>
                </c:pt>
                <c:pt idx="82">
                  <c:v>31717</c:v>
                </c:pt>
                <c:pt idx="83">
                  <c:v>31747</c:v>
                </c:pt>
                <c:pt idx="84">
                  <c:v>31778</c:v>
                </c:pt>
                <c:pt idx="85">
                  <c:v>31809</c:v>
                </c:pt>
                <c:pt idx="86">
                  <c:v>31837</c:v>
                </c:pt>
                <c:pt idx="87">
                  <c:v>31868</c:v>
                </c:pt>
                <c:pt idx="88">
                  <c:v>31898</c:v>
                </c:pt>
                <c:pt idx="89">
                  <c:v>31929</c:v>
                </c:pt>
                <c:pt idx="90">
                  <c:v>31959</c:v>
                </c:pt>
                <c:pt idx="91">
                  <c:v>31990</c:v>
                </c:pt>
                <c:pt idx="92">
                  <c:v>32021</c:v>
                </c:pt>
                <c:pt idx="93">
                  <c:v>32051</c:v>
                </c:pt>
                <c:pt idx="94">
                  <c:v>32082</c:v>
                </c:pt>
                <c:pt idx="95">
                  <c:v>32112</c:v>
                </c:pt>
                <c:pt idx="96">
                  <c:v>32143</c:v>
                </c:pt>
                <c:pt idx="97">
                  <c:v>32174</c:v>
                </c:pt>
                <c:pt idx="98">
                  <c:v>32203</c:v>
                </c:pt>
                <c:pt idx="99">
                  <c:v>32234</c:v>
                </c:pt>
                <c:pt idx="100">
                  <c:v>32264</c:v>
                </c:pt>
                <c:pt idx="101">
                  <c:v>32295</c:v>
                </c:pt>
                <c:pt idx="102">
                  <c:v>32325</c:v>
                </c:pt>
                <c:pt idx="103">
                  <c:v>32356</c:v>
                </c:pt>
                <c:pt idx="104">
                  <c:v>32387</c:v>
                </c:pt>
                <c:pt idx="105">
                  <c:v>32417</c:v>
                </c:pt>
                <c:pt idx="106">
                  <c:v>32448</c:v>
                </c:pt>
                <c:pt idx="107">
                  <c:v>32478</c:v>
                </c:pt>
                <c:pt idx="108">
                  <c:v>32509</c:v>
                </c:pt>
                <c:pt idx="109">
                  <c:v>32540</c:v>
                </c:pt>
                <c:pt idx="110">
                  <c:v>32568</c:v>
                </c:pt>
                <c:pt idx="111">
                  <c:v>32599</c:v>
                </c:pt>
                <c:pt idx="112">
                  <c:v>32629</c:v>
                </c:pt>
                <c:pt idx="113">
                  <c:v>32660</c:v>
                </c:pt>
                <c:pt idx="114">
                  <c:v>32690</c:v>
                </c:pt>
                <c:pt idx="115">
                  <c:v>32721</c:v>
                </c:pt>
                <c:pt idx="116">
                  <c:v>32752</c:v>
                </c:pt>
                <c:pt idx="117">
                  <c:v>32782</c:v>
                </c:pt>
                <c:pt idx="118">
                  <c:v>32813</c:v>
                </c:pt>
                <c:pt idx="119">
                  <c:v>32843</c:v>
                </c:pt>
                <c:pt idx="120">
                  <c:v>32874</c:v>
                </c:pt>
                <c:pt idx="121">
                  <c:v>32905</c:v>
                </c:pt>
                <c:pt idx="122">
                  <c:v>32933</c:v>
                </c:pt>
                <c:pt idx="123">
                  <c:v>32964</c:v>
                </c:pt>
                <c:pt idx="124">
                  <c:v>32994</c:v>
                </c:pt>
                <c:pt idx="125">
                  <c:v>33025</c:v>
                </c:pt>
                <c:pt idx="126">
                  <c:v>33055</c:v>
                </c:pt>
                <c:pt idx="127">
                  <c:v>33086</c:v>
                </c:pt>
                <c:pt idx="128">
                  <c:v>33117</c:v>
                </c:pt>
                <c:pt idx="129">
                  <c:v>33147</c:v>
                </c:pt>
                <c:pt idx="130">
                  <c:v>33178</c:v>
                </c:pt>
                <c:pt idx="131">
                  <c:v>33208</c:v>
                </c:pt>
                <c:pt idx="132">
                  <c:v>33239</c:v>
                </c:pt>
                <c:pt idx="133">
                  <c:v>33270</c:v>
                </c:pt>
                <c:pt idx="134">
                  <c:v>33298</c:v>
                </c:pt>
                <c:pt idx="135">
                  <c:v>33329</c:v>
                </c:pt>
                <c:pt idx="136">
                  <c:v>33359</c:v>
                </c:pt>
                <c:pt idx="137">
                  <c:v>33390</c:v>
                </c:pt>
                <c:pt idx="138">
                  <c:v>33420</c:v>
                </c:pt>
                <c:pt idx="139">
                  <c:v>33451</c:v>
                </c:pt>
                <c:pt idx="140">
                  <c:v>33482</c:v>
                </c:pt>
                <c:pt idx="141">
                  <c:v>33512</c:v>
                </c:pt>
                <c:pt idx="142">
                  <c:v>33543</c:v>
                </c:pt>
                <c:pt idx="143">
                  <c:v>33573</c:v>
                </c:pt>
                <c:pt idx="144">
                  <c:v>33604</c:v>
                </c:pt>
                <c:pt idx="145">
                  <c:v>33635</c:v>
                </c:pt>
                <c:pt idx="146">
                  <c:v>33664</c:v>
                </c:pt>
                <c:pt idx="147">
                  <c:v>33695</c:v>
                </c:pt>
                <c:pt idx="148">
                  <c:v>33725</c:v>
                </c:pt>
                <c:pt idx="149">
                  <c:v>33756</c:v>
                </c:pt>
                <c:pt idx="150">
                  <c:v>33786</c:v>
                </c:pt>
                <c:pt idx="151">
                  <c:v>33817</c:v>
                </c:pt>
                <c:pt idx="152">
                  <c:v>33848</c:v>
                </c:pt>
                <c:pt idx="153">
                  <c:v>33878</c:v>
                </c:pt>
                <c:pt idx="154">
                  <c:v>33909</c:v>
                </c:pt>
                <c:pt idx="155">
                  <c:v>33939</c:v>
                </c:pt>
                <c:pt idx="156">
                  <c:v>33970</c:v>
                </c:pt>
                <c:pt idx="157">
                  <c:v>34001</c:v>
                </c:pt>
                <c:pt idx="158">
                  <c:v>34029</c:v>
                </c:pt>
                <c:pt idx="159">
                  <c:v>34060</c:v>
                </c:pt>
                <c:pt idx="160">
                  <c:v>34090</c:v>
                </c:pt>
                <c:pt idx="161">
                  <c:v>34121</c:v>
                </c:pt>
                <c:pt idx="162">
                  <c:v>34151</c:v>
                </c:pt>
                <c:pt idx="163">
                  <c:v>34182</c:v>
                </c:pt>
                <c:pt idx="164">
                  <c:v>34213</c:v>
                </c:pt>
                <c:pt idx="165">
                  <c:v>34243</c:v>
                </c:pt>
                <c:pt idx="166">
                  <c:v>34274</c:v>
                </c:pt>
                <c:pt idx="167">
                  <c:v>34304</c:v>
                </c:pt>
                <c:pt idx="168">
                  <c:v>34335</c:v>
                </c:pt>
                <c:pt idx="169">
                  <c:v>34366</c:v>
                </c:pt>
                <c:pt idx="170">
                  <c:v>34394</c:v>
                </c:pt>
                <c:pt idx="171">
                  <c:v>34425</c:v>
                </c:pt>
                <c:pt idx="172">
                  <c:v>34455</c:v>
                </c:pt>
                <c:pt idx="173">
                  <c:v>34486</c:v>
                </c:pt>
                <c:pt idx="174">
                  <c:v>34516</c:v>
                </c:pt>
                <c:pt idx="175">
                  <c:v>34547</c:v>
                </c:pt>
                <c:pt idx="176">
                  <c:v>34578</c:v>
                </c:pt>
                <c:pt idx="177">
                  <c:v>34608</c:v>
                </c:pt>
                <c:pt idx="178">
                  <c:v>34639</c:v>
                </c:pt>
                <c:pt idx="179">
                  <c:v>34669</c:v>
                </c:pt>
                <c:pt idx="180">
                  <c:v>34700</c:v>
                </c:pt>
                <c:pt idx="181">
                  <c:v>34731</c:v>
                </c:pt>
                <c:pt idx="182">
                  <c:v>34759</c:v>
                </c:pt>
                <c:pt idx="183">
                  <c:v>34790</c:v>
                </c:pt>
                <c:pt idx="184">
                  <c:v>34820</c:v>
                </c:pt>
                <c:pt idx="185">
                  <c:v>34851</c:v>
                </c:pt>
                <c:pt idx="186">
                  <c:v>34881</c:v>
                </c:pt>
                <c:pt idx="187">
                  <c:v>34912</c:v>
                </c:pt>
                <c:pt idx="188">
                  <c:v>34943</c:v>
                </c:pt>
                <c:pt idx="189">
                  <c:v>34973</c:v>
                </c:pt>
                <c:pt idx="190">
                  <c:v>35004</c:v>
                </c:pt>
                <c:pt idx="191">
                  <c:v>35034</c:v>
                </c:pt>
                <c:pt idx="192">
                  <c:v>35065</c:v>
                </c:pt>
                <c:pt idx="193">
                  <c:v>35096</c:v>
                </c:pt>
                <c:pt idx="194">
                  <c:v>35125</c:v>
                </c:pt>
                <c:pt idx="195">
                  <c:v>35156</c:v>
                </c:pt>
                <c:pt idx="196">
                  <c:v>35186</c:v>
                </c:pt>
                <c:pt idx="197">
                  <c:v>35217</c:v>
                </c:pt>
                <c:pt idx="198">
                  <c:v>35247</c:v>
                </c:pt>
                <c:pt idx="199">
                  <c:v>35278</c:v>
                </c:pt>
                <c:pt idx="200">
                  <c:v>35309</c:v>
                </c:pt>
                <c:pt idx="201">
                  <c:v>35339</c:v>
                </c:pt>
                <c:pt idx="202">
                  <c:v>35370</c:v>
                </c:pt>
                <c:pt idx="203">
                  <c:v>35400</c:v>
                </c:pt>
                <c:pt idx="204">
                  <c:v>35431</c:v>
                </c:pt>
                <c:pt idx="205">
                  <c:v>35462</c:v>
                </c:pt>
                <c:pt idx="206">
                  <c:v>35490</c:v>
                </c:pt>
                <c:pt idx="207">
                  <c:v>35521</c:v>
                </c:pt>
                <c:pt idx="208">
                  <c:v>35551</c:v>
                </c:pt>
                <c:pt idx="209">
                  <c:v>35582</c:v>
                </c:pt>
                <c:pt idx="210">
                  <c:v>35612</c:v>
                </c:pt>
                <c:pt idx="211">
                  <c:v>35643</c:v>
                </c:pt>
                <c:pt idx="212">
                  <c:v>35674</c:v>
                </c:pt>
                <c:pt idx="213">
                  <c:v>35704</c:v>
                </c:pt>
                <c:pt idx="214">
                  <c:v>35735</c:v>
                </c:pt>
                <c:pt idx="215">
                  <c:v>35765</c:v>
                </c:pt>
                <c:pt idx="216">
                  <c:v>35796</c:v>
                </c:pt>
                <c:pt idx="217">
                  <c:v>35827</c:v>
                </c:pt>
                <c:pt idx="218">
                  <c:v>35855</c:v>
                </c:pt>
                <c:pt idx="219">
                  <c:v>35886</c:v>
                </c:pt>
                <c:pt idx="220">
                  <c:v>35916</c:v>
                </c:pt>
                <c:pt idx="221">
                  <c:v>35947</c:v>
                </c:pt>
                <c:pt idx="222">
                  <c:v>35977</c:v>
                </c:pt>
                <c:pt idx="223">
                  <c:v>36008</c:v>
                </c:pt>
                <c:pt idx="224">
                  <c:v>36039</c:v>
                </c:pt>
                <c:pt idx="225">
                  <c:v>36069</c:v>
                </c:pt>
                <c:pt idx="226">
                  <c:v>36100</c:v>
                </c:pt>
                <c:pt idx="227">
                  <c:v>36130</c:v>
                </c:pt>
                <c:pt idx="228">
                  <c:v>36161</c:v>
                </c:pt>
                <c:pt idx="229">
                  <c:v>36192</c:v>
                </c:pt>
                <c:pt idx="230">
                  <c:v>36220</c:v>
                </c:pt>
                <c:pt idx="231">
                  <c:v>36251</c:v>
                </c:pt>
                <c:pt idx="232">
                  <c:v>36281</c:v>
                </c:pt>
                <c:pt idx="233">
                  <c:v>36312</c:v>
                </c:pt>
                <c:pt idx="234">
                  <c:v>36342</c:v>
                </c:pt>
                <c:pt idx="235">
                  <c:v>36373</c:v>
                </c:pt>
                <c:pt idx="236">
                  <c:v>36404</c:v>
                </c:pt>
                <c:pt idx="237">
                  <c:v>36434</c:v>
                </c:pt>
                <c:pt idx="238">
                  <c:v>36465</c:v>
                </c:pt>
                <c:pt idx="239">
                  <c:v>36495</c:v>
                </c:pt>
                <c:pt idx="240">
                  <c:v>36526</c:v>
                </c:pt>
                <c:pt idx="241">
                  <c:v>36557</c:v>
                </c:pt>
                <c:pt idx="242">
                  <c:v>36586</c:v>
                </c:pt>
                <c:pt idx="243">
                  <c:v>36617</c:v>
                </c:pt>
                <c:pt idx="244">
                  <c:v>36647</c:v>
                </c:pt>
                <c:pt idx="245">
                  <c:v>36678</c:v>
                </c:pt>
                <c:pt idx="246">
                  <c:v>36708</c:v>
                </c:pt>
                <c:pt idx="247">
                  <c:v>36739</c:v>
                </c:pt>
                <c:pt idx="248">
                  <c:v>36770</c:v>
                </c:pt>
                <c:pt idx="249">
                  <c:v>36800</c:v>
                </c:pt>
                <c:pt idx="250">
                  <c:v>36831</c:v>
                </c:pt>
                <c:pt idx="251">
                  <c:v>36861</c:v>
                </c:pt>
                <c:pt idx="252">
                  <c:v>36892</c:v>
                </c:pt>
                <c:pt idx="253">
                  <c:v>36923</c:v>
                </c:pt>
                <c:pt idx="254">
                  <c:v>36951</c:v>
                </c:pt>
                <c:pt idx="255">
                  <c:v>36982</c:v>
                </c:pt>
                <c:pt idx="256">
                  <c:v>37012</c:v>
                </c:pt>
                <c:pt idx="257">
                  <c:v>37043</c:v>
                </c:pt>
                <c:pt idx="258">
                  <c:v>37073</c:v>
                </c:pt>
                <c:pt idx="259">
                  <c:v>37104</c:v>
                </c:pt>
                <c:pt idx="260">
                  <c:v>37135</c:v>
                </c:pt>
                <c:pt idx="261">
                  <c:v>37165</c:v>
                </c:pt>
                <c:pt idx="262">
                  <c:v>37196</c:v>
                </c:pt>
                <c:pt idx="263">
                  <c:v>37226</c:v>
                </c:pt>
                <c:pt idx="264">
                  <c:v>37257</c:v>
                </c:pt>
                <c:pt idx="265">
                  <c:v>37288</c:v>
                </c:pt>
                <c:pt idx="266">
                  <c:v>37316</c:v>
                </c:pt>
                <c:pt idx="267">
                  <c:v>37347</c:v>
                </c:pt>
                <c:pt idx="268">
                  <c:v>37377</c:v>
                </c:pt>
                <c:pt idx="269">
                  <c:v>37408</c:v>
                </c:pt>
                <c:pt idx="270">
                  <c:v>37438</c:v>
                </c:pt>
                <c:pt idx="271">
                  <c:v>37469</c:v>
                </c:pt>
                <c:pt idx="272">
                  <c:v>37500</c:v>
                </c:pt>
                <c:pt idx="273">
                  <c:v>37530</c:v>
                </c:pt>
                <c:pt idx="274">
                  <c:v>37561</c:v>
                </c:pt>
                <c:pt idx="275">
                  <c:v>37591</c:v>
                </c:pt>
                <c:pt idx="276">
                  <c:v>37622</c:v>
                </c:pt>
                <c:pt idx="277">
                  <c:v>37653</c:v>
                </c:pt>
                <c:pt idx="278">
                  <c:v>37681</c:v>
                </c:pt>
                <c:pt idx="279">
                  <c:v>37712</c:v>
                </c:pt>
                <c:pt idx="280">
                  <c:v>37742</c:v>
                </c:pt>
                <c:pt idx="281">
                  <c:v>37773</c:v>
                </c:pt>
                <c:pt idx="282">
                  <c:v>37803</c:v>
                </c:pt>
                <c:pt idx="283">
                  <c:v>37834</c:v>
                </c:pt>
                <c:pt idx="284">
                  <c:v>37865</c:v>
                </c:pt>
                <c:pt idx="285">
                  <c:v>37895</c:v>
                </c:pt>
                <c:pt idx="286">
                  <c:v>37926</c:v>
                </c:pt>
                <c:pt idx="287">
                  <c:v>37956</c:v>
                </c:pt>
                <c:pt idx="288">
                  <c:v>37987</c:v>
                </c:pt>
                <c:pt idx="289">
                  <c:v>38018</c:v>
                </c:pt>
                <c:pt idx="290">
                  <c:v>38047</c:v>
                </c:pt>
                <c:pt idx="291">
                  <c:v>38078</c:v>
                </c:pt>
                <c:pt idx="292">
                  <c:v>38108</c:v>
                </c:pt>
                <c:pt idx="293">
                  <c:v>38139</c:v>
                </c:pt>
                <c:pt idx="294">
                  <c:v>38169</c:v>
                </c:pt>
                <c:pt idx="295">
                  <c:v>38200</c:v>
                </c:pt>
                <c:pt idx="296">
                  <c:v>38231</c:v>
                </c:pt>
                <c:pt idx="297">
                  <c:v>38261</c:v>
                </c:pt>
                <c:pt idx="298">
                  <c:v>38292</c:v>
                </c:pt>
                <c:pt idx="299">
                  <c:v>38322</c:v>
                </c:pt>
                <c:pt idx="300">
                  <c:v>38353</c:v>
                </c:pt>
                <c:pt idx="301">
                  <c:v>38384</c:v>
                </c:pt>
                <c:pt idx="302">
                  <c:v>38412</c:v>
                </c:pt>
                <c:pt idx="303">
                  <c:v>38443</c:v>
                </c:pt>
                <c:pt idx="304">
                  <c:v>38473</c:v>
                </c:pt>
                <c:pt idx="305">
                  <c:v>38504</c:v>
                </c:pt>
                <c:pt idx="306">
                  <c:v>38534</c:v>
                </c:pt>
                <c:pt idx="307">
                  <c:v>38565</c:v>
                </c:pt>
                <c:pt idx="308">
                  <c:v>38596</c:v>
                </c:pt>
                <c:pt idx="309">
                  <c:v>38626</c:v>
                </c:pt>
                <c:pt idx="310">
                  <c:v>38657</c:v>
                </c:pt>
                <c:pt idx="311">
                  <c:v>38687</c:v>
                </c:pt>
                <c:pt idx="312">
                  <c:v>38718</c:v>
                </c:pt>
                <c:pt idx="313">
                  <c:v>38749</c:v>
                </c:pt>
                <c:pt idx="314">
                  <c:v>38777</c:v>
                </c:pt>
                <c:pt idx="315">
                  <c:v>38808</c:v>
                </c:pt>
                <c:pt idx="316">
                  <c:v>38838</c:v>
                </c:pt>
                <c:pt idx="317">
                  <c:v>38869</c:v>
                </c:pt>
                <c:pt idx="318">
                  <c:v>38899</c:v>
                </c:pt>
                <c:pt idx="319">
                  <c:v>38930</c:v>
                </c:pt>
                <c:pt idx="320">
                  <c:v>38961</c:v>
                </c:pt>
                <c:pt idx="321">
                  <c:v>38991</c:v>
                </c:pt>
                <c:pt idx="322">
                  <c:v>39022</c:v>
                </c:pt>
                <c:pt idx="323">
                  <c:v>39052</c:v>
                </c:pt>
                <c:pt idx="324">
                  <c:v>39083</c:v>
                </c:pt>
                <c:pt idx="325">
                  <c:v>39114</c:v>
                </c:pt>
                <c:pt idx="326">
                  <c:v>39142</c:v>
                </c:pt>
                <c:pt idx="327">
                  <c:v>39173</c:v>
                </c:pt>
                <c:pt idx="328">
                  <c:v>39203</c:v>
                </c:pt>
                <c:pt idx="329">
                  <c:v>39234</c:v>
                </c:pt>
                <c:pt idx="330">
                  <c:v>39264</c:v>
                </c:pt>
                <c:pt idx="331">
                  <c:v>39295</c:v>
                </c:pt>
                <c:pt idx="332">
                  <c:v>39326</c:v>
                </c:pt>
                <c:pt idx="333">
                  <c:v>39356</c:v>
                </c:pt>
                <c:pt idx="334">
                  <c:v>39387</c:v>
                </c:pt>
                <c:pt idx="335">
                  <c:v>39417</c:v>
                </c:pt>
                <c:pt idx="336">
                  <c:v>39448</c:v>
                </c:pt>
                <c:pt idx="337">
                  <c:v>39479</c:v>
                </c:pt>
                <c:pt idx="338">
                  <c:v>39508</c:v>
                </c:pt>
                <c:pt idx="339">
                  <c:v>39539</c:v>
                </c:pt>
                <c:pt idx="340">
                  <c:v>39569</c:v>
                </c:pt>
                <c:pt idx="341">
                  <c:v>39600</c:v>
                </c:pt>
                <c:pt idx="342">
                  <c:v>39630</c:v>
                </c:pt>
                <c:pt idx="343">
                  <c:v>39661</c:v>
                </c:pt>
                <c:pt idx="344">
                  <c:v>39692</c:v>
                </c:pt>
                <c:pt idx="345">
                  <c:v>39722</c:v>
                </c:pt>
                <c:pt idx="346">
                  <c:v>39753</c:v>
                </c:pt>
                <c:pt idx="347">
                  <c:v>39783</c:v>
                </c:pt>
                <c:pt idx="348">
                  <c:v>39814</c:v>
                </c:pt>
                <c:pt idx="349">
                  <c:v>39845</c:v>
                </c:pt>
                <c:pt idx="350">
                  <c:v>39873</c:v>
                </c:pt>
                <c:pt idx="351">
                  <c:v>39904</c:v>
                </c:pt>
                <c:pt idx="352">
                  <c:v>39934</c:v>
                </c:pt>
                <c:pt idx="353">
                  <c:v>39965</c:v>
                </c:pt>
                <c:pt idx="354">
                  <c:v>39995</c:v>
                </c:pt>
                <c:pt idx="355">
                  <c:v>40026</c:v>
                </c:pt>
                <c:pt idx="356">
                  <c:v>40057</c:v>
                </c:pt>
                <c:pt idx="357">
                  <c:v>40087</c:v>
                </c:pt>
                <c:pt idx="358">
                  <c:v>40118</c:v>
                </c:pt>
                <c:pt idx="359">
                  <c:v>40148</c:v>
                </c:pt>
                <c:pt idx="360">
                  <c:v>40179</c:v>
                </c:pt>
                <c:pt idx="361">
                  <c:v>40210</c:v>
                </c:pt>
                <c:pt idx="362">
                  <c:v>40238</c:v>
                </c:pt>
                <c:pt idx="363">
                  <c:v>40269</c:v>
                </c:pt>
                <c:pt idx="364">
                  <c:v>40299</c:v>
                </c:pt>
                <c:pt idx="365">
                  <c:v>40330</c:v>
                </c:pt>
                <c:pt idx="366">
                  <c:v>40360</c:v>
                </c:pt>
                <c:pt idx="367">
                  <c:v>40391</c:v>
                </c:pt>
                <c:pt idx="368">
                  <c:v>40422</c:v>
                </c:pt>
                <c:pt idx="369">
                  <c:v>40452</c:v>
                </c:pt>
                <c:pt idx="370">
                  <c:v>40483</c:v>
                </c:pt>
                <c:pt idx="371">
                  <c:v>40513</c:v>
                </c:pt>
                <c:pt idx="372">
                  <c:v>40544</c:v>
                </c:pt>
                <c:pt idx="373">
                  <c:v>40575</c:v>
                </c:pt>
                <c:pt idx="374">
                  <c:v>40603</c:v>
                </c:pt>
                <c:pt idx="375">
                  <c:v>40634</c:v>
                </c:pt>
                <c:pt idx="376">
                  <c:v>40664</c:v>
                </c:pt>
                <c:pt idx="377">
                  <c:v>40695</c:v>
                </c:pt>
                <c:pt idx="378">
                  <c:v>40725</c:v>
                </c:pt>
                <c:pt idx="379">
                  <c:v>40756</c:v>
                </c:pt>
                <c:pt idx="380">
                  <c:v>40787</c:v>
                </c:pt>
                <c:pt idx="381">
                  <c:v>40817</c:v>
                </c:pt>
                <c:pt idx="382">
                  <c:v>40848</c:v>
                </c:pt>
                <c:pt idx="383">
                  <c:v>40878</c:v>
                </c:pt>
                <c:pt idx="384">
                  <c:v>40909</c:v>
                </c:pt>
                <c:pt idx="385">
                  <c:v>40940</c:v>
                </c:pt>
                <c:pt idx="386">
                  <c:v>40969</c:v>
                </c:pt>
                <c:pt idx="387">
                  <c:v>41000</c:v>
                </c:pt>
                <c:pt idx="388">
                  <c:v>41030</c:v>
                </c:pt>
                <c:pt idx="389">
                  <c:v>41061</c:v>
                </c:pt>
                <c:pt idx="390">
                  <c:v>41091</c:v>
                </c:pt>
                <c:pt idx="391">
                  <c:v>41122</c:v>
                </c:pt>
                <c:pt idx="392">
                  <c:v>41153</c:v>
                </c:pt>
                <c:pt idx="393">
                  <c:v>41183</c:v>
                </c:pt>
                <c:pt idx="394">
                  <c:v>41214</c:v>
                </c:pt>
                <c:pt idx="395">
                  <c:v>41244</c:v>
                </c:pt>
                <c:pt idx="396">
                  <c:v>41275</c:v>
                </c:pt>
                <c:pt idx="397">
                  <c:v>41306</c:v>
                </c:pt>
                <c:pt idx="398">
                  <c:v>41334</c:v>
                </c:pt>
                <c:pt idx="399">
                  <c:v>41365</c:v>
                </c:pt>
                <c:pt idx="400">
                  <c:v>41395</c:v>
                </c:pt>
                <c:pt idx="401">
                  <c:v>41426</c:v>
                </c:pt>
                <c:pt idx="402">
                  <c:v>41456</c:v>
                </c:pt>
                <c:pt idx="403">
                  <c:v>41487</c:v>
                </c:pt>
                <c:pt idx="404">
                  <c:v>41518</c:v>
                </c:pt>
                <c:pt idx="405">
                  <c:v>41548</c:v>
                </c:pt>
                <c:pt idx="406">
                  <c:v>41579</c:v>
                </c:pt>
                <c:pt idx="407">
                  <c:v>41609</c:v>
                </c:pt>
                <c:pt idx="408">
                  <c:v>41640</c:v>
                </c:pt>
                <c:pt idx="409">
                  <c:v>41671</c:v>
                </c:pt>
                <c:pt idx="410">
                  <c:v>41699</c:v>
                </c:pt>
                <c:pt idx="411">
                  <c:v>41730</c:v>
                </c:pt>
                <c:pt idx="412">
                  <c:v>41760</c:v>
                </c:pt>
                <c:pt idx="413">
                  <c:v>41791</c:v>
                </c:pt>
                <c:pt idx="414">
                  <c:v>41821</c:v>
                </c:pt>
                <c:pt idx="415">
                  <c:v>41852</c:v>
                </c:pt>
                <c:pt idx="416">
                  <c:v>41883</c:v>
                </c:pt>
                <c:pt idx="417">
                  <c:v>41913</c:v>
                </c:pt>
                <c:pt idx="418">
                  <c:v>41944</c:v>
                </c:pt>
                <c:pt idx="419">
                  <c:v>41974</c:v>
                </c:pt>
                <c:pt idx="420">
                  <c:v>42005</c:v>
                </c:pt>
                <c:pt idx="421">
                  <c:v>42036</c:v>
                </c:pt>
                <c:pt idx="422">
                  <c:v>42064</c:v>
                </c:pt>
                <c:pt idx="423">
                  <c:v>42095</c:v>
                </c:pt>
                <c:pt idx="424">
                  <c:v>42125</c:v>
                </c:pt>
                <c:pt idx="425">
                  <c:v>42156</c:v>
                </c:pt>
                <c:pt idx="426">
                  <c:v>42186</c:v>
                </c:pt>
                <c:pt idx="427">
                  <c:v>42217</c:v>
                </c:pt>
                <c:pt idx="428">
                  <c:v>42248</c:v>
                </c:pt>
                <c:pt idx="429">
                  <c:v>42278</c:v>
                </c:pt>
                <c:pt idx="430">
                  <c:v>42309</c:v>
                </c:pt>
                <c:pt idx="431">
                  <c:v>42339</c:v>
                </c:pt>
                <c:pt idx="432">
                  <c:v>42370</c:v>
                </c:pt>
                <c:pt idx="433">
                  <c:v>42401</c:v>
                </c:pt>
                <c:pt idx="434">
                  <c:v>42430</c:v>
                </c:pt>
                <c:pt idx="435">
                  <c:v>42461</c:v>
                </c:pt>
                <c:pt idx="436">
                  <c:v>42491</c:v>
                </c:pt>
                <c:pt idx="437">
                  <c:v>42522</c:v>
                </c:pt>
                <c:pt idx="438">
                  <c:v>42552</c:v>
                </c:pt>
                <c:pt idx="439">
                  <c:v>42583</c:v>
                </c:pt>
                <c:pt idx="440">
                  <c:v>42614</c:v>
                </c:pt>
                <c:pt idx="441">
                  <c:v>42644</c:v>
                </c:pt>
                <c:pt idx="442">
                  <c:v>42675</c:v>
                </c:pt>
                <c:pt idx="443">
                  <c:v>42705</c:v>
                </c:pt>
                <c:pt idx="444">
                  <c:v>42736</c:v>
                </c:pt>
                <c:pt idx="445">
                  <c:v>42767</c:v>
                </c:pt>
                <c:pt idx="446">
                  <c:v>42795</c:v>
                </c:pt>
                <c:pt idx="447">
                  <c:v>42826</c:v>
                </c:pt>
                <c:pt idx="448">
                  <c:v>42856</c:v>
                </c:pt>
                <c:pt idx="449">
                  <c:v>42887</c:v>
                </c:pt>
                <c:pt idx="450">
                  <c:v>42917</c:v>
                </c:pt>
                <c:pt idx="451">
                  <c:v>42948</c:v>
                </c:pt>
                <c:pt idx="452">
                  <c:v>42979</c:v>
                </c:pt>
                <c:pt idx="453">
                  <c:v>43009</c:v>
                </c:pt>
                <c:pt idx="454">
                  <c:v>43040</c:v>
                </c:pt>
                <c:pt idx="455">
                  <c:v>43070</c:v>
                </c:pt>
                <c:pt idx="456">
                  <c:v>43101</c:v>
                </c:pt>
                <c:pt idx="457">
                  <c:v>43132</c:v>
                </c:pt>
                <c:pt idx="458">
                  <c:v>43160</c:v>
                </c:pt>
                <c:pt idx="459">
                  <c:v>43191</c:v>
                </c:pt>
                <c:pt idx="460">
                  <c:v>43221</c:v>
                </c:pt>
                <c:pt idx="461">
                  <c:v>43252</c:v>
                </c:pt>
                <c:pt idx="462">
                  <c:v>43282</c:v>
                </c:pt>
                <c:pt idx="463">
                  <c:v>43313</c:v>
                </c:pt>
                <c:pt idx="464">
                  <c:v>43344</c:v>
                </c:pt>
                <c:pt idx="465">
                  <c:v>43374</c:v>
                </c:pt>
                <c:pt idx="466">
                  <c:v>43405</c:v>
                </c:pt>
                <c:pt idx="467">
                  <c:v>43435</c:v>
                </c:pt>
                <c:pt idx="468">
                  <c:v>43466</c:v>
                </c:pt>
                <c:pt idx="469">
                  <c:v>43497</c:v>
                </c:pt>
                <c:pt idx="470">
                  <c:v>43525</c:v>
                </c:pt>
                <c:pt idx="471">
                  <c:v>43556</c:v>
                </c:pt>
                <c:pt idx="472">
                  <c:v>43586</c:v>
                </c:pt>
                <c:pt idx="473">
                  <c:v>43617</c:v>
                </c:pt>
                <c:pt idx="474">
                  <c:v>43647</c:v>
                </c:pt>
                <c:pt idx="475">
                  <c:v>43678</c:v>
                </c:pt>
                <c:pt idx="476">
                  <c:v>43709</c:v>
                </c:pt>
                <c:pt idx="477">
                  <c:v>43739</c:v>
                </c:pt>
                <c:pt idx="478">
                  <c:v>43770</c:v>
                </c:pt>
                <c:pt idx="479">
                  <c:v>43800</c:v>
                </c:pt>
                <c:pt idx="480">
                  <c:v>43831</c:v>
                </c:pt>
                <c:pt idx="481">
                  <c:v>43862</c:v>
                </c:pt>
                <c:pt idx="482">
                  <c:v>43891</c:v>
                </c:pt>
                <c:pt idx="483">
                  <c:v>43922</c:v>
                </c:pt>
                <c:pt idx="484">
                  <c:v>43952</c:v>
                </c:pt>
                <c:pt idx="485">
                  <c:v>43983</c:v>
                </c:pt>
                <c:pt idx="486">
                  <c:v>44013</c:v>
                </c:pt>
                <c:pt idx="487">
                  <c:v>44044</c:v>
                </c:pt>
              </c:numCache>
            </c:numRef>
          </c:cat>
          <c:val>
            <c:numRef>
              <c:f>Sheet1!$B$2:$B$489</c:f>
              <c:numCache>
                <c:formatCode>0.0%</c:formatCode>
                <c:ptCount val="488"/>
                <c:pt idx="0">
                  <c:v>6.2714663763818249E-2</c:v>
                </c:pt>
                <c:pt idx="1">
                  <c:v>6.2813387442945914E-2</c:v>
                </c:pt>
                <c:pt idx="2">
                  <c:v>6.3217526916066968E-2</c:v>
                </c:pt>
                <c:pt idx="3">
                  <c:v>6.9030218311114444E-2</c:v>
                </c:pt>
                <c:pt idx="4">
                  <c:v>7.4666367402669062E-2</c:v>
                </c:pt>
                <c:pt idx="5">
                  <c:v>7.5838171942311294E-2</c:v>
                </c:pt>
                <c:pt idx="6">
                  <c:v>7.8042908201830921E-2</c:v>
                </c:pt>
                <c:pt idx="7">
                  <c:v>7.7316651883665558E-2</c:v>
                </c:pt>
                <c:pt idx="8">
                  <c:v>7.4894022297335147E-2</c:v>
                </c:pt>
                <c:pt idx="9">
                  <c:v>7.5303756808342254E-2</c:v>
                </c:pt>
                <c:pt idx="10">
                  <c:v>7.4585378551242004E-2</c:v>
                </c:pt>
                <c:pt idx="11">
                  <c:v>7.1894328936582458E-2</c:v>
                </c:pt>
                <c:pt idx="12">
                  <c:v>7.4713494899376079E-2</c:v>
                </c:pt>
                <c:pt idx="13">
                  <c:v>7.4379630827220489E-2</c:v>
                </c:pt>
                <c:pt idx="14">
                  <c:v>7.3530901955726702E-2</c:v>
                </c:pt>
                <c:pt idx="15">
                  <c:v>7.2242368602249252E-2</c:v>
                </c:pt>
                <c:pt idx="16">
                  <c:v>7.48384025196389E-2</c:v>
                </c:pt>
                <c:pt idx="17">
                  <c:v>7.4707553784272476E-2</c:v>
                </c:pt>
                <c:pt idx="18">
                  <c:v>7.2432661483473965E-2</c:v>
                </c:pt>
                <c:pt idx="19">
                  <c:v>7.391124396412968E-2</c:v>
                </c:pt>
                <c:pt idx="20">
                  <c:v>7.5996823462056995E-2</c:v>
                </c:pt>
                <c:pt idx="21">
                  <c:v>7.9303639565600229E-2</c:v>
                </c:pt>
                <c:pt idx="22">
                  <c:v>8.2655900985023248E-2</c:v>
                </c:pt>
                <c:pt idx="23">
                  <c:v>8.5087042750110184E-2</c:v>
                </c:pt>
                <c:pt idx="24">
                  <c:v>8.614067412846392E-2</c:v>
                </c:pt>
                <c:pt idx="25">
                  <c:v>8.8656855490695824E-2</c:v>
                </c:pt>
                <c:pt idx="26">
                  <c:v>9.0310038606514736E-2</c:v>
                </c:pt>
                <c:pt idx="27">
                  <c:v>9.3279912584228741E-2</c:v>
                </c:pt>
                <c:pt idx="28">
                  <c:v>9.3570904745090583E-2</c:v>
                </c:pt>
                <c:pt idx="29">
                  <c:v>9.5729508271182123E-2</c:v>
                </c:pt>
                <c:pt idx="30">
                  <c:v>9.8321581990538504E-2</c:v>
                </c:pt>
                <c:pt idx="31">
                  <c:v>9.845811390412075E-2</c:v>
                </c:pt>
                <c:pt idx="32">
                  <c:v>0.10130869482753949</c:v>
                </c:pt>
                <c:pt idx="33">
                  <c:v>0.10410496279708156</c:v>
                </c:pt>
                <c:pt idx="34">
                  <c:v>0.1075011256190905</c:v>
                </c:pt>
                <c:pt idx="35">
                  <c:v>0.10848644707110899</c:v>
                </c:pt>
                <c:pt idx="36">
                  <c:v>0.10419621482451782</c:v>
                </c:pt>
                <c:pt idx="37">
                  <c:v>0.10435309217781152</c:v>
                </c:pt>
                <c:pt idx="38">
                  <c:v>0.10315859911201136</c:v>
                </c:pt>
                <c:pt idx="39">
                  <c:v>0.10167105785541559</c:v>
                </c:pt>
                <c:pt idx="40">
                  <c:v>0.10067150438643994</c:v>
                </c:pt>
                <c:pt idx="41">
                  <c:v>0.10051931104139293</c:v>
                </c:pt>
                <c:pt idx="42">
                  <c:v>9.4384194137227526E-2</c:v>
                </c:pt>
                <c:pt idx="43">
                  <c:v>9.4652992488706331E-2</c:v>
                </c:pt>
                <c:pt idx="44">
                  <c:v>9.1559956544194909E-2</c:v>
                </c:pt>
                <c:pt idx="45">
                  <c:v>8.8335150009827917E-2</c:v>
                </c:pt>
                <c:pt idx="46">
                  <c:v>8.4640196742345936E-2</c:v>
                </c:pt>
                <c:pt idx="47">
                  <c:v>8.3069965368967394E-2</c:v>
                </c:pt>
                <c:pt idx="48">
                  <c:v>8.0278765517917461E-2</c:v>
                </c:pt>
                <c:pt idx="49">
                  <c:v>7.8062425076588379E-2</c:v>
                </c:pt>
                <c:pt idx="50">
                  <c:v>7.7595308438245816E-2</c:v>
                </c:pt>
                <c:pt idx="51">
                  <c:v>7.7472634352508438E-2</c:v>
                </c:pt>
                <c:pt idx="52">
                  <c:v>7.440452621668471E-2</c:v>
                </c:pt>
                <c:pt idx="53">
                  <c:v>7.2273913387279579E-2</c:v>
                </c:pt>
                <c:pt idx="54">
                  <c:v>7.4904362474993852E-2</c:v>
                </c:pt>
                <c:pt idx="55">
                  <c:v>7.4937105258528175E-2</c:v>
                </c:pt>
                <c:pt idx="56">
                  <c:v>7.3486917800398746E-2</c:v>
                </c:pt>
                <c:pt idx="57">
                  <c:v>7.3505292977486203E-2</c:v>
                </c:pt>
                <c:pt idx="58">
                  <c:v>7.1805202767802404E-2</c:v>
                </c:pt>
                <c:pt idx="59">
                  <c:v>7.2944030860264797E-2</c:v>
                </c:pt>
                <c:pt idx="60">
                  <c:v>7.3419045543691441E-2</c:v>
                </c:pt>
                <c:pt idx="61">
                  <c:v>7.2434625161043209E-2</c:v>
                </c:pt>
                <c:pt idx="62">
                  <c:v>7.2306811875693669E-2</c:v>
                </c:pt>
                <c:pt idx="63">
                  <c:v>7.2790489981011175E-2</c:v>
                </c:pt>
                <c:pt idx="64">
                  <c:v>7.2044709026849715E-2</c:v>
                </c:pt>
                <c:pt idx="65">
                  <c:v>7.3587613621536985E-2</c:v>
                </c:pt>
                <c:pt idx="66">
                  <c:v>7.3820672910163018E-2</c:v>
                </c:pt>
                <c:pt idx="67">
                  <c:v>7.1089677424950773E-2</c:v>
                </c:pt>
                <c:pt idx="68">
                  <c:v>7.1161727276648976E-2</c:v>
                </c:pt>
                <c:pt idx="69">
                  <c:v>7.1445176288260359E-2</c:v>
                </c:pt>
                <c:pt idx="70">
                  <c:v>6.9987514530503295E-2</c:v>
                </c:pt>
                <c:pt idx="71">
                  <c:v>6.9941729549478318E-2</c:v>
                </c:pt>
                <c:pt idx="72">
                  <c:v>6.6805505562126125E-2</c:v>
                </c:pt>
                <c:pt idx="73">
                  <c:v>7.1884464673773546E-2</c:v>
                </c:pt>
                <c:pt idx="74">
                  <c:v>7.1515099812318711E-2</c:v>
                </c:pt>
                <c:pt idx="75">
                  <c:v>7.1294623069317054E-2</c:v>
                </c:pt>
                <c:pt idx="76">
                  <c:v>7.1804165815805593E-2</c:v>
                </c:pt>
                <c:pt idx="77">
                  <c:v>7.2050404796585477E-2</c:v>
                </c:pt>
                <c:pt idx="78">
                  <c:v>7.0423012130806151E-2</c:v>
                </c:pt>
                <c:pt idx="79">
                  <c:v>6.8853152771900128E-2</c:v>
                </c:pt>
                <c:pt idx="80">
                  <c:v>7.0188774863803371E-2</c:v>
                </c:pt>
                <c:pt idx="81">
                  <c:v>6.9551790475547604E-2</c:v>
                </c:pt>
                <c:pt idx="82">
                  <c:v>6.8774550297553819E-2</c:v>
                </c:pt>
                <c:pt idx="83">
                  <c:v>6.6460952188245603E-2</c:v>
                </c:pt>
                <c:pt idx="84">
                  <c:v>6.6405822710252846E-2</c:v>
                </c:pt>
                <c:pt idx="85">
                  <c:v>6.6024747737613534E-2</c:v>
                </c:pt>
                <c:pt idx="86">
                  <c:v>6.5917665800285061E-2</c:v>
                </c:pt>
                <c:pt idx="87">
                  <c:v>6.3199705034524364E-2</c:v>
                </c:pt>
                <c:pt idx="88">
                  <c:v>6.3112459169388707E-2</c:v>
                </c:pt>
                <c:pt idx="89">
                  <c:v>6.1833439202968805E-2</c:v>
                </c:pt>
                <c:pt idx="90">
                  <c:v>6.0616169872062184E-2</c:v>
                </c:pt>
                <c:pt idx="91">
                  <c:v>6.0348410046709551E-2</c:v>
                </c:pt>
                <c:pt idx="92">
                  <c:v>5.9177908691703258E-2</c:v>
                </c:pt>
                <c:pt idx="93">
                  <c:v>5.9970624600652236E-2</c:v>
                </c:pt>
                <c:pt idx="94">
                  <c:v>5.8362369337979093E-2</c:v>
                </c:pt>
                <c:pt idx="95">
                  <c:v>5.7450985264518049E-2</c:v>
                </c:pt>
                <c:pt idx="96">
                  <c:v>5.7477535566963438E-2</c:v>
                </c:pt>
                <c:pt idx="97">
                  <c:v>5.7190729307669448E-2</c:v>
                </c:pt>
                <c:pt idx="98">
                  <c:v>5.6867334364377693E-2</c:v>
                </c:pt>
                <c:pt idx="99">
                  <c:v>5.4440788117211404E-2</c:v>
                </c:pt>
                <c:pt idx="100">
                  <c:v>5.5991938614531972E-2</c:v>
                </c:pt>
                <c:pt idx="101">
                  <c:v>5.3888518436195701E-2</c:v>
                </c:pt>
                <c:pt idx="102">
                  <c:v>5.4288414909793282E-2</c:v>
                </c:pt>
                <c:pt idx="103">
                  <c:v>5.6032753326509727E-2</c:v>
                </c:pt>
                <c:pt idx="104">
                  <c:v>5.4148901279107903E-2</c:v>
                </c:pt>
                <c:pt idx="105">
                  <c:v>5.3745315287301768E-2</c:v>
                </c:pt>
                <c:pt idx="106">
                  <c:v>5.3303652241982434E-2</c:v>
                </c:pt>
                <c:pt idx="107">
                  <c:v>5.3155225000407758E-2</c:v>
                </c:pt>
                <c:pt idx="108">
                  <c:v>5.4153497041899666E-2</c:v>
                </c:pt>
                <c:pt idx="109">
                  <c:v>5.1642506192390462E-2</c:v>
                </c:pt>
                <c:pt idx="110">
                  <c:v>5.035422431772258E-2</c:v>
                </c:pt>
                <c:pt idx="111">
                  <c:v>5.2344919677902321E-2</c:v>
                </c:pt>
                <c:pt idx="112">
                  <c:v>5.1630302735798626E-2</c:v>
                </c:pt>
                <c:pt idx="113">
                  <c:v>5.3042461389572158E-2</c:v>
                </c:pt>
                <c:pt idx="114">
                  <c:v>5.2392975549944744E-2</c:v>
                </c:pt>
                <c:pt idx="115">
                  <c:v>5.2437865438203696E-2</c:v>
                </c:pt>
                <c:pt idx="116">
                  <c:v>5.3169173174982251E-2</c:v>
                </c:pt>
                <c:pt idx="117">
                  <c:v>5.337691508803568E-2</c:v>
                </c:pt>
                <c:pt idx="118">
                  <c:v>5.3956690228423344E-2</c:v>
                </c:pt>
                <c:pt idx="119">
                  <c:v>5.3551491200591182E-2</c:v>
                </c:pt>
                <c:pt idx="120">
                  <c:v>5.3658420287206056E-2</c:v>
                </c:pt>
                <c:pt idx="121">
                  <c:v>5.2907485482459632E-2</c:v>
                </c:pt>
                <c:pt idx="122">
                  <c:v>5.2447913768570997E-2</c:v>
                </c:pt>
                <c:pt idx="123">
                  <c:v>5.4095138043279291E-2</c:v>
                </c:pt>
                <c:pt idx="124">
                  <c:v>5.3553414407473014E-2</c:v>
                </c:pt>
                <c:pt idx="125">
                  <c:v>5.2479434273291235E-2</c:v>
                </c:pt>
                <c:pt idx="126">
                  <c:v>5.5053606082779247E-2</c:v>
                </c:pt>
                <c:pt idx="127">
                  <c:v>5.7052146995793314E-2</c:v>
                </c:pt>
                <c:pt idx="128">
                  <c:v>5.8526355924125438E-2</c:v>
                </c:pt>
                <c:pt idx="129">
                  <c:v>5.9200761934997417E-2</c:v>
                </c:pt>
                <c:pt idx="130">
                  <c:v>6.1584833822479576E-2</c:v>
                </c:pt>
                <c:pt idx="131">
                  <c:v>6.2635759699386409E-2</c:v>
                </c:pt>
                <c:pt idx="132">
                  <c:v>6.3633837481640268E-2</c:v>
                </c:pt>
                <c:pt idx="133">
                  <c:v>6.5584827805110296E-2</c:v>
                </c:pt>
                <c:pt idx="134">
                  <c:v>6.8014385525752938E-2</c:v>
                </c:pt>
                <c:pt idx="135">
                  <c:v>6.6686158611752061E-2</c:v>
                </c:pt>
                <c:pt idx="136">
                  <c:v>6.9236621861526751E-2</c:v>
                </c:pt>
                <c:pt idx="137">
                  <c:v>6.8803381592799862E-2</c:v>
                </c:pt>
                <c:pt idx="138">
                  <c:v>6.8059673097959641E-2</c:v>
                </c:pt>
                <c:pt idx="139">
                  <c:v>6.8695996829171616E-2</c:v>
                </c:pt>
                <c:pt idx="140">
                  <c:v>6.886695617844453E-2</c:v>
                </c:pt>
                <c:pt idx="141">
                  <c:v>6.9818859462105781E-2</c:v>
                </c:pt>
                <c:pt idx="142">
                  <c:v>7.0488788565204699E-2</c:v>
                </c:pt>
                <c:pt idx="143">
                  <c:v>7.2617318259331778E-2</c:v>
                </c:pt>
                <c:pt idx="144">
                  <c:v>7.2944578464729959E-2</c:v>
                </c:pt>
                <c:pt idx="145">
                  <c:v>7.4319809444448812E-2</c:v>
                </c:pt>
                <c:pt idx="146">
                  <c:v>7.4135607034262252E-2</c:v>
                </c:pt>
                <c:pt idx="147">
                  <c:v>7.3646169851612556E-2</c:v>
                </c:pt>
                <c:pt idx="148">
                  <c:v>7.6054293274221627E-2</c:v>
                </c:pt>
                <c:pt idx="149">
                  <c:v>7.8157233047120092E-2</c:v>
                </c:pt>
                <c:pt idx="150">
                  <c:v>7.6616133724321925E-2</c:v>
                </c:pt>
                <c:pt idx="151">
                  <c:v>7.609650657398552E-2</c:v>
                </c:pt>
                <c:pt idx="152">
                  <c:v>7.6116139174014205E-2</c:v>
                </c:pt>
                <c:pt idx="153">
                  <c:v>7.3406964210394762E-2</c:v>
                </c:pt>
                <c:pt idx="154">
                  <c:v>7.4469990112191589E-2</c:v>
                </c:pt>
                <c:pt idx="155">
                  <c:v>7.4342299733963932E-2</c:v>
                </c:pt>
                <c:pt idx="156">
                  <c:v>7.2624610591900313E-2</c:v>
                </c:pt>
                <c:pt idx="157">
                  <c:v>7.1486400224197791E-2</c:v>
                </c:pt>
                <c:pt idx="158">
                  <c:v>7.0421001881833312E-2</c:v>
                </c:pt>
                <c:pt idx="159">
                  <c:v>7.0848628134137989E-2</c:v>
                </c:pt>
                <c:pt idx="160">
                  <c:v>7.0777633370466636E-2</c:v>
                </c:pt>
                <c:pt idx="161">
                  <c:v>7.048087102332877E-2</c:v>
                </c:pt>
                <c:pt idx="162">
                  <c:v>6.9012419144184184E-2</c:v>
                </c:pt>
                <c:pt idx="163">
                  <c:v>6.7605829392295883E-2</c:v>
                </c:pt>
                <c:pt idx="164">
                  <c:v>6.7410341306433141E-2</c:v>
                </c:pt>
                <c:pt idx="165">
                  <c:v>6.7529500744753918E-2</c:v>
                </c:pt>
                <c:pt idx="166">
                  <c:v>6.585409101772402E-2</c:v>
                </c:pt>
                <c:pt idx="167">
                  <c:v>6.5237300005387064E-2</c:v>
                </c:pt>
                <c:pt idx="168">
                  <c:v>6.6081656406015502E-2</c:v>
                </c:pt>
                <c:pt idx="169">
                  <c:v>6.5685051542446943E-2</c:v>
                </c:pt>
                <c:pt idx="170">
                  <c:v>6.4953987730061349E-2</c:v>
                </c:pt>
                <c:pt idx="171">
                  <c:v>6.3779943500662226E-2</c:v>
                </c:pt>
                <c:pt idx="172">
                  <c:v>6.0521949242615405E-2</c:v>
                </c:pt>
                <c:pt idx="173">
                  <c:v>6.0714914867379996E-2</c:v>
                </c:pt>
                <c:pt idx="174">
                  <c:v>6.0818051005725134E-2</c:v>
                </c:pt>
                <c:pt idx="175">
                  <c:v>6.0430394210626549E-2</c:v>
                </c:pt>
                <c:pt idx="176">
                  <c:v>5.8849042390485537E-2</c:v>
                </c:pt>
                <c:pt idx="177">
                  <c:v>5.7930531940733547E-2</c:v>
                </c:pt>
                <c:pt idx="178">
                  <c:v>5.5917386326587867E-2</c:v>
                </c:pt>
                <c:pt idx="179">
                  <c:v>5.4793067123401866E-2</c:v>
                </c:pt>
                <c:pt idx="180">
                  <c:v>5.5855132613338583E-2</c:v>
                </c:pt>
                <c:pt idx="181">
                  <c:v>5.4399576126859174E-2</c:v>
                </c:pt>
                <c:pt idx="182">
                  <c:v>5.4145093408423411E-2</c:v>
                </c:pt>
                <c:pt idx="183">
                  <c:v>5.7658948638660536E-2</c:v>
                </c:pt>
                <c:pt idx="184">
                  <c:v>5.6351487664105693E-2</c:v>
                </c:pt>
                <c:pt idx="185">
                  <c:v>5.6286898726022931E-2</c:v>
                </c:pt>
                <c:pt idx="186">
                  <c:v>5.6874938606499774E-2</c:v>
                </c:pt>
                <c:pt idx="187">
                  <c:v>5.6553016563897954E-2</c:v>
                </c:pt>
                <c:pt idx="188">
                  <c:v>5.6390495509422295E-2</c:v>
                </c:pt>
                <c:pt idx="189">
                  <c:v>5.5215648452334308E-2</c:v>
                </c:pt>
                <c:pt idx="190">
                  <c:v>5.5997104378119958E-2</c:v>
                </c:pt>
                <c:pt idx="191">
                  <c:v>5.6017990959241121E-2</c:v>
                </c:pt>
                <c:pt idx="192">
                  <c:v>5.6486396814863969E-2</c:v>
                </c:pt>
                <c:pt idx="193">
                  <c:v>5.5004813767374691E-2</c:v>
                </c:pt>
                <c:pt idx="194">
                  <c:v>5.4948190418981829E-2</c:v>
                </c:pt>
                <c:pt idx="195">
                  <c:v>5.5580957806444842E-2</c:v>
                </c:pt>
                <c:pt idx="196">
                  <c:v>5.5533527347812098E-2</c:v>
                </c:pt>
                <c:pt idx="197">
                  <c:v>5.3067757690898075E-2</c:v>
                </c:pt>
                <c:pt idx="198">
                  <c:v>5.4637931548062318E-2</c:v>
                </c:pt>
                <c:pt idx="199">
                  <c:v>5.1337520700613183E-2</c:v>
                </c:pt>
                <c:pt idx="200">
                  <c:v>5.1882689662862878E-2</c:v>
                </c:pt>
                <c:pt idx="201">
                  <c:v>5.211197663818086E-2</c:v>
                </c:pt>
                <c:pt idx="202">
                  <c:v>5.3597220884843005E-2</c:v>
                </c:pt>
                <c:pt idx="203">
                  <c:v>5.3680992946644662E-2</c:v>
                </c:pt>
                <c:pt idx="204">
                  <c:v>5.2843727852586821E-2</c:v>
                </c:pt>
                <c:pt idx="205">
                  <c:v>5.2451994091580502E-2</c:v>
                </c:pt>
                <c:pt idx="206">
                  <c:v>5.1511873486838715E-2</c:v>
                </c:pt>
                <c:pt idx="207">
                  <c:v>5.0530819903540761E-2</c:v>
                </c:pt>
                <c:pt idx="208">
                  <c:v>4.8891043866028987E-2</c:v>
                </c:pt>
                <c:pt idx="209">
                  <c:v>4.9915205086226516E-2</c:v>
                </c:pt>
                <c:pt idx="210">
                  <c:v>4.8762795196260172E-2</c:v>
                </c:pt>
                <c:pt idx="211">
                  <c:v>4.8368443396916948E-2</c:v>
                </c:pt>
                <c:pt idx="212">
                  <c:v>4.8699469544539964E-2</c:v>
                </c:pt>
                <c:pt idx="213">
                  <c:v>4.7236026435780523E-2</c:v>
                </c:pt>
                <c:pt idx="214">
                  <c:v>4.6056906710669462E-2</c:v>
                </c:pt>
                <c:pt idx="215">
                  <c:v>4.7216652692209544E-2</c:v>
                </c:pt>
                <c:pt idx="216">
                  <c:v>4.6449881103476448E-2</c:v>
                </c:pt>
                <c:pt idx="217">
                  <c:v>4.5991262681146207E-2</c:v>
                </c:pt>
                <c:pt idx="218">
                  <c:v>4.6795301524381355E-2</c:v>
                </c:pt>
                <c:pt idx="219">
                  <c:v>4.3317535545023697E-2</c:v>
                </c:pt>
                <c:pt idx="220">
                  <c:v>4.4019159654077981E-2</c:v>
                </c:pt>
                <c:pt idx="221">
                  <c:v>4.5192643464090326E-2</c:v>
                </c:pt>
                <c:pt idx="222">
                  <c:v>4.5490885833066839E-2</c:v>
                </c:pt>
                <c:pt idx="223">
                  <c:v>4.4915642332211472E-2</c:v>
                </c:pt>
                <c:pt idx="224">
                  <c:v>4.5557757112072085E-2</c:v>
                </c:pt>
                <c:pt idx="225">
                  <c:v>4.5415428228436715E-2</c:v>
                </c:pt>
                <c:pt idx="226">
                  <c:v>4.4081514669749966E-2</c:v>
                </c:pt>
                <c:pt idx="227">
                  <c:v>4.3510250010819859E-2</c:v>
                </c:pt>
                <c:pt idx="228">
                  <c:v>4.2991877873139427E-2</c:v>
                </c:pt>
                <c:pt idx="229">
                  <c:v>4.397446875877007E-2</c:v>
                </c:pt>
                <c:pt idx="230">
                  <c:v>4.1685287969437039E-2</c:v>
                </c:pt>
                <c:pt idx="231">
                  <c:v>4.3206989111896313E-2</c:v>
                </c:pt>
                <c:pt idx="232">
                  <c:v>4.1665768077810604E-2</c:v>
                </c:pt>
                <c:pt idx="233">
                  <c:v>4.2711854674906159E-2</c:v>
                </c:pt>
                <c:pt idx="234">
                  <c:v>4.320885835383214E-2</c:v>
                </c:pt>
                <c:pt idx="235">
                  <c:v>4.1870772938197937E-2</c:v>
                </c:pt>
                <c:pt idx="236">
                  <c:v>4.2364383836358169E-2</c:v>
                </c:pt>
                <c:pt idx="237">
                  <c:v>4.1339047441887086E-2</c:v>
                </c:pt>
                <c:pt idx="238">
                  <c:v>4.0821281913943935E-2</c:v>
                </c:pt>
                <c:pt idx="239">
                  <c:v>4.0327873530418903E-2</c:v>
                </c:pt>
                <c:pt idx="240">
                  <c:v>4.0121742920002527E-2</c:v>
                </c:pt>
                <c:pt idx="241">
                  <c:v>4.1121469085191216E-2</c:v>
                </c:pt>
                <c:pt idx="242">
                  <c:v>4.0250221155061293E-2</c:v>
                </c:pt>
                <c:pt idx="243">
                  <c:v>3.8395527877212766E-2</c:v>
                </c:pt>
                <c:pt idx="244">
                  <c:v>4.0438801022558084E-2</c:v>
                </c:pt>
                <c:pt idx="245">
                  <c:v>3.9630832240463987E-2</c:v>
                </c:pt>
                <c:pt idx="246">
                  <c:v>4.0392752217489704E-2</c:v>
                </c:pt>
                <c:pt idx="247">
                  <c:v>4.1069361119882117E-2</c:v>
                </c:pt>
                <c:pt idx="248">
                  <c:v>3.9468698690691702E-2</c:v>
                </c:pt>
                <c:pt idx="249">
                  <c:v>3.8801867874521459E-2</c:v>
                </c:pt>
                <c:pt idx="250">
                  <c:v>3.944432397646911E-2</c:v>
                </c:pt>
                <c:pt idx="251">
                  <c:v>3.9330392047358428E-2</c:v>
                </c:pt>
                <c:pt idx="252">
                  <c:v>4.1884270623987314E-2</c:v>
                </c:pt>
                <c:pt idx="253">
                  <c:v>4.2372704434903027E-2</c:v>
                </c:pt>
                <c:pt idx="254">
                  <c:v>4.2668352741724799E-2</c:v>
                </c:pt>
                <c:pt idx="255">
                  <c:v>4.3679041582503311E-2</c:v>
                </c:pt>
                <c:pt idx="256">
                  <c:v>4.3441856570702909E-2</c:v>
                </c:pt>
                <c:pt idx="257">
                  <c:v>4.5229741135765958E-2</c:v>
                </c:pt>
                <c:pt idx="258">
                  <c:v>4.5825385996909239E-2</c:v>
                </c:pt>
                <c:pt idx="259">
                  <c:v>4.9147491328350189E-2</c:v>
                </c:pt>
                <c:pt idx="260">
                  <c:v>4.9601355668527934E-2</c:v>
                </c:pt>
                <c:pt idx="261">
                  <c:v>5.3398664686367864E-2</c:v>
                </c:pt>
                <c:pt idx="262">
                  <c:v>5.5483531034865259E-2</c:v>
                </c:pt>
                <c:pt idx="263">
                  <c:v>5.7226014344617306E-2</c:v>
                </c:pt>
                <c:pt idx="264">
                  <c:v>5.6865647783268351E-2</c:v>
                </c:pt>
                <c:pt idx="265">
                  <c:v>5.6791079341596787E-2</c:v>
                </c:pt>
                <c:pt idx="266">
                  <c:v>5.7474685252732194E-2</c:v>
                </c:pt>
                <c:pt idx="267">
                  <c:v>5.9416134047331148E-2</c:v>
                </c:pt>
                <c:pt idx="268">
                  <c:v>5.7948916088258424E-2</c:v>
                </c:pt>
                <c:pt idx="269">
                  <c:v>5.7959504999723771E-2</c:v>
                </c:pt>
                <c:pt idx="270">
                  <c:v>5.7940788519574869E-2</c:v>
                </c:pt>
                <c:pt idx="271">
                  <c:v>5.7265411112413712E-2</c:v>
                </c:pt>
                <c:pt idx="272">
                  <c:v>5.6687254814397507E-2</c:v>
                </c:pt>
                <c:pt idx="273">
                  <c:v>5.7165468120978565E-2</c:v>
                </c:pt>
                <c:pt idx="274">
                  <c:v>5.8742010879682297E-2</c:v>
                </c:pt>
                <c:pt idx="275">
                  <c:v>5.9559097238498337E-2</c:v>
                </c:pt>
                <c:pt idx="276">
                  <c:v>5.8381356338694096E-2</c:v>
                </c:pt>
                <c:pt idx="277">
                  <c:v>5.898699520876112E-2</c:v>
                </c:pt>
                <c:pt idx="278">
                  <c:v>5.8813055566969363E-2</c:v>
                </c:pt>
                <c:pt idx="279">
                  <c:v>6.0365250042669398E-2</c:v>
                </c:pt>
                <c:pt idx="280">
                  <c:v>6.1139514406045009E-2</c:v>
                </c:pt>
                <c:pt idx="281">
                  <c:v>6.3010009792188015E-2</c:v>
                </c:pt>
                <c:pt idx="282">
                  <c:v>6.1514830870054951E-2</c:v>
                </c:pt>
                <c:pt idx="283">
                  <c:v>6.0746355286967806E-2</c:v>
                </c:pt>
                <c:pt idx="284">
                  <c:v>6.0881730703610179E-2</c:v>
                </c:pt>
                <c:pt idx="285">
                  <c:v>5.9516344502303774E-2</c:v>
                </c:pt>
                <c:pt idx="286">
                  <c:v>5.8340136054421766E-2</c:v>
                </c:pt>
                <c:pt idx="287">
                  <c:v>5.6683114334005781E-2</c:v>
                </c:pt>
                <c:pt idx="288">
                  <c:v>5.7000040860244343E-2</c:v>
                </c:pt>
                <c:pt idx="289">
                  <c:v>5.5668023093334421E-2</c:v>
                </c:pt>
                <c:pt idx="290">
                  <c:v>5.778391768292683E-2</c:v>
                </c:pt>
                <c:pt idx="291">
                  <c:v>5.5635001702417433E-2</c:v>
                </c:pt>
                <c:pt idx="292">
                  <c:v>5.5839634444867538E-2</c:v>
                </c:pt>
                <c:pt idx="293">
                  <c:v>5.6191509561915098E-2</c:v>
                </c:pt>
                <c:pt idx="294">
                  <c:v>5.5087614765864094E-2</c:v>
                </c:pt>
                <c:pt idx="295">
                  <c:v>5.4146364603593039E-2</c:v>
                </c:pt>
                <c:pt idx="296">
                  <c:v>5.3773725697694924E-2</c:v>
                </c:pt>
                <c:pt idx="297">
                  <c:v>5.4542502012950543E-2</c:v>
                </c:pt>
                <c:pt idx="298">
                  <c:v>5.3535633052786455E-2</c:v>
                </c:pt>
                <c:pt idx="299">
                  <c:v>5.3586745824299772E-2</c:v>
                </c:pt>
                <c:pt idx="300">
                  <c:v>5.2584290915969167E-2</c:v>
                </c:pt>
                <c:pt idx="301">
                  <c:v>5.3786270346779901E-2</c:v>
                </c:pt>
                <c:pt idx="302">
                  <c:v>5.2139280684138527E-2</c:v>
                </c:pt>
                <c:pt idx="303">
                  <c:v>5.1515517773927988E-2</c:v>
                </c:pt>
                <c:pt idx="304">
                  <c:v>5.1259547099021842E-2</c:v>
                </c:pt>
                <c:pt idx="305">
                  <c:v>5.0416113858400675E-2</c:v>
                </c:pt>
                <c:pt idx="306">
                  <c:v>4.9561004336420578E-2</c:v>
                </c:pt>
                <c:pt idx="307">
                  <c:v>4.9038917338211634E-2</c:v>
                </c:pt>
                <c:pt idx="308">
                  <c:v>5.0368779759126132E-2</c:v>
                </c:pt>
                <c:pt idx="309">
                  <c:v>4.9686335424430503E-2</c:v>
                </c:pt>
                <c:pt idx="310">
                  <c:v>5.0418152134075231E-2</c:v>
                </c:pt>
                <c:pt idx="311">
                  <c:v>4.8516639894421822E-2</c:v>
                </c:pt>
                <c:pt idx="312">
                  <c:v>4.7026242560613524E-2</c:v>
                </c:pt>
                <c:pt idx="313">
                  <c:v>4.7689540032262133E-2</c:v>
                </c:pt>
                <c:pt idx="314">
                  <c:v>4.6892509266442547E-2</c:v>
                </c:pt>
                <c:pt idx="315">
                  <c:v>4.7189506962440599E-2</c:v>
                </c:pt>
                <c:pt idx="316">
                  <c:v>4.6204052452852667E-2</c:v>
                </c:pt>
                <c:pt idx="317">
                  <c:v>4.625579766639798E-2</c:v>
                </c:pt>
                <c:pt idx="318">
                  <c:v>4.7398217694894204E-2</c:v>
                </c:pt>
                <c:pt idx="319">
                  <c:v>4.6738643254501833E-2</c:v>
                </c:pt>
                <c:pt idx="320">
                  <c:v>4.5146444066410836E-2</c:v>
                </c:pt>
                <c:pt idx="321">
                  <c:v>4.4244644536671027E-2</c:v>
                </c:pt>
                <c:pt idx="322">
                  <c:v>4.5090088316732939E-2</c:v>
                </c:pt>
                <c:pt idx="323">
                  <c:v>4.4273629625749676E-2</c:v>
                </c:pt>
                <c:pt idx="324">
                  <c:v>4.6466071148722768E-2</c:v>
                </c:pt>
                <c:pt idx="325">
                  <c:v>4.5279244888354338E-2</c:v>
                </c:pt>
                <c:pt idx="326">
                  <c:v>4.3978804450803981E-2</c:v>
                </c:pt>
                <c:pt idx="327">
                  <c:v>4.4936891547928313E-2</c:v>
                </c:pt>
                <c:pt idx="328">
                  <c:v>4.4318099941703951E-2</c:v>
                </c:pt>
                <c:pt idx="329">
                  <c:v>4.5601860927065772E-2</c:v>
                </c:pt>
                <c:pt idx="330">
                  <c:v>4.670900466502019E-2</c:v>
                </c:pt>
                <c:pt idx="331">
                  <c:v>4.6265441999620294E-2</c:v>
                </c:pt>
                <c:pt idx="332">
                  <c:v>4.673628221674684E-2</c:v>
                </c:pt>
                <c:pt idx="333">
                  <c:v>4.7244145890862566E-2</c:v>
                </c:pt>
                <c:pt idx="334">
                  <c:v>4.7063412097377057E-2</c:v>
                </c:pt>
                <c:pt idx="335">
                  <c:v>4.9669304434828934E-2</c:v>
                </c:pt>
                <c:pt idx="336">
                  <c:v>4.9882191051712613E-2</c:v>
                </c:pt>
                <c:pt idx="337">
                  <c:v>4.8791758052234582E-2</c:v>
                </c:pt>
                <c:pt idx="338">
                  <c:v>5.0822569327130494E-2</c:v>
                </c:pt>
                <c:pt idx="339">
                  <c:v>4.9665407201711656E-2</c:v>
                </c:pt>
                <c:pt idx="340">
                  <c:v>5.4405941556547828E-2</c:v>
                </c:pt>
                <c:pt idx="341">
                  <c:v>5.5569236352325156E-2</c:v>
                </c:pt>
                <c:pt idx="342">
                  <c:v>5.7856268895377067E-2</c:v>
                </c:pt>
                <c:pt idx="343">
                  <c:v>6.1031679826178048E-2</c:v>
                </c:pt>
                <c:pt idx="344">
                  <c:v>6.1422009445558645E-2</c:v>
                </c:pt>
                <c:pt idx="345">
                  <c:v>6.5045584854980756E-2</c:v>
                </c:pt>
                <c:pt idx="346">
                  <c:v>6.814625124484279E-2</c:v>
                </c:pt>
                <c:pt idx="347">
                  <c:v>7.2975332191005784E-2</c:v>
                </c:pt>
                <c:pt idx="348">
                  <c:v>7.8192075740872835E-2</c:v>
                </c:pt>
                <c:pt idx="349">
                  <c:v>8.3461672857161343E-2</c:v>
                </c:pt>
                <c:pt idx="350">
                  <c:v>8.7106589763386172E-2</c:v>
                </c:pt>
                <c:pt idx="351">
                  <c:v>8.9658207612501539E-2</c:v>
                </c:pt>
                <c:pt idx="352">
                  <c:v>9.3694869690527122E-2</c:v>
                </c:pt>
                <c:pt idx="353">
                  <c:v>9.505804183148478E-2</c:v>
                </c:pt>
                <c:pt idx="354">
                  <c:v>9.4503631020957657E-2</c:v>
                </c:pt>
                <c:pt idx="355">
                  <c:v>9.6004043912744808E-2</c:v>
                </c:pt>
                <c:pt idx="356">
                  <c:v>9.7570647545619435E-2</c:v>
                </c:pt>
                <c:pt idx="357">
                  <c:v>9.9828330645580818E-2</c:v>
                </c:pt>
                <c:pt idx="358">
                  <c:v>9.8903027073395808E-2</c:v>
                </c:pt>
                <c:pt idx="359">
                  <c:v>9.8608199280260725E-2</c:v>
                </c:pt>
                <c:pt idx="360">
                  <c:v>9.8029762059888975E-2</c:v>
                </c:pt>
                <c:pt idx="361">
                  <c:v>9.8331750100849741E-2</c:v>
                </c:pt>
                <c:pt idx="362">
                  <c:v>9.874442199892175E-2</c:v>
                </c:pt>
                <c:pt idx="363">
                  <c:v>9.9112674781079019E-2</c:v>
                </c:pt>
                <c:pt idx="364">
                  <c:v>9.6365760269972095E-2</c:v>
                </c:pt>
                <c:pt idx="365">
                  <c:v>9.4222569410539331E-2</c:v>
                </c:pt>
                <c:pt idx="366">
                  <c:v>9.4423225823242737E-2</c:v>
                </c:pt>
                <c:pt idx="367">
                  <c:v>9.5063795542748852E-2</c:v>
                </c:pt>
                <c:pt idx="368">
                  <c:v>9.4684201980841043E-2</c:v>
                </c:pt>
                <c:pt idx="369">
                  <c:v>9.4483678849220556E-2</c:v>
                </c:pt>
                <c:pt idx="370">
                  <c:v>9.7849148418491488E-2</c:v>
                </c:pt>
                <c:pt idx="371">
                  <c:v>9.3381668608321561E-2</c:v>
                </c:pt>
                <c:pt idx="372">
                  <c:v>9.1431069468821569E-2</c:v>
                </c:pt>
                <c:pt idx="373">
                  <c:v>9.0200634406777447E-2</c:v>
                </c:pt>
                <c:pt idx="374">
                  <c:v>8.9564208220321295E-2</c:v>
                </c:pt>
                <c:pt idx="375">
                  <c:v>9.0899617696671292E-2</c:v>
                </c:pt>
                <c:pt idx="376">
                  <c:v>9.0272936362629411E-2</c:v>
                </c:pt>
                <c:pt idx="377">
                  <c:v>9.1049000299975216E-2</c:v>
                </c:pt>
                <c:pt idx="378">
                  <c:v>8.978582658672947E-2</c:v>
                </c:pt>
                <c:pt idx="379">
                  <c:v>8.9867325702393336E-2</c:v>
                </c:pt>
                <c:pt idx="380">
                  <c:v>9.0494449526701312E-2</c:v>
                </c:pt>
                <c:pt idx="381">
                  <c:v>8.8294514230784216E-2</c:v>
                </c:pt>
                <c:pt idx="382">
                  <c:v>8.6304889442541263E-2</c:v>
                </c:pt>
                <c:pt idx="383">
                  <c:v>8.5022240981850059E-2</c:v>
                </c:pt>
                <c:pt idx="384">
                  <c:v>8.289232483271905E-2</c:v>
                </c:pt>
                <c:pt idx="385">
                  <c:v>8.2840351455670425E-2</c:v>
                </c:pt>
                <c:pt idx="386">
                  <c:v>8.2152388706873705E-2</c:v>
                </c:pt>
                <c:pt idx="387">
                  <c:v>8.1827299492057332E-2</c:v>
                </c:pt>
                <c:pt idx="388">
                  <c:v>8.1748091898802833E-2</c:v>
                </c:pt>
                <c:pt idx="389">
                  <c:v>8.1840046942604924E-2</c:v>
                </c:pt>
                <c:pt idx="390">
                  <c:v>8.1679014895319715E-2</c:v>
                </c:pt>
                <c:pt idx="391">
                  <c:v>8.0581796565048269E-2</c:v>
                </c:pt>
                <c:pt idx="392">
                  <c:v>7.8081194129892562E-2</c:v>
                </c:pt>
                <c:pt idx="393">
                  <c:v>7.7940278358136994E-2</c:v>
                </c:pt>
                <c:pt idx="394">
                  <c:v>7.7283085915873767E-2</c:v>
                </c:pt>
                <c:pt idx="395">
                  <c:v>7.9021769861464516E-2</c:v>
                </c:pt>
                <c:pt idx="396">
                  <c:v>8.0063943298472676E-2</c:v>
                </c:pt>
                <c:pt idx="397">
                  <c:v>7.6941897599670336E-2</c:v>
                </c:pt>
                <c:pt idx="398">
                  <c:v>7.5410470629979673E-2</c:v>
                </c:pt>
                <c:pt idx="399">
                  <c:v>7.5678110621319863E-2</c:v>
                </c:pt>
                <c:pt idx="400">
                  <c:v>7.4927990947433395E-2</c:v>
                </c:pt>
                <c:pt idx="401">
                  <c:v>7.5447833065810599E-2</c:v>
                </c:pt>
                <c:pt idx="402">
                  <c:v>7.284751187346962E-2</c:v>
                </c:pt>
                <c:pt idx="403">
                  <c:v>7.2484817325921408E-2</c:v>
                </c:pt>
                <c:pt idx="404">
                  <c:v>7.2388366476542829E-2</c:v>
                </c:pt>
                <c:pt idx="405">
                  <c:v>7.19970518448598E-2</c:v>
                </c:pt>
                <c:pt idx="406">
                  <c:v>6.9474321486996504E-2</c:v>
                </c:pt>
                <c:pt idx="407">
                  <c:v>6.7043858179428026E-2</c:v>
                </c:pt>
                <c:pt idx="408">
                  <c:v>6.5670219887738815E-2</c:v>
                </c:pt>
                <c:pt idx="409">
                  <c:v>6.6560331354553234E-2</c:v>
                </c:pt>
                <c:pt idx="410">
                  <c:v>6.6526520880867537E-2</c:v>
                </c:pt>
                <c:pt idx="411">
                  <c:v>6.2444889263624015E-2</c:v>
                </c:pt>
                <c:pt idx="412">
                  <c:v>6.3326995709257219E-2</c:v>
                </c:pt>
                <c:pt idx="413">
                  <c:v>6.0755136249494239E-2</c:v>
                </c:pt>
                <c:pt idx="414">
                  <c:v>6.1586980071407053E-2</c:v>
                </c:pt>
                <c:pt idx="415">
                  <c:v>6.1481211049836997E-2</c:v>
                </c:pt>
                <c:pt idx="416">
                  <c:v>5.9356575237118687E-2</c:v>
                </c:pt>
                <c:pt idx="417">
                  <c:v>5.7474571178324607E-2</c:v>
                </c:pt>
                <c:pt idx="418">
                  <c:v>5.8085294004881979E-2</c:v>
                </c:pt>
                <c:pt idx="419">
                  <c:v>5.5759537394775224E-2</c:v>
                </c:pt>
                <c:pt idx="420">
                  <c:v>5.6581544927720814E-2</c:v>
                </c:pt>
                <c:pt idx="421">
                  <c:v>5.4895176323382956E-2</c:v>
                </c:pt>
                <c:pt idx="422">
                  <c:v>5.4359275550136296E-2</c:v>
                </c:pt>
                <c:pt idx="423">
                  <c:v>5.4437447870572579E-2</c:v>
                </c:pt>
                <c:pt idx="424">
                  <c:v>5.6035166285021976E-2</c:v>
                </c:pt>
                <c:pt idx="425">
                  <c:v>5.2507592494731414E-2</c:v>
                </c:pt>
                <c:pt idx="426">
                  <c:v>5.2020102294948314E-2</c:v>
                </c:pt>
                <c:pt idx="427">
                  <c:v>5.0848428165142866E-2</c:v>
                </c:pt>
                <c:pt idx="428">
                  <c:v>5.0448852507129958E-2</c:v>
                </c:pt>
                <c:pt idx="429">
                  <c:v>5.0404662526722994E-2</c:v>
                </c:pt>
                <c:pt idx="430">
                  <c:v>5.0805586074188856E-2</c:v>
                </c:pt>
                <c:pt idx="431">
                  <c:v>5.0033220489132155E-2</c:v>
                </c:pt>
                <c:pt idx="432">
                  <c:v>4.8761541473519347E-2</c:v>
                </c:pt>
                <c:pt idx="433">
                  <c:v>4.8823225383539025E-2</c:v>
                </c:pt>
                <c:pt idx="434">
                  <c:v>4.9936518711266989E-2</c:v>
                </c:pt>
                <c:pt idx="435">
                  <c:v>5.0163227052289268E-2</c:v>
                </c:pt>
                <c:pt idx="436">
                  <c:v>4.8291106954599559E-2</c:v>
                </c:pt>
                <c:pt idx="437">
                  <c:v>4.8976870286149221E-2</c:v>
                </c:pt>
                <c:pt idx="438">
                  <c:v>4.8126292239336864E-2</c:v>
                </c:pt>
                <c:pt idx="439">
                  <c:v>4.8935010245709024E-2</c:v>
                </c:pt>
                <c:pt idx="440">
                  <c:v>4.9850766814544138E-2</c:v>
                </c:pt>
                <c:pt idx="441">
                  <c:v>4.900021285386956E-2</c:v>
                </c:pt>
                <c:pt idx="442">
                  <c:v>4.6931702088987219E-2</c:v>
                </c:pt>
                <c:pt idx="443">
                  <c:v>4.6928514629549625E-2</c:v>
                </c:pt>
                <c:pt idx="444">
                  <c:v>4.7091395391081571E-2</c:v>
                </c:pt>
                <c:pt idx="445">
                  <c:v>4.6311190671415252E-2</c:v>
                </c:pt>
                <c:pt idx="446">
                  <c:v>4.4281733784813766E-2</c:v>
                </c:pt>
                <c:pt idx="447">
                  <c:v>4.4195896674547278E-2</c:v>
                </c:pt>
                <c:pt idx="448">
                  <c:v>4.4102211670623517E-2</c:v>
                </c:pt>
                <c:pt idx="449">
                  <c:v>4.3268510659543659E-2</c:v>
                </c:pt>
                <c:pt idx="450">
                  <c:v>4.2828275268495301E-2</c:v>
                </c:pt>
                <c:pt idx="451">
                  <c:v>4.4165785051963405E-2</c:v>
                </c:pt>
                <c:pt idx="452">
                  <c:v>4.2434806341959654E-2</c:v>
                </c:pt>
                <c:pt idx="453">
                  <c:v>4.1146541296187757E-2</c:v>
                </c:pt>
                <c:pt idx="454">
                  <c:v>4.1723257117936577E-2</c:v>
                </c:pt>
                <c:pt idx="455">
                  <c:v>4.0868828563953706E-2</c:v>
                </c:pt>
                <c:pt idx="456">
                  <c:v>4.0864727940993863E-2</c:v>
                </c:pt>
                <c:pt idx="457">
                  <c:v>4.1048812297954665E-2</c:v>
                </c:pt>
                <c:pt idx="458">
                  <c:v>4.0158580935652263E-2</c:v>
                </c:pt>
                <c:pt idx="459">
                  <c:v>3.9680478787204314E-2</c:v>
                </c:pt>
                <c:pt idx="460">
                  <c:v>3.8356993711158062E-2</c:v>
                </c:pt>
                <c:pt idx="461">
                  <c:v>4.0174032008578352E-2</c:v>
                </c:pt>
                <c:pt idx="462">
                  <c:v>3.8107453151881014E-2</c:v>
                </c:pt>
                <c:pt idx="463">
                  <c:v>3.8122496414618463E-2</c:v>
                </c:pt>
                <c:pt idx="464">
                  <c:v>3.7297087186954347E-2</c:v>
                </c:pt>
                <c:pt idx="465">
                  <c:v>3.7655668644875621E-2</c:v>
                </c:pt>
                <c:pt idx="466">
                  <c:v>3.7095326505268596E-2</c:v>
                </c:pt>
                <c:pt idx="467">
                  <c:v>3.8538173391126286E-2</c:v>
                </c:pt>
                <c:pt idx="468">
                  <c:v>3.9940420367407733E-2</c:v>
                </c:pt>
                <c:pt idx="469">
                  <c:v>3.79093144921403E-2</c:v>
                </c:pt>
                <c:pt idx="470">
                  <c:v>3.8015159419400375E-2</c:v>
                </c:pt>
                <c:pt idx="471">
                  <c:v>3.5989812114724448E-2</c:v>
                </c:pt>
                <c:pt idx="472">
                  <c:v>3.6478234694253667E-2</c:v>
                </c:pt>
                <c:pt idx="473">
                  <c:v>3.6687855921242178E-2</c:v>
                </c:pt>
                <c:pt idx="474">
                  <c:v>3.6891040747247097E-2</c:v>
                </c:pt>
                <c:pt idx="475">
                  <c:v>3.6602926281621047E-2</c:v>
                </c:pt>
                <c:pt idx="476">
                  <c:v>3.5068362887150949E-2</c:v>
                </c:pt>
                <c:pt idx="477">
                  <c:v>3.5626303976253187E-2</c:v>
                </c:pt>
                <c:pt idx="478">
                  <c:v>3.5358114233907528E-2</c:v>
                </c:pt>
                <c:pt idx="479">
                  <c:v>3.4960742847419721E-2</c:v>
                </c:pt>
                <c:pt idx="480">
                  <c:v>3.5794563989161997E-2</c:v>
                </c:pt>
                <c:pt idx="481">
                  <c:v>3.5169496675701628E-2</c:v>
                </c:pt>
                <c:pt idx="482">
                  <c:v>4.3827342368886267E-2</c:v>
                </c:pt>
                <c:pt idx="483">
                  <c:v>0.14748116384736806</c:v>
                </c:pt>
                <c:pt idx="484">
                  <c:v>0.13262591087488229</c:v>
                </c:pt>
                <c:pt idx="485">
                  <c:v>0.11098466848410575</c:v>
                </c:pt>
                <c:pt idx="486">
                  <c:v>0.10219553387127041</c:v>
                </c:pt>
                <c:pt idx="487">
                  <c:v>8.4246260212138921E-2</c:v>
                </c:pt>
              </c:numCache>
            </c:numRef>
          </c:val>
          <c:smooth val="0"/>
          <c:extLst>
            <c:ext xmlns:c16="http://schemas.microsoft.com/office/drawing/2014/chart" uri="{C3380CC4-5D6E-409C-BE32-E72D297353CC}">
              <c16:uniqueId val="{00000001-2EB4-4A04-B7CF-8D503FDD0459}"/>
            </c:ext>
          </c:extLst>
        </c:ser>
        <c:dLbls>
          <c:showLegendKey val="0"/>
          <c:showVal val="0"/>
          <c:showCatName val="0"/>
          <c:showSerName val="0"/>
          <c:showPercent val="0"/>
          <c:showBubbleSize val="0"/>
        </c:dLbls>
        <c:marker val="1"/>
        <c:smooth val="0"/>
        <c:axId val="571905224"/>
        <c:axId val="571897776"/>
      </c:lineChart>
      <c:dateAx>
        <c:axId val="571905224"/>
        <c:scaling>
          <c:orientation val="minMax"/>
          <c:max val="44166"/>
          <c:min val="29221"/>
        </c:scaling>
        <c:delete val="0"/>
        <c:axPos val="b"/>
        <c:majorGridlines>
          <c:spPr>
            <a:ln>
              <a:prstDash val="sysDot"/>
            </a:ln>
          </c:spPr>
        </c:majorGridlines>
        <c:numFmt formatCode="yyyy" sourceLinked="0"/>
        <c:majorTickMark val="in"/>
        <c:minorTickMark val="none"/>
        <c:tickLblPos val="nextTo"/>
        <c:spPr>
          <a:ln w="25400">
            <a:solidFill>
              <a:schemeClr val="tx1">
                <a:lumMod val="95000"/>
              </a:schemeClr>
            </a:solidFill>
          </a:ln>
        </c:spPr>
        <c:txPr>
          <a:bodyPr/>
          <a:lstStyle/>
          <a:p>
            <a:pPr>
              <a:defRPr sz="1400">
                <a:solidFill>
                  <a:schemeClr val="tx1"/>
                </a:solidFill>
              </a:defRPr>
            </a:pPr>
            <a:endParaRPr lang="en-US"/>
          </a:p>
        </c:txPr>
        <c:crossAx val="571897776"/>
        <c:crosses val="autoZero"/>
        <c:auto val="1"/>
        <c:lblOffset val="100"/>
        <c:baseTimeUnit val="months"/>
        <c:majorUnit val="48"/>
        <c:majorTimeUnit val="months"/>
      </c:dateAx>
      <c:valAx>
        <c:axId val="571897776"/>
        <c:scaling>
          <c:orientation val="minMax"/>
          <c:max val="0.16000000000000003"/>
          <c:min val="0"/>
        </c:scaling>
        <c:delete val="0"/>
        <c:axPos val="l"/>
        <c:majorGridlines>
          <c:spPr>
            <a:ln>
              <a:prstDash val="sysDot"/>
            </a:ln>
          </c:spPr>
        </c:majorGridlines>
        <c:numFmt formatCode="0%" sourceLinked="0"/>
        <c:majorTickMark val="in"/>
        <c:minorTickMark val="none"/>
        <c:tickLblPos val="nextTo"/>
        <c:spPr>
          <a:ln w="25400">
            <a:solidFill>
              <a:schemeClr val="tx1">
                <a:lumMod val="95000"/>
              </a:schemeClr>
            </a:solidFill>
          </a:ln>
        </c:spPr>
        <c:txPr>
          <a:bodyPr/>
          <a:lstStyle/>
          <a:p>
            <a:pPr>
              <a:defRPr>
                <a:solidFill>
                  <a:schemeClr val="tx1"/>
                </a:solidFill>
              </a:defRPr>
            </a:pPr>
            <a:endParaRPr lang="en-US"/>
          </a:p>
        </c:txPr>
        <c:crossAx val="571905224"/>
        <c:crosses val="autoZero"/>
        <c:crossBetween val="midCat"/>
        <c:majorUnit val="2.0000000000000004E-2"/>
      </c:valAx>
      <c:spPr>
        <a:noFill/>
        <a:ln w="25400">
          <a:noFill/>
        </a:ln>
      </c:spPr>
    </c:plotArea>
    <c:plotVisOnly val="1"/>
    <c:dispBlanksAs val="gap"/>
    <c:showDLblsOverMax val="0"/>
  </c:chart>
  <c:spPr>
    <a:noFill/>
  </c:spPr>
  <c:txPr>
    <a:bodyPr/>
    <a:lstStyle/>
    <a:p>
      <a:pPr>
        <a:defRPr sz="1800"/>
      </a:pPr>
      <a:endParaRPr lang="en-US"/>
    </a:p>
  </c:txPr>
  <c:externalData r:id="rId1">
    <c:autoUpdate val="0"/>
  </c:externalData>
</c:chartSpace>
</file>

<file path=ppt/diagrams/_rels/data2.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94FFA1-9E66-4090-8D0A-F61F212E493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43E977C-3505-447F-8B2F-87E62C908E89}">
      <dgm:prSet phldrT="[Text]" custT="1"/>
      <dgm:spPr/>
      <dgm:t>
        <a:bodyPr/>
        <a:lstStyle/>
        <a:p>
          <a:r>
            <a:rPr lang="en-US" sz="1600" dirty="0" smtClean="0"/>
            <a:t>The </a:t>
          </a:r>
          <a:r>
            <a:rPr lang="en-US" sz="1700" b="1" dirty="0" smtClean="0">
              <a:solidFill>
                <a:srgbClr val="E6EB1B"/>
              </a:solidFill>
            </a:rPr>
            <a:t>Census Bureau </a:t>
          </a:r>
          <a:r>
            <a:rPr lang="en-US" sz="1600" dirty="0" smtClean="0"/>
            <a:t>conducts the CPS, and the </a:t>
          </a:r>
          <a:r>
            <a:rPr lang="en-US" sz="1700" b="1" dirty="0" smtClean="0">
              <a:solidFill>
                <a:srgbClr val="E6EB1B"/>
              </a:solidFill>
            </a:rPr>
            <a:t>Bureau of Labor Statistics (BLS) </a:t>
          </a:r>
          <a:r>
            <a:rPr lang="en-US" sz="1600" dirty="0" smtClean="0"/>
            <a:t>uses the results to report the official Unemployment Rate</a:t>
          </a:r>
          <a:endParaRPr lang="en-US" sz="1600" dirty="0"/>
        </a:p>
      </dgm:t>
    </dgm:pt>
    <dgm:pt modelId="{102112B8-E36F-48DC-88ED-8420179425F6}" type="parTrans" cxnId="{5DE966EA-03BA-4160-92C9-9B79EC99DFF4}">
      <dgm:prSet/>
      <dgm:spPr/>
      <dgm:t>
        <a:bodyPr/>
        <a:lstStyle/>
        <a:p>
          <a:endParaRPr lang="en-US"/>
        </a:p>
      </dgm:t>
    </dgm:pt>
    <dgm:pt modelId="{10A91E1E-E197-4095-83DE-054497ADAB82}" type="sibTrans" cxnId="{5DE966EA-03BA-4160-92C9-9B79EC99DFF4}">
      <dgm:prSet/>
      <dgm:spPr/>
      <dgm:t>
        <a:bodyPr/>
        <a:lstStyle/>
        <a:p>
          <a:endParaRPr lang="en-US"/>
        </a:p>
      </dgm:t>
    </dgm:pt>
    <dgm:pt modelId="{E85B5269-F458-47B3-BECF-B330C40C3C40}">
      <dgm:prSet phldrT="[Text]" custT="1"/>
      <dgm:spPr/>
      <dgm:t>
        <a:bodyPr/>
        <a:lstStyle/>
        <a:p>
          <a:pPr algn="ctr"/>
          <a:r>
            <a:rPr lang="en-US" sz="1600" dirty="0" smtClean="0"/>
            <a:t>The official U.S. unemployment rate is measured using data from the </a:t>
          </a:r>
          <a:r>
            <a:rPr lang="en-US" sz="1700" b="1" dirty="0" smtClean="0">
              <a:solidFill>
                <a:srgbClr val="E6EB1B"/>
              </a:solidFill>
            </a:rPr>
            <a:t>Current Population Survey (CPS)</a:t>
          </a:r>
          <a:endParaRPr lang="en-US" sz="1600" b="0" dirty="0">
            <a:solidFill>
              <a:schemeClr val="tx1"/>
            </a:solidFill>
          </a:endParaRPr>
        </a:p>
      </dgm:t>
    </dgm:pt>
    <dgm:pt modelId="{56D71E79-E42D-4C26-816B-A32A878011E2}" type="parTrans" cxnId="{154E4374-AA05-40B9-8FC6-8199765E3468}">
      <dgm:prSet/>
      <dgm:spPr/>
      <dgm:t>
        <a:bodyPr/>
        <a:lstStyle/>
        <a:p>
          <a:endParaRPr lang="en-US"/>
        </a:p>
      </dgm:t>
    </dgm:pt>
    <dgm:pt modelId="{DAF2988F-9579-4EFD-95E2-3D349841EA4E}" type="sibTrans" cxnId="{154E4374-AA05-40B9-8FC6-8199765E3468}">
      <dgm:prSet/>
      <dgm:spPr/>
      <dgm:t>
        <a:bodyPr/>
        <a:lstStyle/>
        <a:p>
          <a:endParaRPr lang="en-US"/>
        </a:p>
      </dgm:t>
    </dgm:pt>
    <dgm:pt modelId="{12CC2F69-1221-4BFA-A3F0-D4669A024EC0}" type="pres">
      <dgm:prSet presAssocID="{8694FFA1-9E66-4090-8D0A-F61F212E4939}" presName="Name0" presStyleCnt="0">
        <dgm:presLayoutVars>
          <dgm:dir/>
          <dgm:resizeHandles val="exact"/>
        </dgm:presLayoutVars>
      </dgm:prSet>
      <dgm:spPr/>
      <dgm:t>
        <a:bodyPr/>
        <a:lstStyle/>
        <a:p>
          <a:endParaRPr lang="en-US"/>
        </a:p>
      </dgm:t>
    </dgm:pt>
    <dgm:pt modelId="{15ED7796-1DEB-46AE-B383-92DA17E43874}" type="pres">
      <dgm:prSet presAssocID="{343E977C-3505-447F-8B2F-87E62C908E89}" presName="node" presStyleLbl="node1" presStyleIdx="0" presStyleCnt="2" custLinFactX="100000" custLinFactNeighborX="155413" custLinFactNeighborY="0">
        <dgm:presLayoutVars>
          <dgm:bulletEnabled val="1"/>
        </dgm:presLayoutVars>
      </dgm:prSet>
      <dgm:spPr/>
      <dgm:t>
        <a:bodyPr/>
        <a:lstStyle/>
        <a:p>
          <a:endParaRPr lang="en-US"/>
        </a:p>
      </dgm:t>
    </dgm:pt>
    <dgm:pt modelId="{F8EA6B31-3EA1-4657-8122-041CDD66B0E6}" type="pres">
      <dgm:prSet presAssocID="{10A91E1E-E197-4095-83DE-054497ADAB82}" presName="sibTrans" presStyleCnt="0"/>
      <dgm:spPr/>
    </dgm:pt>
    <dgm:pt modelId="{2FF16A65-FE1B-44CD-B962-451E78466329}" type="pres">
      <dgm:prSet presAssocID="{E85B5269-F458-47B3-BECF-B330C40C3C40}" presName="node" presStyleLbl="node1" presStyleIdx="1" presStyleCnt="2" custScaleX="97296" custLinFactX="-100000" custLinFactNeighborX="-101386" custLinFactNeighborY="0">
        <dgm:presLayoutVars>
          <dgm:bulletEnabled val="1"/>
        </dgm:presLayoutVars>
      </dgm:prSet>
      <dgm:spPr/>
      <dgm:t>
        <a:bodyPr/>
        <a:lstStyle/>
        <a:p>
          <a:endParaRPr lang="en-US"/>
        </a:p>
      </dgm:t>
    </dgm:pt>
  </dgm:ptLst>
  <dgm:cxnLst>
    <dgm:cxn modelId="{401542BE-4566-48FE-91C4-698A0C670DB7}" type="presOf" srcId="{8694FFA1-9E66-4090-8D0A-F61F212E4939}" destId="{12CC2F69-1221-4BFA-A3F0-D4669A024EC0}" srcOrd="0" destOrd="0" presId="urn:microsoft.com/office/officeart/2005/8/layout/hList6"/>
    <dgm:cxn modelId="{AD45A82F-1677-4CD9-B985-EA343F3A339A}" type="presOf" srcId="{343E977C-3505-447F-8B2F-87E62C908E89}" destId="{15ED7796-1DEB-46AE-B383-92DA17E43874}" srcOrd="0" destOrd="0" presId="urn:microsoft.com/office/officeart/2005/8/layout/hList6"/>
    <dgm:cxn modelId="{154E4374-AA05-40B9-8FC6-8199765E3468}" srcId="{8694FFA1-9E66-4090-8D0A-F61F212E4939}" destId="{E85B5269-F458-47B3-BECF-B330C40C3C40}" srcOrd="1" destOrd="0" parTransId="{56D71E79-E42D-4C26-816B-A32A878011E2}" sibTransId="{DAF2988F-9579-4EFD-95E2-3D349841EA4E}"/>
    <dgm:cxn modelId="{A5FE652D-EF43-42BB-8840-A2F4229A7EFA}" type="presOf" srcId="{E85B5269-F458-47B3-BECF-B330C40C3C40}" destId="{2FF16A65-FE1B-44CD-B962-451E78466329}" srcOrd="0" destOrd="0" presId="urn:microsoft.com/office/officeart/2005/8/layout/hList6"/>
    <dgm:cxn modelId="{5DE966EA-03BA-4160-92C9-9B79EC99DFF4}" srcId="{8694FFA1-9E66-4090-8D0A-F61F212E4939}" destId="{343E977C-3505-447F-8B2F-87E62C908E89}" srcOrd="0" destOrd="0" parTransId="{102112B8-E36F-48DC-88ED-8420179425F6}" sibTransId="{10A91E1E-E197-4095-83DE-054497ADAB82}"/>
    <dgm:cxn modelId="{4F3C8C08-6085-4A10-9CB4-34374703B94D}" type="presParOf" srcId="{12CC2F69-1221-4BFA-A3F0-D4669A024EC0}" destId="{15ED7796-1DEB-46AE-B383-92DA17E43874}" srcOrd="0" destOrd="0" presId="urn:microsoft.com/office/officeart/2005/8/layout/hList6"/>
    <dgm:cxn modelId="{6EBE98B9-5E07-4C69-B649-8F629C87EB8D}" type="presParOf" srcId="{12CC2F69-1221-4BFA-A3F0-D4669A024EC0}" destId="{F8EA6B31-3EA1-4657-8122-041CDD66B0E6}" srcOrd="1" destOrd="0" presId="urn:microsoft.com/office/officeart/2005/8/layout/hList6"/>
    <dgm:cxn modelId="{2672556F-8A09-4685-8A36-3E6F7C699793}" type="presParOf" srcId="{12CC2F69-1221-4BFA-A3F0-D4669A024EC0}" destId="{2FF16A65-FE1B-44CD-B962-451E78466329}" srcOrd="2"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5E5118-9117-44B9-AA81-104060CAB969}"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EC0FC3B8-60C8-47A7-9E97-016C94F58978}">
      <dgm:prSet phldrT="[Text]">
        <dgm:style>
          <a:lnRef idx="1">
            <a:schemeClr val="accent1"/>
          </a:lnRef>
          <a:fillRef idx="2">
            <a:schemeClr val="accent1"/>
          </a:fillRef>
          <a:effectRef idx="1">
            <a:schemeClr val="accent1"/>
          </a:effectRef>
          <a:fontRef idx="minor">
            <a:schemeClr val="dk1"/>
          </a:fontRef>
        </dgm:style>
      </dgm:prSet>
      <dgm:spPr>
        <a:effectLst>
          <a:reflection blurRad="6350" stA="52000" endA="300" endPos="35000" dir="5400000" sy="-100000" algn="bl" rotWithShape="0"/>
        </a:effectLst>
      </dgm:spPr>
      <dgm:t>
        <a:bodyPr/>
        <a:lstStyle/>
        <a:p>
          <a:r>
            <a:rPr lang="en-US" dirty="0" smtClean="0">
              <a:effectLst>
                <a:outerShdw blurRad="50800" dist="38100" dir="5400000" algn="t" rotWithShape="0">
                  <a:prstClr val="black">
                    <a:alpha val="40000"/>
                  </a:prstClr>
                </a:outerShdw>
              </a:effectLst>
            </a:rPr>
            <a:t>Structural</a:t>
          </a:r>
          <a:endParaRPr lang="en-US" dirty="0">
            <a:effectLst>
              <a:outerShdw blurRad="50800" dist="38100" dir="5400000" algn="t" rotWithShape="0">
                <a:prstClr val="black">
                  <a:alpha val="40000"/>
                </a:prstClr>
              </a:outerShdw>
            </a:effectLst>
          </a:endParaRPr>
        </a:p>
      </dgm:t>
    </dgm:pt>
    <dgm:pt modelId="{CA80D7E0-4178-48F2-918D-2091B2B52149}" type="parTrans" cxnId="{AECE755A-F704-4AD2-8C51-66D6754E349E}">
      <dgm:prSet/>
      <dgm:spPr/>
      <dgm:t>
        <a:bodyPr/>
        <a:lstStyle/>
        <a:p>
          <a:endParaRPr lang="en-US"/>
        </a:p>
      </dgm:t>
    </dgm:pt>
    <dgm:pt modelId="{59A327C3-C9E8-4333-BD2A-E419E161D28C}" type="sibTrans" cxnId="{AECE755A-F704-4AD2-8C51-66D6754E349E}">
      <dgm:prSet/>
      <dgm:spPr/>
      <dgm:t>
        <a:bodyPr/>
        <a:lstStyle/>
        <a:p>
          <a:endParaRPr lang="en-US"/>
        </a:p>
      </dgm:t>
    </dgm:pt>
    <dgm:pt modelId="{A2E301BC-9137-4A80-B5E9-A6E6B20B02DE}">
      <dgm:prSet phldrT="[Text]" custT="1"/>
      <dgm:spPr/>
      <dgm:t>
        <a:bodyPr/>
        <a:lstStyle/>
        <a:p>
          <a:pPr algn="l"/>
          <a:r>
            <a:rPr lang="en-US" sz="1800" dirty="0" smtClean="0"/>
            <a:t>Mismatch between the skills of unemployed workers and the skills needed for  available jobs</a:t>
          </a:r>
          <a:endParaRPr lang="en-US" sz="1800" dirty="0"/>
        </a:p>
      </dgm:t>
    </dgm:pt>
    <dgm:pt modelId="{C3312F28-B453-42C7-9110-EE79E020EB92}" type="parTrans" cxnId="{6AE75B40-BE4A-4B4C-8AD2-CD25DCEE9490}">
      <dgm:prSet/>
      <dgm:spPr/>
      <dgm:t>
        <a:bodyPr/>
        <a:lstStyle/>
        <a:p>
          <a:endParaRPr lang="en-US"/>
        </a:p>
      </dgm:t>
    </dgm:pt>
    <dgm:pt modelId="{FA13146C-6FB4-4606-BFF9-21F1513F2C88}" type="sibTrans" cxnId="{6AE75B40-BE4A-4B4C-8AD2-CD25DCEE9490}">
      <dgm:prSet/>
      <dgm:spPr/>
      <dgm:t>
        <a:bodyPr/>
        <a:lstStyle/>
        <a:p>
          <a:endParaRPr lang="en-US"/>
        </a:p>
      </dgm:t>
    </dgm:pt>
    <dgm:pt modelId="{9CA9085A-E15B-44CA-9EB9-97FEDD32C1FB}">
      <dgm:prSet phldrT="[Text]">
        <dgm:style>
          <a:lnRef idx="1">
            <a:schemeClr val="accent2"/>
          </a:lnRef>
          <a:fillRef idx="2">
            <a:schemeClr val="accent2"/>
          </a:fillRef>
          <a:effectRef idx="1">
            <a:schemeClr val="accent2"/>
          </a:effectRef>
          <a:fontRef idx="minor">
            <a:schemeClr val="dk1"/>
          </a:fontRef>
        </dgm:style>
      </dgm:prSet>
      <dgm:spPr>
        <a:effectLst>
          <a:reflection blurRad="6350" stA="52000" endA="300" endPos="35000" dir="5400000" sy="-100000" algn="bl" rotWithShape="0"/>
        </a:effectLst>
      </dgm:spPr>
      <dgm:t>
        <a:bodyPr/>
        <a:lstStyle/>
        <a:p>
          <a:r>
            <a:rPr lang="en-US" dirty="0" smtClean="0">
              <a:effectLst>
                <a:outerShdw blurRad="50800" dist="38100" dir="5400000" algn="t" rotWithShape="0">
                  <a:prstClr val="black">
                    <a:alpha val="40000"/>
                  </a:prstClr>
                </a:outerShdw>
              </a:effectLst>
            </a:rPr>
            <a:t>Frictional</a:t>
          </a:r>
          <a:endParaRPr lang="en-US" dirty="0">
            <a:effectLst>
              <a:outerShdw blurRad="50800" dist="38100" dir="5400000" algn="t" rotWithShape="0">
                <a:prstClr val="black">
                  <a:alpha val="40000"/>
                </a:prstClr>
              </a:outerShdw>
            </a:effectLst>
          </a:endParaRPr>
        </a:p>
      </dgm:t>
    </dgm:pt>
    <dgm:pt modelId="{BA576084-CE9A-48E7-B30F-46417BE88076}" type="parTrans" cxnId="{2961AC90-0AA5-4B73-A6A8-33492C4302B8}">
      <dgm:prSet/>
      <dgm:spPr/>
      <dgm:t>
        <a:bodyPr/>
        <a:lstStyle/>
        <a:p>
          <a:endParaRPr lang="en-US"/>
        </a:p>
      </dgm:t>
    </dgm:pt>
    <dgm:pt modelId="{3748B554-AAAB-4082-8322-19F091CF8BE6}" type="sibTrans" cxnId="{2961AC90-0AA5-4B73-A6A8-33492C4302B8}">
      <dgm:prSet/>
      <dgm:spPr/>
      <dgm:t>
        <a:bodyPr/>
        <a:lstStyle/>
        <a:p>
          <a:endParaRPr lang="en-US"/>
        </a:p>
      </dgm:t>
    </dgm:pt>
    <dgm:pt modelId="{BD7017F7-C1D3-42FC-9292-82F702B147A3}">
      <dgm:prSet phldrT="[Text]" custT="1"/>
      <dgm:spPr/>
      <dgm:t>
        <a:bodyPr/>
        <a:lstStyle/>
        <a:p>
          <a:pPr algn="l"/>
          <a:r>
            <a:rPr lang="en-US" sz="1800" dirty="0" smtClean="0"/>
            <a:t>The time between jobs when a worker is searching for a new job or transitioning from one job to another</a:t>
          </a:r>
          <a:endParaRPr lang="en-US" sz="1800" dirty="0"/>
        </a:p>
      </dgm:t>
    </dgm:pt>
    <dgm:pt modelId="{5A5CCB74-2FC3-4ED4-B8E8-EB96FC31A957}" type="parTrans" cxnId="{00FF2D99-D8BE-4526-9C8B-644F299159CF}">
      <dgm:prSet/>
      <dgm:spPr/>
      <dgm:t>
        <a:bodyPr/>
        <a:lstStyle/>
        <a:p>
          <a:endParaRPr lang="en-US"/>
        </a:p>
      </dgm:t>
    </dgm:pt>
    <dgm:pt modelId="{12BBD9B4-3F08-449E-BE7E-DA07A85E69EF}" type="sibTrans" cxnId="{00FF2D99-D8BE-4526-9C8B-644F299159CF}">
      <dgm:prSet/>
      <dgm:spPr/>
      <dgm:t>
        <a:bodyPr/>
        <a:lstStyle/>
        <a:p>
          <a:endParaRPr lang="en-US"/>
        </a:p>
      </dgm:t>
    </dgm:pt>
    <dgm:pt modelId="{79E2D90C-5EA8-44A3-886C-F95D7FC43520}">
      <dgm:prSet phldrT="[Text]">
        <dgm:style>
          <a:lnRef idx="1">
            <a:schemeClr val="accent4"/>
          </a:lnRef>
          <a:fillRef idx="2">
            <a:schemeClr val="accent4"/>
          </a:fillRef>
          <a:effectRef idx="1">
            <a:schemeClr val="accent4"/>
          </a:effectRef>
          <a:fontRef idx="minor">
            <a:schemeClr val="dk1"/>
          </a:fontRef>
        </dgm:style>
      </dgm:prSet>
      <dgm:spPr>
        <a:effectLst>
          <a:reflection blurRad="6350" stA="52000" endA="300" endPos="35000" dir="5400000" sy="-100000" algn="bl" rotWithShape="0"/>
        </a:effectLst>
      </dgm:spPr>
      <dgm:t>
        <a:bodyPr/>
        <a:lstStyle/>
        <a:p>
          <a:r>
            <a:rPr lang="en-US" dirty="0" smtClean="0">
              <a:effectLst>
                <a:outerShdw blurRad="50800" dist="38100" dir="5400000" algn="t" rotWithShape="0">
                  <a:prstClr val="black">
                    <a:alpha val="40000"/>
                  </a:prstClr>
                </a:outerShdw>
              </a:effectLst>
            </a:rPr>
            <a:t>Cyclical</a:t>
          </a:r>
          <a:endParaRPr lang="en-US" dirty="0">
            <a:effectLst>
              <a:outerShdw blurRad="50800" dist="38100" dir="5400000" algn="t" rotWithShape="0">
                <a:prstClr val="black">
                  <a:alpha val="40000"/>
                </a:prstClr>
              </a:outerShdw>
            </a:effectLst>
          </a:endParaRPr>
        </a:p>
      </dgm:t>
    </dgm:pt>
    <dgm:pt modelId="{12411032-0679-44C3-9AF8-C3B41D9E48BE}" type="parTrans" cxnId="{D629D425-12A5-41AA-86AC-2E68A9D27BA1}">
      <dgm:prSet/>
      <dgm:spPr/>
      <dgm:t>
        <a:bodyPr/>
        <a:lstStyle/>
        <a:p>
          <a:endParaRPr lang="en-US"/>
        </a:p>
      </dgm:t>
    </dgm:pt>
    <dgm:pt modelId="{4D030C31-C8E2-46E4-AAD3-DF8F7217E012}" type="sibTrans" cxnId="{D629D425-12A5-41AA-86AC-2E68A9D27BA1}">
      <dgm:prSet/>
      <dgm:spPr/>
      <dgm:t>
        <a:bodyPr/>
        <a:lstStyle/>
        <a:p>
          <a:endParaRPr lang="en-US"/>
        </a:p>
      </dgm:t>
    </dgm:pt>
    <dgm:pt modelId="{DED08337-4061-452F-A645-45F815D40141}">
      <dgm:prSet phldrT="[Text]" custT="1"/>
      <dgm:spPr/>
      <dgm:t>
        <a:bodyPr/>
        <a:lstStyle/>
        <a:p>
          <a:r>
            <a:rPr lang="en-US" sz="1800" dirty="0" smtClean="0"/>
            <a:t>Directly related to business cycle swings, like expansions or recessions</a:t>
          </a:r>
          <a:endParaRPr lang="en-US" sz="1800" dirty="0"/>
        </a:p>
      </dgm:t>
    </dgm:pt>
    <dgm:pt modelId="{E7C11DB7-5DEA-4AC5-9F9C-A082CB158845}" type="parTrans" cxnId="{2050DB8B-E992-4B53-AB3E-31F817B6D7DD}">
      <dgm:prSet/>
      <dgm:spPr/>
      <dgm:t>
        <a:bodyPr/>
        <a:lstStyle/>
        <a:p>
          <a:endParaRPr lang="en-US"/>
        </a:p>
      </dgm:t>
    </dgm:pt>
    <dgm:pt modelId="{5DE7A174-B202-453A-B26F-8545EB869997}" type="sibTrans" cxnId="{2050DB8B-E992-4B53-AB3E-31F817B6D7DD}">
      <dgm:prSet/>
      <dgm:spPr/>
      <dgm:t>
        <a:bodyPr/>
        <a:lstStyle/>
        <a:p>
          <a:endParaRPr lang="en-US"/>
        </a:p>
      </dgm:t>
    </dgm:pt>
    <dgm:pt modelId="{C30F24EA-032C-44B9-9FAE-946083DA47CC}" type="pres">
      <dgm:prSet presAssocID="{A35E5118-9117-44B9-AA81-104060CAB969}" presName="composite" presStyleCnt="0">
        <dgm:presLayoutVars>
          <dgm:chMax val="5"/>
          <dgm:dir/>
          <dgm:animLvl val="ctr"/>
          <dgm:resizeHandles val="exact"/>
        </dgm:presLayoutVars>
      </dgm:prSet>
      <dgm:spPr/>
      <dgm:t>
        <a:bodyPr/>
        <a:lstStyle/>
        <a:p>
          <a:endParaRPr lang="en-US"/>
        </a:p>
      </dgm:t>
    </dgm:pt>
    <dgm:pt modelId="{ED31AD78-F006-4CA3-83DC-DA13026CCE66}" type="pres">
      <dgm:prSet presAssocID="{A35E5118-9117-44B9-AA81-104060CAB969}" presName="cycle" presStyleCnt="0"/>
      <dgm:spPr/>
    </dgm:pt>
    <dgm:pt modelId="{6B41361C-4D13-4E40-B0F3-AD60F7CF8F65}" type="pres">
      <dgm:prSet presAssocID="{A35E5118-9117-44B9-AA81-104060CAB969}" presName="centerShape" presStyleCnt="0"/>
      <dgm:spPr/>
    </dgm:pt>
    <dgm:pt modelId="{851C3592-427E-47FA-8E3B-268ED37EBC5B}" type="pres">
      <dgm:prSet presAssocID="{A35E5118-9117-44B9-AA81-104060CAB969}" presName="connSite" presStyleLbl="node1" presStyleIdx="0" presStyleCnt="4"/>
      <dgm:spPr/>
    </dgm:pt>
    <dgm:pt modelId="{129F3CF3-345E-494B-8FD6-5EC993236924}" type="pres">
      <dgm:prSet presAssocID="{A35E5118-9117-44B9-AA81-104060CAB969}" presName="visible" presStyleLbl="node1" presStyleIdx="0" presStyleCnt="4" custLinFactNeighborX="9150" custLinFactNeighborY="2108"/>
      <dgm:spPr>
        <a:blipFill rotWithShape="0">
          <a:blip xmlns:r="http://schemas.openxmlformats.org/officeDocument/2006/relationships" r:embed="rId1"/>
          <a:stretch>
            <a:fillRect/>
          </a:stretch>
        </a:blipFill>
        <a:effectLst>
          <a:reflection blurRad="6350" stA="52000" endA="300" endPos="35000" dir="5400000" sy="-100000" algn="bl" rotWithShape="0"/>
        </a:effectLst>
      </dgm:spPr>
    </dgm:pt>
    <dgm:pt modelId="{1AE4EA6D-86D3-4B81-8348-2E311CE3084C}" type="pres">
      <dgm:prSet presAssocID="{CA80D7E0-4178-48F2-918D-2091B2B52149}" presName="Name25" presStyleLbl="parChTrans1D1" presStyleIdx="0" presStyleCnt="3"/>
      <dgm:spPr/>
      <dgm:t>
        <a:bodyPr/>
        <a:lstStyle/>
        <a:p>
          <a:endParaRPr lang="en-US"/>
        </a:p>
      </dgm:t>
    </dgm:pt>
    <dgm:pt modelId="{02D90BCC-7175-4536-A82E-8A7C4DD8816A}" type="pres">
      <dgm:prSet presAssocID="{EC0FC3B8-60C8-47A7-9E97-016C94F58978}" presName="node" presStyleCnt="0"/>
      <dgm:spPr/>
    </dgm:pt>
    <dgm:pt modelId="{804A1152-A9DE-41EB-A2F4-4771AD93A99C}" type="pres">
      <dgm:prSet presAssocID="{EC0FC3B8-60C8-47A7-9E97-016C94F58978}" presName="parentNode" presStyleLbl="node1" presStyleIdx="1" presStyleCnt="4" custLinFactNeighborX="-26566" custLinFactNeighborY="-5726">
        <dgm:presLayoutVars>
          <dgm:chMax val="1"/>
          <dgm:bulletEnabled val="1"/>
        </dgm:presLayoutVars>
      </dgm:prSet>
      <dgm:spPr/>
      <dgm:t>
        <a:bodyPr/>
        <a:lstStyle/>
        <a:p>
          <a:endParaRPr lang="en-US"/>
        </a:p>
      </dgm:t>
    </dgm:pt>
    <dgm:pt modelId="{74789CA7-3AAC-4A24-B741-18830324C4C4}" type="pres">
      <dgm:prSet presAssocID="{EC0FC3B8-60C8-47A7-9E97-016C94F58978}" presName="childNode" presStyleLbl="revTx" presStyleIdx="0" presStyleCnt="3">
        <dgm:presLayoutVars>
          <dgm:bulletEnabled val="1"/>
        </dgm:presLayoutVars>
      </dgm:prSet>
      <dgm:spPr/>
      <dgm:t>
        <a:bodyPr/>
        <a:lstStyle/>
        <a:p>
          <a:endParaRPr lang="en-US"/>
        </a:p>
      </dgm:t>
    </dgm:pt>
    <dgm:pt modelId="{AE9E99B5-AC44-4736-AA53-D4EB268C2584}" type="pres">
      <dgm:prSet presAssocID="{BA576084-CE9A-48E7-B30F-46417BE88076}" presName="Name25" presStyleLbl="parChTrans1D1" presStyleIdx="1" presStyleCnt="3"/>
      <dgm:spPr/>
      <dgm:t>
        <a:bodyPr/>
        <a:lstStyle/>
        <a:p>
          <a:endParaRPr lang="en-US"/>
        </a:p>
      </dgm:t>
    </dgm:pt>
    <dgm:pt modelId="{2991F710-FF2A-4757-9290-2475ADE4C7C4}" type="pres">
      <dgm:prSet presAssocID="{9CA9085A-E15B-44CA-9EB9-97FEDD32C1FB}" presName="node" presStyleCnt="0"/>
      <dgm:spPr/>
    </dgm:pt>
    <dgm:pt modelId="{8A087F47-CECB-45B5-B117-DAC13558F697}" type="pres">
      <dgm:prSet presAssocID="{9CA9085A-E15B-44CA-9EB9-97FEDD32C1FB}" presName="parentNode" presStyleLbl="node1" presStyleIdx="2" presStyleCnt="4" custLinFactNeighborX="-15609" custLinFactNeighborY="2297">
        <dgm:presLayoutVars>
          <dgm:chMax val="1"/>
          <dgm:bulletEnabled val="1"/>
        </dgm:presLayoutVars>
      </dgm:prSet>
      <dgm:spPr/>
      <dgm:t>
        <a:bodyPr/>
        <a:lstStyle/>
        <a:p>
          <a:endParaRPr lang="en-US"/>
        </a:p>
      </dgm:t>
    </dgm:pt>
    <dgm:pt modelId="{ECFD501B-0D73-4B8C-9A62-058BA2FE9164}" type="pres">
      <dgm:prSet presAssocID="{9CA9085A-E15B-44CA-9EB9-97FEDD32C1FB}" presName="childNode" presStyleLbl="revTx" presStyleIdx="1" presStyleCnt="3">
        <dgm:presLayoutVars>
          <dgm:bulletEnabled val="1"/>
        </dgm:presLayoutVars>
      </dgm:prSet>
      <dgm:spPr/>
      <dgm:t>
        <a:bodyPr/>
        <a:lstStyle/>
        <a:p>
          <a:endParaRPr lang="en-US"/>
        </a:p>
      </dgm:t>
    </dgm:pt>
    <dgm:pt modelId="{D9BDC772-64C9-4ECA-8FC5-3F68B3603C07}" type="pres">
      <dgm:prSet presAssocID="{12411032-0679-44C3-9AF8-C3B41D9E48BE}" presName="Name25" presStyleLbl="parChTrans1D1" presStyleIdx="2" presStyleCnt="3"/>
      <dgm:spPr/>
      <dgm:t>
        <a:bodyPr/>
        <a:lstStyle/>
        <a:p>
          <a:endParaRPr lang="en-US"/>
        </a:p>
      </dgm:t>
    </dgm:pt>
    <dgm:pt modelId="{0C1CFA91-D6CA-4472-AD41-F73AD6C8A8F3}" type="pres">
      <dgm:prSet presAssocID="{79E2D90C-5EA8-44A3-886C-F95D7FC43520}" presName="node" presStyleCnt="0"/>
      <dgm:spPr/>
    </dgm:pt>
    <dgm:pt modelId="{DE9A3267-A8EF-4812-A92E-FEA5C2C0C213}" type="pres">
      <dgm:prSet presAssocID="{79E2D90C-5EA8-44A3-886C-F95D7FC43520}" presName="parentNode" presStyleLbl="node1" presStyleIdx="3" presStyleCnt="4" custLinFactNeighborX="-20953" custLinFactNeighborY="-903">
        <dgm:presLayoutVars>
          <dgm:chMax val="1"/>
          <dgm:bulletEnabled val="1"/>
        </dgm:presLayoutVars>
      </dgm:prSet>
      <dgm:spPr/>
      <dgm:t>
        <a:bodyPr/>
        <a:lstStyle/>
        <a:p>
          <a:endParaRPr lang="en-US"/>
        </a:p>
      </dgm:t>
    </dgm:pt>
    <dgm:pt modelId="{DD27F71F-A754-48E7-9065-323B42807AEB}" type="pres">
      <dgm:prSet presAssocID="{79E2D90C-5EA8-44A3-886C-F95D7FC43520}" presName="childNode" presStyleLbl="revTx" presStyleIdx="2" presStyleCnt="3">
        <dgm:presLayoutVars>
          <dgm:bulletEnabled val="1"/>
        </dgm:presLayoutVars>
      </dgm:prSet>
      <dgm:spPr/>
      <dgm:t>
        <a:bodyPr/>
        <a:lstStyle/>
        <a:p>
          <a:endParaRPr lang="en-US"/>
        </a:p>
      </dgm:t>
    </dgm:pt>
  </dgm:ptLst>
  <dgm:cxnLst>
    <dgm:cxn modelId="{D629D425-12A5-41AA-86AC-2E68A9D27BA1}" srcId="{A35E5118-9117-44B9-AA81-104060CAB969}" destId="{79E2D90C-5EA8-44A3-886C-F95D7FC43520}" srcOrd="2" destOrd="0" parTransId="{12411032-0679-44C3-9AF8-C3B41D9E48BE}" sibTransId="{4D030C31-C8E2-46E4-AAD3-DF8F7217E012}"/>
    <dgm:cxn modelId="{6AE75B40-BE4A-4B4C-8AD2-CD25DCEE9490}" srcId="{EC0FC3B8-60C8-47A7-9E97-016C94F58978}" destId="{A2E301BC-9137-4A80-B5E9-A6E6B20B02DE}" srcOrd="0" destOrd="0" parTransId="{C3312F28-B453-42C7-9110-EE79E020EB92}" sibTransId="{FA13146C-6FB4-4606-BFF9-21F1513F2C88}"/>
    <dgm:cxn modelId="{DC8D0F98-F291-41BA-A24A-F3DB1ACF9011}" type="presOf" srcId="{12411032-0679-44C3-9AF8-C3B41D9E48BE}" destId="{D9BDC772-64C9-4ECA-8FC5-3F68B3603C07}" srcOrd="0" destOrd="0" presId="urn:microsoft.com/office/officeart/2005/8/layout/radial2"/>
    <dgm:cxn modelId="{00FF2D99-D8BE-4526-9C8B-644F299159CF}" srcId="{9CA9085A-E15B-44CA-9EB9-97FEDD32C1FB}" destId="{BD7017F7-C1D3-42FC-9292-82F702B147A3}" srcOrd="0" destOrd="0" parTransId="{5A5CCB74-2FC3-4ED4-B8E8-EB96FC31A957}" sibTransId="{12BBD9B4-3F08-449E-BE7E-DA07A85E69EF}"/>
    <dgm:cxn modelId="{2F129D74-6A3E-43E2-A48D-F7A45B95305A}" type="presOf" srcId="{A2E301BC-9137-4A80-B5E9-A6E6B20B02DE}" destId="{74789CA7-3AAC-4A24-B741-18830324C4C4}" srcOrd="0" destOrd="0" presId="urn:microsoft.com/office/officeart/2005/8/layout/radial2"/>
    <dgm:cxn modelId="{683C53AB-FD34-495A-9766-E433241DA6B9}" type="presOf" srcId="{DED08337-4061-452F-A645-45F815D40141}" destId="{DD27F71F-A754-48E7-9065-323B42807AEB}" srcOrd="0" destOrd="0" presId="urn:microsoft.com/office/officeart/2005/8/layout/radial2"/>
    <dgm:cxn modelId="{AECE755A-F704-4AD2-8C51-66D6754E349E}" srcId="{A35E5118-9117-44B9-AA81-104060CAB969}" destId="{EC0FC3B8-60C8-47A7-9E97-016C94F58978}" srcOrd="0" destOrd="0" parTransId="{CA80D7E0-4178-48F2-918D-2091B2B52149}" sibTransId="{59A327C3-C9E8-4333-BD2A-E419E161D28C}"/>
    <dgm:cxn modelId="{2050DB8B-E992-4B53-AB3E-31F817B6D7DD}" srcId="{79E2D90C-5EA8-44A3-886C-F95D7FC43520}" destId="{DED08337-4061-452F-A645-45F815D40141}" srcOrd="0" destOrd="0" parTransId="{E7C11DB7-5DEA-4AC5-9F9C-A082CB158845}" sibTransId="{5DE7A174-B202-453A-B26F-8545EB869997}"/>
    <dgm:cxn modelId="{6D0F85F5-1BED-4A3E-8ABD-EADAE9D4300E}" type="presOf" srcId="{BD7017F7-C1D3-42FC-9292-82F702B147A3}" destId="{ECFD501B-0D73-4B8C-9A62-058BA2FE9164}" srcOrd="0" destOrd="0" presId="urn:microsoft.com/office/officeart/2005/8/layout/radial2"/>
    <dgm:cxn modelId="{80387A2A-86E5-4680-A3D0-058C5FC1E1B0}" type="presOf" srcId="{9CA9085A-E15B-44CA-9EB9-97FEDD32C1FB}" destId="{8A087F47-CECB-45B5-B117-DAC13558F697}" srcOrd="0" destOrd="0" presId="urn:microsoft.com/office/officeart/2005/8/layout/radial2"/>
    <dgm:cxn modelId="{2961AC90-0AA5-4B73-A6A8-33492C4302B8}" srcId="{A35E5118-9117-44B9-AA81-104060CAB969}" destId="{9CA9085A-E15B-44CA-9EB9-97FEDD32C1FB}" srcOrd="1" destOrd="0" parTransId="{BA576084-CE9A-48E7-B30F-46417BE88076}" sibTransId="{3748B554-AAAB-4082-8322-19F091CF8BE6}"/>
    <dgm:cxn modelId="{CAC2535D-4DD1-4826-9B9F-4A27F00FBB9D}" type="presOf" srcId="{79E2D90C-5EA8-44A3-886C-F95D7FC43520}" destId="{DE9A3267-A8EF-4812-A92E-FEA5C2C0C213}" srcOrd="0" destOrd="0" presId="urn:microsoft.com/office/officeart/2005/8/layout/radial2"/>
    <dgm:cxn modelId="{F339E336-4D17-42AF-BCA3-194CE0914EC0}" type="presOf" srcId="{EC0FC3B8-60C8-47A7-9E97-016C94F58978}" destId="{804A1152-A9DE-41EB-A2F4-4771AD93A99C}" srcOrd="0" destOrd="0" presId="urn:microsoft.com/office/officeart/2005/8/layout/radial2"/>
    <dgm:cxn modelId="{604EC79E-59E5-4263-AA2E-AACDBF2BA075}" type="presOf" srcId="{CA80D7E0-4178-48F2-918D-2091B2B52149}" destId="{1AE4EA6D-86D3-4B81-8348-2E311CE3084C}" srcOrd="0" destOrd="0" presId="urn:microsoft.com/office/officeart/2005/8/layout/radial2"/>
    <dgm:cxn modelId="{48CFE7F9-238E-4830-83E0-670149087F27}" type="presOf" srcId="{A35E5118-9117-44B9-AA81-104060CAB969}" destId="{C30F24EA-032C-44B9-9FAE-946083DA47CC}" srcOrd="0" destOrd="0" presId="urn:microsoft.com/office/officeart/2005/8/layout/radial2"/>
    <dgm:cxn modelId="{DCE2B664-4B60-4FDB-9D4A-3B3487AD012C}" type="presOf" srcId="{BA576084-CE9A-48E7-B30F-46417BE88076}" destId="{AE9E99B5-AC44-4736-AA53-D4EB268C2584}" srcOrd="0" destOrd="0" presId="urn:microsoft.com/office/officeart/2005/8/layout/radial2"/>
    <dgm:cxn modelId="{0DC02328-21EE-41BB-AFF4-5F35A96FFE1C}" type="presParOf" srcId="{C30F24EA-032C-44B9-9FAE-946083DA47CC}" destId="{ED31AD78-F006-4CA3-83DC-DA13026CCE66}" srcOrd="0" destOrd="0" presId="urn:microsoft.com/office/officeart/2005/8/layout/radial2"/>
    <dgm:cxn modelId="{E8B68BD6-106B-4AB4-8D30-83F55F670095}" type="presParOf" srcId="{ED31AD78-F006-4CA3-83DC-DA13026CCE66}" destId="{6B41361C-4D13-4E40-B0F3-AD60F7CF8F65}" srcOrd="0" destOrd="0" presId="urn:microsoft.com/office/officeart/2005/8/layout/radial2"/>
    <dgm:cxn modelId="{88144329-61FA-461F-BBD7-C11C097848C6}" type="presParOf" srcId="{6B41361C-4D13-4E40-B0F3-AD60F7CF8F65}" destId="{851C3592-427E-47FA-8E3B-268ED37EBC5B}" srcOrd="0" destOrd="0" presId="urn:microsoft.com/office/officeart/2005/8/layout/radial2"/>
    <dgm:cxn modelId="{FF20BCC5-CBA7-4391-BCC3-B677DA3DD4FC}" type="presParOf" srcId="{6B41361C-4D13-4E40-B0F3-AD60F7CF8F65}" destId="{129F3CF3-345E-494B-8FD6-5EC993236924}" srcOrd="1" destOrd="0" presId="urn:microsoft.com/office/officeart/2005/8/layout/radial2"/>
    <dgm:cxn modelId="{95E11B98-A977-41B6-AB98-82B5B4D5C1BB}" type="presParOf" srcId="{ED31AD78-F006-4CA3-83DC-DA13026CCE66}" destId="{1AE4EA6D-86D3-4B81-8348-2E311CE3084C}" srcOrd="1" destOrd="0" presId="urn:microsoft.com/office/officeart/2005/8/layout/radial2"/>
    <dgm:cxn modelId="{6FC4904C-5FCB-4856-A79C-86053F96CBF7}" type="presParOf" srcId="{ED31AD78-F006-4CA3-83DC-DA13026CCE66}" destId="{02D90BCC-7175-4536-A82E-8A7C4DD8816A}" srcOrd="2" destOrd="0" presId="urn:microsoft.com/office/officeart/2005/8/layout/radial2"/>
    <dgm:cxn modelId="{E42FD567-D75E-40BD-B25A-77413B7255AF}" type="presParOf" srcId="{02D90BCC-7175-4536-A82E-8A7C4DD8816A}" destId="{804A1152-A9DE-41EB-A2F4-4771AD93A99C}" srcOrd="0" destOrd="0" presId="urn:microsoft.com/office/officeart/2005/8/layout/radial2"/>
    <dgm:cxn modelId="{403E5F9C-62B2-4FBC-A93B-F6A7F690BB9E}" type="presParOf" srcId="{02D90BCC-7175-4536-A82E-8A7C4DD8816A}" destId="{74789CA7-3AAC-4A24-B741-18830324C4C4}" srcOrd="1" destOrd="0" presId="urn:microsoft.com/office/officeart/2005/8/layout/radial2"/>
    <dgm:cxn modelId="{86203464-B340-4828-8096-CF4F17A27E53}" type="presParOf" srcId="{ED31AD78-F006-4CA3-83DC-DA13026CCE66}" destId="{AE9E99B5-AC44-4736-AA53-D4EB268C2584}" srcOrd="3" destOrd="0" presId="urn:microsoft.com/office/officeart/2005/8/layout/radial2"/>
    <dgm:cxn modelId="{D3735752-E400-4D64-BD52-82D054CF5E1D}" type="presParOf" srcId="{ED31AD78-F006-4CA3-83DC-DA13026CCE66}" destId="{2991F710-FF2A-4757-9290-2475ADE4C7C4}" srcOrd="4" destOrd="0" presId="urn:microsoft.com/office/officeart/2005/8/layout/radial2"/>
    <dgm:cxn modelId="{7FECF1DC-A915-4142-B61F-3FCF7F22A508}" type="presParOf" srcId="{2991F710-FF2A-4757-9290-2475ADE4C7C4}" destId="{8A087F47-CECB-45B5-B117-DAC13558F697}" srcOrd="0" destOrd="0" presId="urn:microsoft.com/office/officeart/2005/8/layout/radial2"/>
    <dgm:cxn modelId="{2E9137C0-09A0-4C0F-802B-76AE6F6AB1FC}" type="presParOf" srcId="{2991F710-FF2A-4757-9290-2475ADE4C7C4}" destId="{ECFD501B-0D73-4B8C-9A62-058BA2FE9164}" srcOrd="1" destOrd="0" presId="urn:microsoft.com/office/officeart/2005/8/layout/radial2"/>
    <dgm:cxn modelId="{74A73B11-664D-4B79-99A2-4F79C56B1308}" type="presParOf" srcId="{ED31AD78-F006-4CA3-83DC-DA13026CCE66}" destId="{D9BDC772-64C9-4ECA-8FC5-3F68B3603C07}" srcOrd="5" destOrd="0" presId="urn:microsoft.com/office/officeart/2005/8/layout/radial2"/>
    <dgm:cxn modelId="{DA8AE1EC-44A5-4C3B-BC83-195BA89DA54F}" type="presParOf" srcId="{ED31AD78-F006-4CA3-83DC-DA13026CCE66}" destId="{0C1CFA91-D6CA-4472-AD41-F73AD6C8A8F3}" srcOrd="6" destOrd="0" presId="urn:microsoft.com/office/officeart/2005/8/layout/radial2"/>
    <dgm:cxn modelId="{D326C8EF-9EBB-401C-8A04-65F144D7DC7C}" type="presParOf" srcId="{0C1CFA91-D6CA-4472-AD41-F73AD6C8A8F3}" destId="{DE9A3267-A8EF-4812-A92E-FEA5C2C0C213}" srcOrd="0" destOrd="0" presId="urn:microsoft.com/office/officeart/2005/8/layout/radial2"/>
    <dgm:cxn modelId="{9C015F75-8D29-438A-B4C0-10ADDB790B35}" type="presParOf" srcId="{0C1CFA91-D6CA-4472-AD41-F73AD6C8A8F3}" destId="{DD27F71F-A754-48E7-9065-323B42807AEB}"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D7796-1DEB-46AE-B383-92DA17E43874}">
      <dsp:nvSpPr>
        <dsp:cNvPr id="0" name=""/>
        <dsp:cNvSpPr/>
      </dsp:nvSpPr>
      <dsp:spPr>
        <a:xfrm rot="16200000">
          <a:off x="426938" y="1366738"/>
          <a:ext cx="4445000" cy="171152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kern="1200" dirty="0" smtClean="0"/>
            <a:t>The </a:t>
          </a:r>
          <a:r>
            <a:rPr lang="en-US" sz="1700" b="1" kern="1200" dirty="0" smtClean="0">
              <a:solidFill>
                <a:srgbClr val="E6EB1B"/>
              </a:solidFill>
            </a:rPr>
            <a:t>Census Bureau </a:t>
          </a:r>
          <a:r>
            <a:rPr lang="en-US" sz="1600" kern="1200" dirty="0" smtClean="0"/>
            <a:t>conducts the CPS, and the </a:t>
          </a:r>
          <a:r>
            <a:rPr lang="en-US" sz="1700" b="1" kern="1200" dirty="0" smtClean="0">
              <a:solidFill>
                <a:srgbClr val="E6EB1B"/>
              </a:solidFill>
            </a:rPr>
            <a:t>Bureau of Labor Statistics (BLS) </a:t>
          </a:r>
          <a:r>
            <a:rPr lang="en-US" sz="1600" kern="1200" dirty="0" smtClean="0"/>
            <a:t>uses the results to report the official Unemployment Rate</a:t>
          </a:r>
          <a:endParaRPr lang="en-US" sz="1600" kern="1200" dirty="0"/>
        </a:p>
      </dsp:txBody>
      <dsp:txXfrm rot="5400000">
        <a:off x="1793676" y="889000"/>
        <a:ext cx="1711523" cy="2667000"/>
      </dsp:txXfrm>
    </dsp:sp>
    <dsp:sp modelId="{2FF16A65-FE1B-44CD-B962-451E78466329}">
      <dsp:nvSpPr>
        <dsp:cNvPr id="0" name=""/>
        <dsp:cNvSpPr/>
      </dsp:nvSpPr>
      <dsp:spPr>
        <a:xfrm rot="16200000">
          <a:off x="-1389878" y="1389878"/>
          <a:ext cx="4445000" cy="166524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kern="1200" dirty="0" smtClean="0"/>
            <a:t>The official U.S. unemployment rate is measured using data from the </a:t>
          </a:r>
          <a:r>
            <a:rPr lang="en-US" sz="1700" b="1" kern="1200" dirty="0" smtClean="0">
              <a:solidFill>
                <a:srgbClr val="E6EB1B"/>
              </a:solidFill>
            </a:rPr>
            <a:t>Current Population Survey (CPS)</a:t>
          </a:r>
          <a:endParaRPr lang="en-US" sz="1600" b="0" kern="1200" dirty="0">
            <a:solidFill>
              <a:schemeClr val="tx1"/>
            </a:solidFill>
          </a:endParaRPr>
        </a:p>
      </dsp:txBody>
      <dsp:txXfrm rot="5400000">
        <a:off x="0" y="889000"/>
        <a:ext cx="1665243" cy="266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BDC772-64C9-4ECA-8FC5-3F68B3603C07}">
      <dsp:nvSpPr>
        <dsp:cNvPr id="0" name=""/>
        <dsp:cNvSpPr/>
      </dsp:nvSpPr>
      <dsp:spPr>
        <a:xfrm rot="2843451">
          <a:off x="1907256" y="3364590"/>
          <a:ext cx="512248" cy="63369"/>
        </a:xfrm>
        <a:custGeom>
          <a:avLst/>
          <a:gdLst/>
          <a:ahLst/>
          <a:cxnLst/>
          <a:rect l="0" t="0" r="0" b="0"/>
          <a:pathLst>
            <a:path>
              <a:moveTo>
                <a:pt x="0" y="31684"/>
              </a:moveTo>
              <a:lnTo>
                <a:pt x="512248" y="316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9E99B5-AC44-4736-AA53-D4EB268C2584}">
      <dsp:nvSpPr>
        <dsp:cNvPr id="0" name=""/>
        <dsp:cNvSpPr/>
      </dsp:nvSpPr>
      <dsp:spPr>
        <a:xfrm rot="52313">
          <a:off x="2054677" y="2385391"/>
          <a:ext cx="589847" cy="63369"/>
        </a:xfrm>
        <a:custGeom>
          <a:avLst/>
          <a:gdLst/>
          <a:ahLst/>
          <a:cxnLst/>
          <a:rect l="0" t="0" r="0" b="0"/>
          <a:pathLst>
            <a:path>
              <a:moveTo>
                <a:pt x="0" y="31684"/>
              </a:moveTo>
              <a:lnTo>
                <a:pt x="589847" y="316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E4EA6D-86D3-4B81-8348-2E311CE3084C}">
      <dsp:nvSpPr>
        <dsp:cNvPr id="0" name=""/>
        <dsp:cNvSpPr/>
      </dsp:nvSpPr>
      <dsp:spPr>
        <a:xfrm rot="18654830">
          <a:off x="1860804" y="1372304"/>
          <a:ext cx="499780" cy="63369"/>
        </a:xfrm>
        <a:custGeom>
          <a:avLst/>
          <a:gdLst/>
          <a:ahLst/>
          <a:cxnLst/>
          <a:rect l="0" t="0" r="0" b="0"/>
          <a:pathLst>
            <a:path>
              <a:moveTo>
                <a:pt x="0" y="31684"/>
              </a:moveTo>
              <a:lnTo>
                <a:pt x="499780" y="316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9F3CF3-345E-494B-8FD6-5EC993236924}">
      <dsp:nvSpPr>
        <dsp:cNvPr id="0" name=""/>
        <dsp:cNvSpPr/>
      </dsp:nvSpPr>
      <dsp:spPr>
        <a:xfrm>
          <a:off x="304807" y="1295403"/>
          <a:ext cx="2307059" cy="23070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a:reflection blurRad="6350" stA="52000" endA="300" endPos="35000" dir="5400000" sy="-100000" algn="bl" rotWithShape="0"/>
        </a:effectLst>
      </dsp:spPr>
      <dsp:style>
        <a:lnRef idx="2">
          <a:scrgbClr r="0" g="0" b="0"/>
        </a:lnRef>
        <a:fillRef idx="1">
          <a:scrgbClr r="0" g="0" b="0"/>
        </a:fillRef>
        <a:effectRef idx="0">
          <a:scrgbClr r="0" g="0" b="0"/>
        </a:effectRef>
        <a:fontRef idx="minor">
          <a:schemeClr val="lt1"/>
        </a:fontRef>
      </dsp:style>
    </dsp:sp>
    <dsp:sp modelId="{804A1152-A9DE-41EB-A2F4-4771AD93A99C}">
      <dsp:nvSpPr>
        <dsp:cNvPr id="0" name=""/>
        <dsp:cNvSpPr/>
      </dsp:nvSpPr>
      <dsp:spPr>
        <a:xfrm>
          <a:off x="2035519" y="0"/>
          <a:ext cx="1384235" cy="1384235"/>
        </a:xfrm>
        <a:prstGeom prst="ellipse">
          <a:avLst/>
        </a:prstGeom>
        <a:gradFill rotWithShape="1">
          <a:gsLst>
            <a:gs pos="20000">
              <a:schemeClr val="accent1">
                <a:tint val="9000"/>
              </a:schemeClr>
            </a:gs>
            <a:gs pos="100000">
              <a:schemeClr val="accent1">
                <a:tint val="70000"/>
                <a:satMod val="100000"/>
              </a:schemeClr>
            </a:gs>
          </a:gsLst>
          <a:path path="circle">
            <a:fillToRect l="-15000" t="-15000" r="115000" b="115000"/>
          </a:path>
        </a:gradFill>
        <a:ln w="9525" cap="flat" cmpd="sng" algn="ctr">
          <a:solidFill>
            <a:schemeClr val="accent1">
              <a:shade val="48000"/>
              <a:satMod val="110000"/>
            </a:schemeClr>
          </a:solidFill>
          <a:prstDash val="solid"/>
        </a:ln>
        <a:effectLst>
          <a:reflection blurRad="6350" stA="52000" endA="300" endPos="35000" dir="5400000" sy="-100000" algn="bl" rotWithShape="0"/>
        </a:effectLst>
      </dsp:spPr>
      <dsp:style>
        <a:lnRef idx="1">
          <a:schemeClr val="accent1"/>
        </a:lnRef>
        <a:fillRef idx="2">
          <a:schemeClr val="accent1"/>
        </a:fillRef>
        <a:effectRef idx="1">
          <a:schemeClr val="accent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effectLst>
                <a:outerShdw blurRad="50800" dist="38100" dir="5400000" algn="t" rotWithShape="0">
                  <a:prstClr val="black">
                    <a:alpha val="40000"/>
                  </a:prstClr>
                </a:outerShdw>
              </a:effectLst>
            </a:rPr>
            <a:t>Structural</a:t>
          </a:r>
          <a:endParaRPr lang="en-US" sz="1800" kern="1200" dirty="0">
            <a:effectLst>
              <a:outerShdw blurRad="50800" dist="38100" dir="5400000" algn="t" rotWithShape="0">
                <a:prstClr val="black">
                  <a:alpha val="40000"/>
                </a:prstClr>
              </a:outerShdw>
            </a:effectLst>
          </a:endParaRPr>
        </a:p>
      </dsp:txBody>
      <dsp:txXfrm>
        <a:off x="2238236" y="202717"/>
        <a:ext cx="978801" cy="978801"/>
      </dsp:txXfrm>
    </dsp:sp>
    <dsp:sp modelId="{74789CA7-3AAC-4A24-B741-18830324C4C4}">
      <dsp:nvSpPr>
        <dsp:cNvPr id="0" name=""/>
        <dsp:cNvSpPr/>
      </dsp:nvSpPr>
      <dsp:spPr>
        <a:xfrm>
          <a:off x="3558178" y="0"/>
          <a:ext cx="2076353" cy="138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Mismatch between the skills of unemployed workers and the skills needed for  available jobs</a:t>
          </a:r>
          <a:endParaRPr lang="en-US" sz="1800" kern="1200" dirty="0"/>
        </a:p>
      </dsp:txBody>
      <dsp:txXfrm>
        <a:off x="3558178" y="0"/>
        <a:ext cx="2076353" cy="1384235"/>
      </dsp:txXfrm>
    </dsp:sp>
    <dsp:sp modelId="{8A087F47-CECB-45B5-B117-DAC13558F697}">
      <dsp:nvSpPr>
        <dsp:cNvPr id="0" name=""/>
        <dsp:cNvSpPr/>
      </dsp:nvSpPr>
      <dsp:spPr>
        <a:xfrm>
          <a:off x="2644410" y="1739978"/>
          <a:ext cx="1384235" cy="1384235"/>
        </a:xfrm>
        <a:prstGeom prst="ellipse">
          <a:avLst/>
        </a:prstGeom>
        <a:gradFill rotWithShape="1">
          <a:gsLst>
            <a:gs pos="20000">
              <a:schemeClr val="accent2">
                <a:tint val="9000"/>
              </a:schemeClr>
            </a:gs>
            <a:gs pos="100000">
              <a:schemeClr val="accent2">
                <a:tint val="70000"/>
                <a:satMod val="100000"/>
              </a:schemeClr>
            </a:gs>
          </a:gsLst>
          <a:path path="circle">
            <a:fillToRect l="-15000" t="-15000" r="115000" b="115000"/>
          </a:path>
        </a:gradFill>
        <a:ln w="9525" cap="flat" cmpd="sng" algn="ctr">
          <a:solidFill>
            <a:schemeClr val="accent2">
              <a:shade val="48000"/>
              <a:satMod val="110000"/>
            </a:schemeClr>
          </a:solidFill>
          <a:prstDash val="solid"/>
        </a:ln>
        <a:effectLst>
          <a:reflection blurRad="6350" stA="52000" endA="300" endPos="35000" dir="5400000" sy="-100000" algn="bl" rotWithShape="0"/>
        </a:effectLst>
      </dsp:spPr>
      <dsp:style>
        <a:lnRef idx="1">
          <a:schemeClr val="accent2"/>
        </a:lnRef>
        <a:fillRef idx="2">
          <a:schemeClr val="accent2"/>
        </a:fillRef>
        <a:effectRef idx="1">
          <a:schemeClr val="accent2"/>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effectLst>
                <a:outerShdw blurRad="50800" dist="38100" dir="5400000" algn="t" rotWithShape="0">
                  <a:prstClr val="black">
                    <a:alpha val="40000"/>
                  </a:prstClr>
                </a:outerShdw>
              </a:effectLst>
            </a:rPr>
            <a:t>Frictional</a:t>
          </a:r>
          <a:endParaRPr lang="en-US" sz="1800" kern="1200" dirty="0">
            <a:effectLst>
              <a:outerShdw blurRad="50800" dist="38100" dir="5400000" algn="t" rotWithShape="0">
                <a:prstClr val="black">
                  <a:alpha val="40000"/>
                </a:prstClr>
              </a:outerShdw>
            </a:effectLst>
          </a:endParaRPr>
        </a:p>
      </dsp:txBody>
      <dsp:txXfrm>
        <a:off x="2847127" y="1942695"/>
        <a:ext cx="978801" cy="978801"/>
      </dsp:txXfrm>
    </dsp:sp>
    <dsp:sp modelId="{ECFD501B-0D73-4B8C-9A62-058BA2FE9164}">
      <dsp:nvSpPr>
        <dsp:cNvPr id="0" name=""/>
        <dsp:cNvSpPr/>
      </dsp:nvSpPr>
      <dsp:spPr>
        <a:xfrm>
          <a:off x="4167069" y="1739978"/>
          <a:ext cx="2076353" cy="138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The time between jobs when a worker is searching for a new job or transitioning from one job to another</a:t>
          </a:r>
          <a:endParaRPr lang="en-US" sz="1800" kern="1200" dirty="0"/>
        </a:p>
      </dsp:txBody>
      <dsp:txXfrm>
        <a:off x="4167069" y="1739978"/>
        <a:ext cx="2076353" cy="1384235"/>
      </dsp:txXfrm>
    </dsp:sp>
    <dsp:sp modelId="{DE9A3267-A8EF-4812-A92E-FEA5C2C0C213}">
      <dsp:nvSpPr>
        <dsp:cNvPr id="0" name=""/>
        <dsp:cNvSpPr/>
      </dsp:nvSpPr>
      <dsp:spPr>
        <a:xfrm>
          <a:off x="2113216" y="3402053"/>
          <a:ext cx="1384235" cy="1384235"/>
        </a:xfrm>
        <a:prstGeom prst="ellipse">
          <a:avLst/>
        </a:prstGeom>
        <a:gradFill rotWithShape="1">
          <a:gsLst>
            <a:gs pos="20000">
              <a:schemeClr val="accent4">
                <a:tint val="9000"/>
              </a:schemeClr>
            </a:gs>
            <a:gs pos="100000">
              <a:schemeClr val="accent4">
                <a:tint val="70000"/>
                <a:satMod val="100000"/>
              </a:schemeClr>
            </a:gs>
          </a:gsLst>
          <a:path path="circle">
            <a:fillToRect l="-15000" t="-15000" r="115000" b="115000"/>
          </a:path>
        </a:gradFill>
        <a:ln w="9525" cap="flat" cmpd="sng" algn="ctr">
          <a:solidFill>
            <a:schemeClr val="accent4">
              <a:shade val="48000"/>
              <a:satMod val="110000"/>
            </a:schemeClr>
          </a:solidFill>
          <a:prstDash val="solid"/>
        </a:ln>
        <a:effectLst>
          <a:reflection blurRad="6350" stA="52000" endA="300" endPos="35000" dir="5400000" sy="-100000" algn="bl" rotWithShape="0"/>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effectLst>
                <a:outerShdw blurRad="50800" dist="38100" dir="5400000" algn="t" rotWithShape="0">
                  <a:prstClr val="black">
                    <a:alpha val="40000"/>
                  </a:prstClr>
                </a:outerShdw>
              </a:effectLst>
            </a:rPr>
            <a:t>Cyclical</a:t>
          </a:r>
          <a:endParaRPr lang="en-US" sz="1800" kern="1200" dirty="0">
            <a:effectLst>
              <a:outerShdw blurRad="50800" dist="38100" dir="5400000" algn="t" rotWithShape="0">
                <a:prstClr val="black">
                  <a:alpha val="40000"/>
                </a:prstClr>
              </a:outerShdw>
            </a:effectLst>
          </a:endParaRPr>
        </a:p>
      </dsp:txBody>
      <dsp:txXfrm>
        <a:off x="2315933" y="3604770"/>
        <a:ext cx="978801" cy="978801"/>
      </dsp:txXfrm>
    </dsp:sp>
    <dsp:sp modelId="{DD27F71F-A754-48E7-9065-323B42807AEB}">
      <dsp:nvSpPr>
        <dsp:cNvPr id="0" name=""/>
        <dsp:cNvSpPr/>
      </dsp:nvSpPr>
      <dsp:spPr>
        <a:xfrm>
          <a:off x="3635875" y="3402053"/>
          <a:ext cx="2076353" cy="138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Directly related to business cycle swings, like expansions or recessions</a:t>
          </a:r>
          <a:endParaRPr lang="en-US" sz="1800" kern="1200" dirty="0"/>
        </a:p>
      </dsp:txBody>
      <dsp:txXfrm>
        <a:off x="3635875" y="3402053"/>
        <a:ext cx="2076353" cy="138423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6B300-4A14-4FC4-A793-EAB9EB47DC43}" type="datetimeFigureOut">
              <a:rPr lang="en-US" smtClean="0"/>
              <a:pPr/>
              <a:t>9/14/2020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383B6C-A135-467E-9027-17BE0D5921B2}" type="slidenum">
              <a:rPr lang="en-US" smtClean="0"/>
              <a:pPr/>
              <a:t>‹#›</a:t>
            </a:fld>
            <a:endParaRPr lang="en-US"/>
          </a:p>
        </p:txBody>
      </p:sp>
    </p:spTree>
    <p:extLst>
      <p:ext uri="{BB962C8B-B14F-4D97-AF65-F5344CB8AC3E}">
        <p14:creationId xmlns:p14="http://schemas.microsoft.com/office/powerpoint/2010/main" val="3402402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383B6C-A135-467E-9027-17BE0D5921B2}" type="slidenum">
              <a:rPr lang="en-US" smtClean="0"/>
              <a:pPr/>
              <a:t>2</a:t>
            </a:fld>
            <a:endParaRPr lang="en-US"/>
          </a:p>
        </p:txBody>
      </p:sp>
    </p:spTree>
    <p:extLst>
      <p:ext uri="{BB962C8B-B14F-4D97-AF65-F5344CB8AC3E}">
        <p14:creationId xmlns:p14="http://schemas.microsoft.com/office/powerpoint/2010/main" val="1370080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6427E9-0D24-435E-AF81-5261A1B7C097}" type="slidenum">
              <a:rPr lang="en-US" smtClean="0"/>
              <a:pPr/>
              <a:t>3</a:t>
            </a:fld>
            <a:endParaRPr lang="en-US"/>
          </a:p>
        </p:txBody>
      </p:sp>
    </p:spTree>
    <p:extLst>
      <p:ext uri="{BB962C8B-B14F-4D97-AF65-F5344CB8AC3E}">
        <p14:creationId xmlns:p14="http://schemas.microsoft.com/office/powerpoint/2010/main" val="3517469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Sources: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http://www.bls.gov/cps/lfcharacteristics.htm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Discouraged workers are a subset of persons marginally attached to the labor force. The marginally attached are those persons not in the labor force who want and are available for work, and who have looked for a job sometime in the prior 12 months, but were not counted as unemployed because they had not searched for work in the 4 weeks preceding the survey. Among the marginally attached, discouraged workers were not currently looking for work specifically because they believed no jobs were available for them or there were none for which they would qualify.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t>Not in the labor force</a:t>
            </a:r>
          </a:p>
          <a:p>
            <a:r>
              <a:rPr lang="en-US" dirty="0" smtClean="0"/>
              <a:t>Persons who are neither employed nor unemployed are not in the labor force. This category includes retired persons, students, those taking care of children or other family members, and others who are neither working nor seeking work. Information is collected on their desire for and availability for work, job search activity in the prior year, and reasons for not currently searching.</a:t>
            </a:r>
          </a:p>
          <a:p>
            <a:endParaRPr lang="en-US" dirty="0" smtClean="0"/>
          </a:p>
          <a:p>
            <a:r>
              <a:rPr lang="en-US" dirty="0" smtClean="0"/>
              <a:t>Underemployed</a:t>
            </a:r>
          </a:p>
          <a:p>
            <a:r>
              <a:rPr lang="en-US" dirty="0" smtClean="0"/>
              <a:t>http://www.bls.gov/news.release/empsit.t15.htm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56383B6C-A135-467E-9027-17BE0D5921B2}" type="slidenum">
              <a:rPr lang="en-US" smtClean="0"/>
              <a:pPr/>
              <a:t>4</a:t>
            </a:fld>
            <a:endParaRPr lang="en-US"/>
          </a:p>
        </p:txBody>
      </p:sp>
    </p:spTree>
    <p:extLst>
      <p:ext uri="{BB962C8B-B14F-4D97-AF65-F5344CB8AC3E}">
        <p14:creationId xmlns:p14="http://schemas.microsoft.com/office/powerpoint/2010/main" val="4206370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6427E9-0D24-435E-AF81-5261A1B7C097}" type="slidenum">
              <a:rPr lang="en-US" smtClean="0"/>
              <a:pPr/>
              <a:t>5</a:t>
            </a:fld>
            <a:endParaRPr lang="en-US"/>
          </a:p>
        </p:txBody>
      </p:sp>
    </p:spTree>
    <p:extLst>
      <p:ext uri="{BB962C8B-B14F-4D97-AF65-F5344CB8AC3E}">
        <p14:creationId xmlns:p14="http://schemas.microsoft.com/office/powerpoint/2010/main" val="1057079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6427E9-0D24-435E-AF81-5261A1B7C097}" type="slidenum">
              <a:rPr lang="en-US" smtClean="0"/>
              <a:pPr/>
              <a:t>6</a:t>
            </a:fld>
            <a:endParaRPr lang="en-US"/>
          </a:p>
        </p:txBody>
      </p:sp>
    </p:spTree>
    <p:extLst>
      <p:ext uri="{BB962C8B-B14F-4D97-AF65-F5344CB8AC3E}">
        <p14:creationId xmlns:p14="http://schemas.microsoft.com/office/powerpoint/2010/main" val="2201765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0A655E-CA45-42EB-9BBA-81AC55B7D22E}" type="datetime1">
              <a:rPr lang="en-US" smtClean="0"/>
              <a:pPr/>
              <a:t>9/14/2020</a:t>
            </a:fld>
            <a:endParaRPr lang="en-US"/>
          </a:p>
        </p:txBody>
      </p:sp>
      <p:sp>
        <p:nvSpPr>
          <p:cNvPr id="5" name="Footer Placeholder 4"/>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1D92B7-D575-4A60-B5A3-D3ECB50275FD}" type="datetime1">
              <a:rPr lang="en-US" smtClean="0"/>
              <a:pPr/>
              <a:t>9/14/2020</a:t>
            </a:fld>
            <a:endParaRPr lang="en-US"/>
          </a:p>
        </p:txBody>
      </p:sp>
      <p:sp>
        <p:nvSpPr>
          <p:cNvPr id="5" name="Footer Placeholder 4"/>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04B04-4715-443E-B15C-97016C354A32}" type="datetime1">
              <a:rPr lang="en-US" smtClean="0"/>
              <a:pPr/>
              <a:t>9/14/2020</a:t>
            </a:fld>
            <a:endParaRPr lang="en-US"/>
          </a:p>
        </p:txBody>
      </p:sp>
      <p:sp>
        <p:nvSpPr>
          <p:cNvPr id="5" name="Footer Placeholder 4"/>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1E7306-8A54-4C39-A111-EC4EEFAA1223}" type="datetime1">
              <a:rPr lang="en-US" smtClean="0"/>
              <a:pPr/>
              <a:t>9/14/2020</a:t>
            </a:fld>
            <a:endParaRPr lang="en-US"/>
          </a:p>
        </p:txBody>
      </p:sp>
      <p:sp>
        <p:nvSpPr>
          <p:cNvPr id="5" name="Footer Placeholder 4"/>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0EB2CF-FFEA-4EB8-B0B2-4B988A61AFC2}" type="datetime1">
              <a:rPr lang="en-US" smtClean="0"/>
              <a:pPr/>
              <a:t>9/14/2020</a:t>
            </a:fld>
            <a:endParaRPr lang="en-US"/>
          </a:p>
        </p:txBody>
      </p:sp>
      <p:sp>
        <p:nvSpPr>
          <p:cNvPr id="5" name="Footer Placeholder 4"/>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141BEF-FFC9-4D11-986A-691B6376DB63}" type="datetime1">
              <a:rPr lang="en-US" smtClean="0"/>
              <a:pPr/>
              <a:t>9/14/2020</a:t>
            </a:fld>
            <a:endParaRPr lang="en-US" dirty="0"/>
          </a:p>
        </p:txBody>
      </p:sp>
      <p:sp>
        <p:nvSpPr>
          <p:cNvPr id="6" name="Footer Placeholder 5"/>
          <p:cNvSpPr>
            <a:spLocks noGrp="1"/>
          </p:cNvSpPr>
          <p:nvPr>
            <p:ph type="ftr" sz="quarter" idx="11"/>
          </p:nvPr>
        </p:nvSpPr>
        <p:spPr/>
        <p:txBody>
          <a:bodyPr/>
          <a:lstStyle/>
          <a:p>
            <a:r>
              <a:rPr lang="en-US" smtClean="0"/>
              <a:t>http://www.frbsf.org/education/teachers/datapost/index.html FRBSF Economic Education Group </a:t>
            </a:r>
            <a:endParaRPr lang="en-US" dirty="0"/>
          </a:p>
        </p:txBody>
      </p:sp>
      <p:sp>
        <p:nvSpPr>
          <p:cNvPr id="7" name="Slide Number Placeholder 6"/>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09C771-A131-4971-A031-45829952BCB2}" type="datetime1">
              <a:rPr lang="en-US" smtClean="0"/>
              <a:pPr/>
              <a:t>9/14/2020</a:t>
            </a:fld>
            <a:endParaRPr lang="en-US"/>
          </a:p>
        </p:txBody>
      </p:sp>
      <p:sp>
        <p:nvSpPr>
          <p:cNvPr id="8" name="Footer Placeholder 7"/>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9" name="Slide Number Placeholder 8"/>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056380-B0CE-458A-99C1-989E3EBCCD41}" type="datetime1">
              <a:rPr lang="en-US" smtClean="0"/>
              <a:pPr/>
              <a:t>9/14/2020</a:t>
            </a:fld>
            <a:endParaRPr lang="en-US"/>
          </a:p>
        </p:txBody>
      </p:sp>
      <p:sp>
        <p:nvSpPr>
          <p:cNvPr id="4" name="Footer Placeholder 3"/>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5" name="Slide Number Placeholder 4"/>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41586-6B9B-438D-8C7B-CD854A8946F0}" type="datetime1">
              <a:rPr lang="en-US" smtClean="0"/>
              <a:pPr/>
              <a:t>9/14/2020</a:t>
            </a:fld>
            <a:endParaRPr lang="en-US"/>
          </a:p>
        </p:txBody>
      </p:sp>
      <p:sp>
        <p:nvSpPr>
          <p:cNvPr id="3" name="Footer Placeholder 2"/>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4" name="Slide Number Placeholder 3"/>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371F96-38B4-4D58-9E47-936A301F1874}" type="datetime1">
              <a:rPr lang="en-US" smtClean="0"/>
              <a:pPr/>
              <a:t>9/14/2020</a:t>
            </a:fld>
            <a:endParaRPr lang="en-US"/>
          </a:p>
        </p:txBody>
      </p:sp>
      <p:sp>
        <p:nvSpPr>
          <p:cNvPr id="6" name="Footer Placeholder 5"/>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7" name="Slide Number Placeholder 6"/>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F2975-2974-4ED3-8898-E93850346443}" type="datetime1">
              <a:rPr lang="en-US" smtClean="0"/>
              <a:pPr/>
              <a:t>9/14/2020</a:t>
            </a:fld>
            <a:endParaRPr lang="en-US"/>
          </a:p>
        </p:txBody>
      </p:sp>
      <p:sp>
        <p:nvSpPr>
          <p:cNvPr id="6" name="Footer Placeholder 5"/>
          <p:cNvSpPr>
            <a:spLocks noGrp="1"/>
          </p:cNvSpPr>
          <p:nvPr>
            <p:ph type="ftr" sz="quarter" idx="11"/>
          </p:nvPr>
        </p:nvSpPr>
        <p:spPr/>
        <p:txBody>
          <a:bodyPr/>
          <a:lstStyle/>
          <a:p>
            <a:r>
              <a:rPr lang="en-US" smtClean="0"/>
              <a:t>http://www.frbsf.org/education/teachers/datapost/index.html FRBSF Economic Education Group </a:t>
            </a:r>
            <a:endParaRPr lang="en-US"/>
          </a:p>
        </p:txBody>
      </p:sp>
      <p:sp>
        <p:nvSpPr>
          <p:cNvPr id="7" name="Slide Number Placeholder 6"/>
          <p:cNvSpPr>
            <a:spLocks noGrp="1"/>
          </p:cNvSpPr>
          <p:nvPr>
            <p:ph type="sldNum" sz="quarter" idx="12"/>
          </p:nvPr>
        </p:nvSpPr>
        <p:spPr/>
        <p:txBody>
          <a:bodyPr/>
          <a:lstStyle/>
          <a:p>
            <a:fld id="{9F1A57F1-1B9C-4A29-891F-0F91F6EB9E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69000">
              <a:schemeClr val="bg2">
                <a:shade val="30000"/>
                <a:satMod val="200000"/>
              </a:schemeClr>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9A193-8EFC-4E3D-9015-9F7FE29CFC6C}" type="datetime1">
              <a:rPr lang="en-US" smtClean="0"/>
              <a:pPr/>
              <a:t>9/14/2020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http://www.frbsf.org/education/teachers/datapost/index.html FRBSF Economic Education Group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A57F1-1B9C-4A29-891F-0F91F6EB9E0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chart" Target="../charts/chart1.xml"/><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38"/>
          <p:cNvCxnSpPr/>
          <p:nvPr/>
        </p:nvCxnSpPr>
        <p:spPr>
          <a:xfrm>
            <a:off x="0" y="5791200"/>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itle 41"/>
          <p:cNvSpPr>
            <a:spLocks noGrp="1"/>
          </p:cNvSpPr>
          <p:nvPr>
            <p:ph type="title"/>
          </p:nvPr>
        </p:nvSpPr>
        <p:spPr>
          <a:xfrm>
            <a:off x="0" y="2057400"/>
            <a:ext cx="9144000" cy="1981200"/>
          </a:xfrm>
        </p:spPr>
        <p:txBody>
          <a:bodyPr>
            <a:noAutofit/>
          </a:bodyPr>
          <a:lstStyle/>
          <a:p>
            <a:r>
              <a:rPr lang="en-US" sz="5400" dirty="0" smtClean="0">
                <a:latin typeface="Verdana" panose="020B0604030504040204" pitchFamily="34" charset="0"/>
                <a:ea typeface="Verdana" panose="020B0604030504040204" pitchFamily="34" charset="0"/>
                <a:cs typeface="Verdana" panose="020B0604030504040204" pitchFamily="34" charset="0"/>
              </a:rPr>
              <a:t>Unemployment Rate</a:t>
            </a:r>
            <a:r>
              <a:rPr lang="en-US" sz="9600" dirty="0" smtClean="0">
                <a:latin typeface="Verdana" panose="020B0604030504040204" pitchFamily="34" charset="0"/>
                <a:ea typeface="Verdana" panose="020B0604030504040204" pitchFamily="34" charset="0"/>
                <a:cs typeface="Verdana" panose="020B0604030504040204" pitchFamily="34" charset="0"/>
              </a:rPr>
              <a:t/>
            </a:r>
            <a:br>
              <a:rPr lang="en-US" sz="9600" dirty="0" smtClean="0">
                <a:latin typeface="Verdana" panose="020B0604030504040204" pitchFamily="34" charset="0"/>
                <a:ea typeface="Verdana" panose="020B0604030504040204" pitchFamily="34" charset="0"/>
                <a:cs typeface="Verdana" panose="020B0604030504040204" pitchFamily="34" charset="0"/>
              </a:rPr>
            </a:br>
            <a:r>
              <a:rPr lang="en-US" sz="3200" dirty="0" smtClean="0">
                <a:latin typeface="Verdana" panose="020B0604030504040204" pitchFamily="34" charset="0"/>
                <a:ea typeface="Verdana" panose="020B0604030504040204" pitchFamily="34" charset="0"/>
                <a:cs typeface="Verdana" panose="020B0604030504040204" pitchFamily="34" charset="0"/>
              </a:rPr>
              <a:t>Measuring the Workforce</a:t>
            </a:r>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43" name="TextBox 42"/>
          <p:cNvSpPr txBox="1"/>
          <p:nvPr/>
        </p:nvSpPr>
        <p:spPr>
          <a:xfrm>
            <a:off x="0" y="6019800"/>
            <a:ext cx="9144000" cy="646331"/>
          </a:xfrm>
          <a:prstGeom prst="rect">
            <a:avLst/>
          </a:prstGeom>
          <a:noFill/>
        </p:spPr>
        <p:txBody>
          <a:bodyPr wrap="square" rtlCol="0">
            <a:spAutoFit/>
          </a:bodyPr>
          <a:lstStyle/>
          <a:p>
            <a:pPr algn="ctr"/>
            <a:r>
              <a:rPr lang="en-US" dirty="0" smtClean="0"/>
              <a:t>Federal Reserve Bank of San Francisco</a:t>
            </a:r>
          </a:p>
          <a:p>
            <a:pPr algn="ctr"/>
            <a:r>
              <a:rPr lang="en-US" dirty="0" smtClean="0"/>
              <a:t>Economic Education</a:t>
            </a:r>
            <a:endParaRPr lang="en-US" dirty="0"/>
          </a:p>
        </p:txBody>
      </p:sp>
      <p:sp>
        <p:nvSpPr>
          <p:cNvPr id="9" name="TextBox 8"/>
          <p:cNvSpPr txBox="1"/>
          <p:nvPr/>
        </p:nvSpPr>
        <p:spPr>
          <a:xfrm>
            <a:off x="0" y="5486400"/>
            <a:ext cx="9144000" cy="276999"/>
          </a:xfrm>
          <a:prstGeom prst="rect">
            <a:avLst/>
          </a:prstGeom>
          <a:noFill/>
        </p:spPr>
        <p:txBody>
          <a:bodyPr wrap="square" rtlCol="0">
            <a:spAutoFit/>
          </a:bodyPr>
          <a:lstStyle/>
          <a:p>
            <a:pPr algn="ctr"/>
            <a:r>
              <a:rPr lang="en-US" sz="1200" dirty="0" smtClean="0"/>
              <a:t>Date last updated: </a:t>
            </a:r>
            <a:r>
              <a:rPr lang="en-US" sz="1200" dirty="0" smtClean="0"/>
              <a:t>September</a:t>
            </a:r>
            <a:r>
              <a:rPr lang="en-US" sz="1200" dirty="0" smtClean="0"/>
              <a:t> 14, </a:t>
            </a:r>
            <a:r>
              <a:rPr lang="en-US" sz="1200" dirty="0" smtClean="0"/>
              <a:t>2020</a:t>
            </a:r>
          </a:p>
        </p:txBody>
      </p:sp>
      <p:grpSp>
        <p:nvGrpSpPr>
          <p:cNvPr id="13" name="Group 12"/>
          <p:cNvGrpSpPr/>
          <p:nvPr/>
        </p:nvGrpSpPr>
        <p:grpSpPr>
          <a:xfrm>
            <a:off x="2679383" y="457200"/>
            <a:ext cx="4547235" cy="792777"/>
            <a:chOff x="2691765" y="457200"/>
            <a:chExt cx="4547235" cy="792777"/>
          </a:xfrm>
        </p:grpSpPr>
        <p:sp>
          <p:nvSpPr>
            <p:cNvPr id="14" name="TextBox 13"/>
            <p:cNvSpPr txBox="1"/>
            <p:nvPr/>
          </p:nvSpPr>
          <p:spPr>
            <a:xfrm>
              <a:off x="3810000" y="480536"/>
              <a:ext cx="3429000" cy="769441"/>
            </a:xfrm>
            <a:prstGeom prst="rect">
              <a:avLst/>
            </a:prstGeom>
            <a:noFill/>
          </p:spPr>
          <p:txBody>
            <a:bodyPr wrap="square" rtlCol="0">
              <a:spAutoFit/>
            </a:bodyPr>
            <a:lstStyle/>
            <a:p>
              <a:r>
                <a:rPr lang="en-US" sz="4400" cap="small" dirty="0" err="1" smtClean="0">
                  <a:solidFill>
                    <a:srgbClr val="99B2CB"/>
                  </a:solidFill>
                  <a:latin typeface="Baskerville Old Face" panose="02020602080505020303" pitchFamily="18" charset="0"/>
                  <a:ea typeface="Verdana" panose="020B0604030504040204" pitchFamily="34" charset="0"/>
                  <a:cs typeface="Verdana" panose="020B0604030504040204" pitchFamily="34" charset="0"/>
                </a:rPr>
                <a:t>DataPost</a:t>
              </a:r>
              <a:endParaRPr lang="en-US" sz="4400" cap="small" dirty="0">
                <a:solidFill>
                  <a:srgbClr val="99B2CB"/>
                </a:solidFill>
                <a:latin typeface="Baskerville Old Face" panose="02020602080505020303" pitchFamily="18" charset="0"/>
                <a:ea typeface="Verdana" panose="020B0604030504040204" pitchFamily="34" charset="0"/>
                <a:cs typeface="Verdana" panose="020B0604030504040204" pitchFamily="34" charset="0"/>
              </a:endParaRPr>
            </a:p>
          </p:txBody>
        </p:sp>
        <p:pic>
          <p:nvPicPr>
            <p:cNvPr id="15" name="Picture 14" descr="datapost_logo_10.jpg"/>
            <p:cNvPicPr>
              <a:picLocks noChangeAspect="1"/>
            </p:cNvPicPr>
            <p:nvPr/>
          </p:nvPicPr>
          <p:blipFill>
            <a:blip r:embed="rId2" cstate="print"/>
            <a:stretch>
              <a:fillRect/>
            </a:stretch>
          </p:blipFill>
          <p:spPr>
            <a:xfrm>
              <a:off x="2691765" y="457200"/>
              <a:ext cx="902017" cy="775929"/>
            </a:xfrm>
            <a:prstGeom prst="rect">
              <a:avLst/>
            </a:prstGeom>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ea typeface="Adobe Heiti Std R" pitchFamily="34" charset="-128"/>
                <a:cs typeface="Helvetica" pitchFamily="34" charset="0"/>
              </a:rPr>
              <a:t>Unemployment Rate – Did You Know?</a:t>
            </a:r>
            <a:endParaRPr lang="en-US" sz="4000" b="1" dirty="0">
              <a:ea typeface="Adobe Heiti Std R" pitchFamily="34" charset="-128"/>
              <a:cs typeface="Helvetica" pitchFamily="34" charset="0"/>
            </a:endParaRPr>
          </a:p>
        </p:txBody>
      </p:sp>
      <p:sp>
        <p:nvSpPr>
          <p:cNvPr id="17" name="TextBox 16"/>
          <p:cNvSpPr txBox="1"/>
          <p:nvPr/>
        </p:nvSpPr>
        <p:spPr>
          <a:xfrm>
            <a:off x="5334000" y="4114800"/>
            <a:ext cx="3810000" cy="400110"/>
          </a:xfrm>
          <a:prstGeom prst="rect">
            <a:avLst/>
          </a:prstGeom>
          <a:noFill/>
          <a:ln>
            <a:noFill/>
          </a:ln>
        </p:spPr>
        <p:txBody>
          <a:bodyPr wrap="square" rtlCol="0">
            <a:spAutoFit/>
          </a:bodyPr>
          <a:lstStyle/>
          <a:p>
            <a:endParaRPr lang="en-US" sz="2000" dirty="0">
              <a:solidFill>
                <a:schemeClr val="bg1"/>
              </a:solidFill>
              <a:latin typeface="Helvetica" pitchFamily="34" charset="0"/>
              <a:cs typeface="Helvetica" pitchFamily="34" charset="0"/>
            </a:endParaRPr>
          </a:p>
        </p:txBody>
      </p:sp>
      <p:graphicFrame>
        <p:nvGraphicFramePr>
          <p:cNvPr id="16" name="Content Placeholder 5"/>
          <p:cNvGraphicFramePr>
            <a:graphicFrameLocks/>
          </p:cNvGraphicFramePr>
          <p:nvPr>
            <p:extLst>
              <p:ext uri="{D42A27DB-BD31-4B8C-83A1-F6EECF244321}">
                <p14:modId xmlns:p14="http://schemas.microsoft.com/office/powerpoint/2010/main" val="3669103297"/>
              </p:ext>
            </p:extLst>
          </p:nvPr>
        </p:nvGraphicFramePr>
        <p:xfrm>
          <a:off x="4191000" y="1143000"/>
          <a:ext cx="47244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Diagram 18"/>
          <p:cNvGraphicFramePr/>
          <p:nvPr>
            <p:extLst>
              <p:ext uri="{D42A27DB-BD31-4B8C-83A1-F6EECF244321}">
                <p14:modId xmlns:p14="http://schemas.microsoft.com/office/powerpoint/2010/main" val="1605696174"/>
              </p:ext>
            </p:extLst>
          </p:nvPr>
        </p:nvGraphicFramePr>
        <p:xfrm>
          <a:off x="762000" y="1371600"/>
          <a:ext cx="3505200" cy="4445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8" name="TextBox 17"/>
          <p:cNvSpPr txBox="1"/>
          <p:nvPr/>
        </p:nvSpPr>
        <p:spPr>
          <a:xfrm>
            <a:off x="4648200" y="4267200"/>
            <a:ext cx="3886200" cy="430887"/>
          </a:xfrm>
          <a:prstGeom prst="rect">
            <a:avLst/>
          </a:prstGeom>
          <a:noFill/>
        </p:spPr>
        <p:txBody>
          <a:bodyPr wrap="square" rtlCol="0">
            <a:spAutoFit/>
          </a:bodyPr>
          <a:lstStyle/>
          <a:p>
            <a:r>
              <a:rPr lang="en-US" sz="1100" dirty="0" smtClean="0">
                <a:latin typeface="+mj-lt"/>
                <a:cs typeface="Helvetica" pitchFamily="34" charset="0"/>
              </a:rPr>
              <a:t>Sources: Bureau of Labor Statistics</a:t>
            </a:r>
          </a:p>
          <a:p>
            <a:r>
              <a:rPr lang="en-US" sz="1100" dirty="0" smtClean="0">
                <a:latin typeface="+mj-lt"/>
                <a:cs typeface="Helvetica" pitchFamily="34" charset="0"/>
              </a:rPr>
              <a:t>&amp; FRBSF Calculations</a:t>
            </a:r>
            <a:endParaRPr lang="en-US" sz="1100" dirty="0">
              <a:latin typeface="+mj-lt"/>
              <a:cs typeface="Helvetica" pitchFamily="34" charset="0"/>
            </a:endParaRPr>
          </a:p>
        </p:txBody>
      </p:sp>
      <p:sp>
        <p:nvSpPr>
          <p:cNvPr id="20" name="TextBox 19"/>
          <p:cNvSpPr txBox="1"/>
          <p:nvPr/>
        </p:nvSpPr>
        <p:spPr>
          <a:xfrm>
            <a:off x="5334000" y="1219200"/>
            <a:ext cx="2743200" cy="538609"/>
          </a:xfrm>
          <a:prstGeom prst="rect">
            <a:avLst/>
          </a:prstGeom>
          <a:noFill/>
        </p:spPr>
        <p:txBody>
          <a:bodyPr wrap="square" rtlCol="0">
            <a:spAutoFit/>
          </a:bodyPr>
          <a:lstStyle/>
          <a:p>
            <a:pPr algn="ctr"/>
            <a:r>
              <a:rPr lang="en-US" b="1" dirty="0" smtClean="0"/>
              <a:t>U.S. Unemployment Rate</a:t>
            </a:r>
          </a:p>
          <a:p>
            <a:pPr algn="ctr"/>
            <a:r>
              <a:rPr lang="en-US" sz="1100" dirty="0" smtClean="0">
                <a:latin typeface="+mj-lt"/>
                <a:cs typeface="Helvetica" pitchFamily="34" charset="0"/>
              </a:rPr>
              <a:t>(% values, averages for years shown)</a:t>
            </a:r>
            <a:endParaRPr lang="en-US" sz="1100" dirty="0">
              <a:latin typeface="+mj-lt"/>
              <a:cs typeface="Helvetica" pitchFamily="34" charset="0"/>
            </a:endParaRPr>
          </a:p>
        </p:txBody>
      </p:sp>
      <p:sp>
        <p:nvSpPr>
          <p:cNvPr id="22" name="Rectangular Callout 21"/>
          <p:cNvSpPr/>
          <p:nvPr/>
        </p:nvSpPr>
        <p:spPr>
          <a:xfrm>
            <a:off x="4876800" y="4876800"/>
            <a:ext cx="3733800" cy="1219200"/>
          </a:xfrm>
          <a:prstGeom prst="wedgeRectCallout">
            <a:avLst>
              <a:gd name="adj1" fmla="val 28146"/>
              <a:gd name="adj2" fmla="val -109302"/>
            </a:avLst>
          </a:prstGeom>
          <a:solidFill>
            <a:srgbClr val="71A2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schemeClr>
                </a:solidFill>
              </a:rPr>
              <a:t>The official U.S. unemployment rate averaged 9.6% in 2010 compared to an average of 4.0% in 2000.</a:t>
            </a:r>
            <a:endParaRPr lang="en-US" dirty="0">
              <a:solidFill>
                <a:schemeClr val="tx1">
                  <a:lumMod val="95000"/>
                </a:schemeClr>
              </a:solidFill>
            </a:endParaRPr>
          </a:p>
        </p:txBody>
      </p:sp>
      <p:sp>
        <p:nvSpPr>
          <p:cNvPr id="21"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23" name="Group 22"/>
          <p:cNvGrpSpPr/>
          <p:nvPr/>
        </p:nvGrpSpPr>
        <p:grpSpPr>
          <a:xfrm>
            <a:off x="0" y="6443246"/>
            <a:ext cx="3886200" cy="414754"/>
            <a:chOff x="1233487" y="5943600"/>
            <a:chExt cx="3886200" cy="414754"/>
          </a:xfrm>
        </p:grpSpPr>
        <p:sp>
          <p:nvSpPr>
            <p:cNvPr id="24" name="TextBox 23"/>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25" name="Picture 24" descr="datapost_logo_10.jpg"/>
            <p:cNvPicPr>
              <a:picLocks noChangeAspect="1"/>
            </p:cNvPicPr>
            <p:nvPr/>
          </p:nvPicPr>
          <p:blipFill>
            <a:blip r:embed="rId9" cstate="print"/>
            <a:stretch>
              <a:fillRect/>
            </a:stretch>
          </p:blipFill>
          <p:spPr>
            <a:xfrm>
              <a:off x="1233487" y="5943600"/>
              <a:ext cx="442912" cy="381000"/>
            </a:xfrm>
            <a:prstGeom prst="rect">
              <a:avLst/>
            </a:prstGeom>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838200"/>
          </a:xfrm>
        </p:spPr>
        <p:txBody>
          <a:bodyPr>
            <a:normAutofit/>
          </a:bodyPr>
          <a:lstStyle/>
          <a:p>
            <a:r>
              <a:rPr lang="en-US" b="1" dirty="0" smtClean="0"/>
              <a:t>Measuring Unemployment</a:t>
            </a:r>
            <a:endParaRPr lang="en-US" b="1" dirty="0"/>
          </a:p>
        </p:txBody>
      </p:sp>
      <p:graphicFrame>
        <p:nvGraphicFramePr>
          <p:cNvPr id="6" name="Content Placeholder 5" descr="FRBShape; FRBDatabase=None; Key=0; Date Inserted=01/01/1900; Inserted by=Nobody; Date updated=01/01/1900; Updated by=Nobody"/>
          <p:cNvGraphicFramePr>
            <a:graphicFrameLocks noGrp="1"/>
          </p:cNvGraphicFramePr>
          <p:nvPr>
            <p:ph sz="half" idx="2"/>
            <p:extLst>
              <p:ext uri="{D42A27DB-BD31-4B8C-83A1-F6EECF244321}">
                <p14:modId xmlns:p14="http://schemas.microsoft.com/office/powerpoint/2010/main" val="1803505623"/>
              </p:ext>
            </p:extLst>
          </p:nvPr>
        </p:nvGraphicFramePr>
        <p:xfrm>
          <a:off x="4876800" y="1524000"/>
          <a:ext cx="3962400" cy="4800601"/>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7010400" y="1916668"/>
            <a:ext cx="1582615" cy="369332"/>
          </a:xfrm>
          <a:prstGeom prst="rect">
            <a:avLst/>
          </a:prstGeom>
          <a:noFill/>
        </p:spPr>
        <p:txBody>
          <a:bodyPr wrap="square" rtlCol="0">
            <a:spAutoFit/>
          </a:bodyPr>
          <a:lstStyle/>
          <a:p>
            <a:pPr algn="r"/>
            <a:r>
              <a:rPr lang="en-US" dirty="0" smtClean="0"/>
              <a:t>Unemployed</a:t>
            </a:r>
            <a:endParaRPr lang="en-US" dirty="0"/>
          </a:p>
        </p:txBody>
      </p:sp>
      <p:sp>
        <p:nvSpPr>
          <p:cNvPr id="23" name="TextBox 22"/>
          <p:cNvSpPr txBox="1"/>
          <p:nvPr/>
        </p:nvSpPr>
        <p:spPr>
          <a:xfrm>
            <a:off x="7115907" y="3247292"/>
            <a:ext cx="1371600" cy="369332"/>
          </a:xfrm>
          <a:prstGeom prst="rect">
            <a:avLst/>
          </a:prstGeom>
          <a:noFill/>
        </p:spPr>
        <p:txBody>
          <a:bodyPr wrap="square" rtlCol="0">
            <a:spAutoFit/>
          </a:bodyPr>
          <a:lstStyle/>
          <a:p>
            <a:pPr algn="ctr"/>
            <a:r>
              <a:rPr lang="en-US" dirty="0" smtClean="0"/>
              <a:t>Employed</a:t>
            </a:r>
            <a:endParaRPr lang="en-US" dirty="0"/>
          </a:p>
        </p:txBody>
      </p:sp>
      <p:sp>
        <p:nvSpPr>
          <p:cNvPr id="24" name="TextBox 23"/>
          <p:cNvSpPr txBox="1"/>
          <p:nvPr/>
        </p:nvSpPr>
        <p:spPr>
          <a:xfrm>
            <a:off x="7239000" y="4983480"/>
            <a:ext cx="1371600" cy="646331"/>
          </a:xfrm>
          <a:prstGeom prst="rect">
            <a:avLst/>
          </a:prstGeom>
          <a:noFill/>
        </p:spPr>
        <p:txBody>
          <a:bodyPr wrap="square" rtlCol="0">
            <a:spAutoFit/>
          </a:bodyPr>
          <a:lstStyle/>
          <a:p>
            <a:r>
              <a:rPr lang="en-US" dirty="0" smtClean="0"/>
              <a:t>Not in</a:t>
            </a:r>
          </a:p>
          <a:p>
            <a:r>
              <a:rPr lang="en-US" dirty="0" smtClean="0"/>
              <a:t>labor force</a:t>
            </a:r>
            <a:endParaRPr lang="en-US" dirty="0"/>
          </a:p>
        </p:txBody>
      </p:sp>
      <p:sp>
        <p:nvSpPr>
          <p:cNvPr id="25" name="Rectangle 24"/>
          <p:cNvSpPr/>
          <p:nvPr/>
        </p:nvSpPr>
        <p:spPr>
          <a:xfrm>
            <a:off x="5074920" y="762000"/>
            <a:ext cx="37338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dirty="0" smtClean="0">
                <a:solidFill>
                  <a:schemeClr val="tx1"/>
                </a:solidFill>
                <a:effectLst>
                  <a:outerShdw blurRad="50800" dist="38100" dir="5400000" algn="t" rotWithShape="0">
                    <a:prstClr val="black">
                      <a:alpha val="40000"/>
                    </a:prstClr>
                  </a:outerShdw>
                </a:effectLst>
              </a:rPr>
              <a:t>As of </a:t>
            </a:r>
            <a:r>
              <a:rPr lang="en-US" dirty="0" smtClean="0">
                <a:solidFill>
                  <a:schemeClr val="tx1"/>
                </a:solidFill>
                <a:effectLst>
                  <a:outerShdw blurRad="50800" dist="38100" dir="5400000" algn="t" rotWithShape="0">
                    <a:prstClr val="black">
                      <a:alpha val="40000"/>
                    </a:prstClr>
                  </a:outerShdw>
                </a:effectLst>
              </a:rPr>
              <a:t>August </a:t>
            </a:r>
            <a:r>
              <a:rPr lang="en-US" dirty="0" smtClean="0">
                <a:solidFill>
                  <a:schemeClr val="tx1"/>
                </a:solidFill>
                <a:effectLst>
                  <a:outerShdw blurRad="50800" dist="38100" dir="5400000" algn="t" rotWithShape="0">
                    <a:prstClr val="black">
                      <a:alpha val="40000"/>
                    </a:prstClr>
                  </a:outerShdw>
                </a:effectLst>
              </a:rPr>
              <a:t>2020, unemployment</a:t>
            </a:r>
          </a:p>
          <a:p>
            <a:pPr algn="ctr"/>
            <a:r>
              <a:rPr lang="en-US" dirty="0" smtClean="0">
                <a:solidFill>
                  <a:schemeClr val="tx1"/>
                </a:solidFill>
                <a:effectLst>
                  <a:outerShdw blurRad="50800" dist="38100" dir="5400000" algn="t" rotWithShape="0">
                    <a:prstClr val="black">
                      <a:alpha val="40000"/>
                    </a:prstClr>
                  </a:outerShdw>
                </a:effectLst>
              </a:rPr>
              <a:t>was </a:t>
            </a:r>
            <a:r>
              <a:rPr lang="en-US" dirty="0" smtClean="0">
                <a:solidFill>
                  <a:schemeClr val="tx1"/>
                </a:solidFill>
                <a:effectLst>
                  <a:outerShdw blurRad="50800" dist="38100" dir="5400000" algn="t" rotWithShape="0">
                    <a:prstClr val="black">
                      <a:alpha val="40000"/>
                    </a:prstClr>
                  </a:outerShdw>
                </a:effectLst>
              </a:rPr>
              <a:t>8.4% </a:t>
            </a:r>
            <a:r>
              <a:rPr lang="en-US" dirty="0" smtClean="0">
                <a:solidFill>
                  <a:schemeClr val="tx1"/>
                </a:solidFill>
                <a:effectLst>
                  <a:outerShdw blurRad="50800" dist="38100" dir="5400000" algn="t" rotWithShape="0">
                    <a:prstClr val="black">
                      <a:alpha val="40000"/>
                    </a:prstClr>
                  </a:outerShdw>
                </a:effectLst>
              </a:rPr>
              <a:t>of the labor force</a:t>
            </a:r>
            <a:endParaRPr lang="en-US" dirty="0">
              <a:solidFill>
                <a:schemeClr val="tx1"/>
              </a:solidFill>
              <a:effectLst>
                <a:outerShdw blurRad="50800" dist="38100" dir="5400000" algn="t" rotWithShape="0">
                  <a:prstClr val="black">
                    <a:alpha val="40000"/>
                  </a:prstClr>
                </a:outerShdw>
              </a:effectLst>
            </a:endParaRPr>
          </a:p>
        </p:txBody>
      </p:sp>
      <p:sp>
        <p:nvSpPr>
          <p:cNvPr id="26" name="TextBox 25"/>
          <p:cNvSpPr txBox="1"/>
          <p:nvPr/>
        </p:nvSpPr>
        <p:spPr>
          <a:xfrm>
            <a:off x="0" y="1828800"/>
            <a:ext cx="4343400" cy="1107996"/>
          </a:xfrm>
          <a:prstGeom prst="rect">
            <a:avLst/>
          </a:prstGeom>
          <a:noFill/>
        </p:spPr>
        <p:txBody>
          <a:bodyPr wrap="square" rtlCol="0">
            <a:spAutoFit/>
          </a:bodyPr>
          <a:lstStyle/>
          <a:p>
            <a:pPr algn="r"/>
            <a:r>
              <a:rPr lang="en-US" sz="2200" dirty="0" smtClean="0">
                <a:solidFill>
                  <a:srgbClr val="99B2CB"/>
                </a:solidFill>
              </a:rPr>
              <a:t>To be counted in CPS employment data, surveyed persons must be</a:t>
            </a:r>
          </a:p>
          <a:p>
            <a:pPr algn="r"/>
            <a:r>
              <a:rPr lang="en-US" sz="2200" dirty="0" smtClean="0">
                <a:solidFill>
                  <a:srgbClr val="99B2CB"/>
                </a:solidFill>
              </a:rPr>
              <a:t>age 16 or older</a:t>
            </a:r>
            <a:endParaRPr lang="en-US" sz="2200" dirty="0">
              <a:solidFill>
                <a:srgbClr val="99B2CB"/>
              </a:solidFill>
            </a:endParaRPr>
          </a:p>
        </p:txBody>
      </p:sp>
      <p:sp>
        <p:nvSpPr>
          <p:cNvPr id="29" name="TextBox 28"/>
          <p:cNvSpPr txBox="1"/>
          <p:nvPr/>
        </p:nvSpPr>
        <p:spPr>
          <a:xfrm>
            <a:off x="1447800" y="3048000"/>
            <a:ext cx="184731" cy="369332"/>
          </a:xfrm>
          <a:prstGeom prst="rect">
            <a:avLst/>
          </a:prstGeom>
          <a:noFill/>
        </p:spPr>
        <p:txBody>
          <a:bodyPr wrap="none" rtlCol="0">
            <a:spAutoFit/>
          </a:bodyPr>
          <a:lstStyle/>
          <a:p>
            <a:endParaRPr lang="en-US" dirty="0">
              <a:latin typeface="Symbol" pitchFamily="18" charset="2"/>
            </a:endParaRPr>
          </a:p>
        </p:txBody>
      </p:sp>
      <p:sp>
        <p:nvSpPr>
          <p:cNvPr id="34" name="TextBox 33"/>
          <p:cNvSpPr txBox="1"/>
          <p:nvPr/>
        </p:nvSpPr>
        <p:spPr>
          <a:xfrm>
            <a:off x="0" y="3276600"/>
            <a:ext cx="4267200" cy="1107996"/>
          </a:xfrm>
          <a:prstGeom prst="rect">
            <a:avLst/>
          </a:prstGeom>
          <a:noFill/>
        </p:spPr>
        <p:txBody>
          <a:bodyPr wrap="square" rtlCol="0">
            <a:spAutoFit/>
          </a:bodyPr>
          <a:lstStyle/>
          <a:p>
            <a:pPr algn="r"/>
            <a:r>
              <a:rPr lang="en-US" sz="2200" dirty="0" smtClean="0">
                <a:solidFill>
                  <a:srgbClr val="99B2CB"/>
                </a:solidFill>
              </a:rPr>
              <a:t>“Unemployed” includes surveyed persons who are jobless and actively seeking a job</a:t>
            </a:r>
            <a:endParaRPr lang="en-US" sz="2400" dirty="0"/>
          </a:p>
        </p:txBody>
      </p:sp>
      <p:sp>
        <p:nvSpPr>
          <p:cNvPr id="35" name="TextBox 34"/>
          <p:cNvSpPr txBox="1"/>
          <p:nvPr/>
        </p:nvSpPr>
        <p:spPr>
          <a:xfrm>
            <a:off x="0" y="4724400"/>
            <a:ext cx="4267200" cy="1107996"/>
          </a:xfrm>
          <a:prstGeom prst="rect">
            <a:avLst/>
          </a:prstGeom>
          <a:noFill/>
        </p:spPr>
        <p:txBody>
          <a:bodyPr wrap="square" rtlCol="0">
            <a:spAutoFit/>
          </a:bodyPr>
          <a:lstStyle/>
          <a:p>
            <a:pPr algn="r"/>
            <a:r>
              <a:rPr lang="en-US" sz="2200" dirty="0" smtClean="0">
                <a:solidFill>
                  <a:srgbClr val="99B2CB"/>
                </a:solidFill>
              </a:rPr>
              <a:t>Surveyed persons who are neither “employed</a:t>
            </a:r>
            <a:r>
              <a:rPr lang="en-US" sz="2200" i="1" dirty="0" smtClean="0">
                <a:solidFill>
                  <a:srgbClr val="99B2CB"/>
                </a:solidFill>
              </a:rPr>
              <a:t>”</a:t>
            </a:r>
            <a:r>
              <a:rPr lang="en-US" sz="2200" dirty="0" smtClean="0">
                <a:solidFill>
                  <a:srgbClr val="99B2CB"/>
                </a:solidFill>
              </a:rPr>
              <a:t> nor “unemployed</a:t>
            </a:r>
            <a:r>
              <a:rPr lang="en-US" sz="2200" i="1" dirty="0" smtClean="0">
                <a:solidFill>
                  <a:srgbClr val="99B2CB"/>
                </a:solidFill>
              </a:rPr>
              <a:t>” </a:t>
            </a:r>
            <a:r>
              <a:rPr lang="en-US" sz="2200" dirty="0" smtClean="0">
                <a:solidFill>
                  <a:srgbClr val="99B2CB"/>
                </a:solidFill>
              </a:rPr>
              <a:t>are</a:t>
            </a:r>
            <a:r>
              <a:rPr lang="en-US" sz="2200" i="1" dirty="0" smtClean="0">
                <a:solidFill>
                  <a:srgbClr val="99B2CB"/>
                </a:solidFill>
              </a:rPr>
              <a:t> </a:t>
            </a:r>
            <a:r>
              <a:rPr lang="en-US" sz="2200" dirty="0" smtClean="0">
                <a:solidFill>
                  <a:srgbClr val="99B2CB"/>
                </a:solidFill>
              </a:rPr>
              <a:t>considered</a:t>
            </a:r>
            <a:r>
              <a:rPr lang="en-US" sz="2200" i="1" dirty="0" smtClean="0">
                <a:solidFill>
                  <a:srgbClr val="99B2CB"/>
                </a:solidFill>
              </a:rPr>
              <a:t> “</a:t>
            </a:r>
            <a:r>
              <a:rPr lang="en-US" sz="2200" dirty="0" smtClean="0">
                <a:solidFill>
                  <a:srgbClr val="99B2CB"/>
                </a:solidFill>
              </a:rPr>
              <a:t>not in the labor force”</a:t>
            </a:r>
            <a:endParaRPr lang="en-US" sz="2200" dirty="0">
              <a:solidFill>
                <a:srgbClr val="99B2CB"/>
              </a:solidFill>
            </a:endParaRPr>
          </a:p>
        </p:txBody>
      </p:sp>
      <p:sp>
        <p:nvSpPr>
          <p:cNvPr id="17" name="TextBox 16"/>
          <p:cNvSpPr txBox="1"/>
          <p:nvPr/>
        </p:nvSpPr>
        <p:spPr>
          <a:xfrm>
            <a:off x="533400" y="6020266"/>
            <a:ext cx="4267200" cy="430887"/>
          </a:xfrm>
          <a:prstGeom prst="rect">
            <a:avLst/>
          </a:prstGeom>
          <a:noFill/>
        </p:spPr>
        <p:txBody>
          <a:bodyPr wrap="square" rtlCol="0">
            <a:spAutoFit/>
          </a:bodyPr>
          <a:lstStyle/>
          <a:p>
            <a:r>
              <a:rPr lang="en-US" sz="1100" dirty="0" smtClean="0">
                <a:latin typeface="+mj-lt"/>
                <a:cs typeface="Helvetica" pitchFamily="34" charset="0"/>
              </a:rPr>
              <a:t>Source: Bureau of Labor Statistics</a:t>
            </a:r>
          </a:p>
          <a:p>
            <a:r>
              <a:rPr lang="en-US" sz="1100" dirty="0">
                <a:latin typeface="+mj-lt"/>
                <a:cs typeface="Helvetica" pitchFamily="34" charset="0"/>
              </a:rPr>
              <a:t>Note: Components may not add to totals due to rounding. </a:t>
            </a:r>
          </a:p>
        </p:txBody>
      </p:sp>
      <p:sp>
        <p:nvSpPr>
          <p:cNvPr id="19"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18" name="Group 17"/>
          <p:cNvGrpSpPr/>
          <p:nvPr/>
        </p:nvGrpSpPr>
        <p:grpSpPr>
          <a:xfrm>
            <a:off x="0" y="6443246"/>
            <a:ext cx="3886200" cy="414754"/>
            <a:chOff x="1233487" y="5943600"/>
            <a:chExt cx="3886200" cy="414754"/>
          </a:xfrm>
        </p:grpSpPr>
        <p:sp>
          <p:nvSpPr>
            <p:cNvPr id="20" name="TextBox 19"/>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21" name="Picture 20" descr="datapost_logo_10.jpg"/>
            <p:cNvPicPr>
              <a:picLocks noChangeAspect="1"/>
            </p:cNvPicPr>
            <p:nvPr/>
          </p:nvPicPr>
          <p:blipFill>
            <a:blip r:embed="rId4" cstate="print"/>
            <a:stretch>
              <a:fillRect/>
            </a:stretch>
          </p:blipFill>
          <p:spPr>
            <a:xfrm>
              <a:off x="1233487" y="5943600"/>
              <a:ext cx="442912" cy="381000"/>
            </a:xfrm>
            <a:prstGeom prst="rect">
              <a:avLst/>
            </a:prstGeom>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ea typeface="Adobe Heiti Std R" pitchFamily="34" charset="-128"/>
                <a:cs typeface="Helvetica" pitchFamily="34" charset="0"/>
              </a:rPr>
              <a:t>Types of Unemployment</a:t>
            </a:r>
            <a:endParaRPr lang="en-US" sz="4000" b="1" dirty="0">
              <a:ea typeface="Adobe Heiti Std R" pitchFamily="34" charset="-128"/>
              <a:cs typeface="Helvetica" pitchFamily="34" charset="0"/>
            </a:endParaRPr>
          </a:p>
        </p:txBody>
      </p:sp>
      <p:sp>
        <p:nvSpPr>
          <p:cNvPr id="17" name="TextBox 16"/>
          <p:cNvSpPr txBox="1"/>
          <p:nvPr/>
        </p:nvSpPr>
        <p:spPr>
          <a:xfrm>
            <a:off x="5334000" y="4114800"/>
            <a:ext cx="3810000" cy="400110"/>
          </a:xfrm>
          <a:prstGeom prst="rect">
            <a:avLst/>
          </a:prstGeom>
          <a:noFill/>
          <a:ln>
            <a:noFill/>
          </a:ln>
        </p:spPr>
        <p:txBody>
          <a:bodyPr wrap="square" rtlCol="0">
            <a:spAutoFit/>
          </a:bodyPr>
          <a:lstStyle/>
          <a:p>
            <a:endParaRPr lang="en-US" sz="2000" dirty="0">
              <a:solidFill>
                <a:schemeClr val="bg1"/>
              </a:solidFill>
              <a:latin typeface="Helvetica" pitchFamily="34" charset="0"/>
              <a:cs typeface="Helvetica" pitchFamily="34" charset="0"/>
            </a:endParaRPr>
          </a:p>
        </p:txBody>
      </p:sp>
      <p:graphicFrame>
        <p:nvGraphicFramePr>
          <p:cNvPr id="18" name="Content Placeholder 4"/>
          <p:cNvGraphicFramePr>
            <a:graphicFrameLocks noGrp="1"/>
          </p:cNvGraphicFramePr>
          <p:nvPr>
            <p:ph idx="1"/>
          </p:nvPr>
        </p:nvGraphicFramePr>
        <p:xfrm>
          <a:off x="0" y="1219200"/>
          <a:ext cx="6553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Folded Corner 18"/>
          <p:cNvSpPr/>
          <p:nvPr/>
        </p:nvSpPr>
        <p:spPr>
          <a:xfrm>
            <a:off x="6400800" y="1905000"/>
            <a:ext cx="2438400" cy="3810000"/>
          </a:xfrm>
          <a:prstGeom prst="foldedCorner">
            <a:avLst/>
          </a:prstGeom>
          <a:effectLst>
            <a:outerShdw blurRad="50800" dist="38100" dir="18900000" algn="b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t"/>
          <a:lstStyle/>
          <a:p>
            <a:pPr algn="ctr"/>
            <a:r>
              <a:rPr lang="en-US" sz="2200" b="1" dirty="0" smtClean="0">
                <a:effectLst>
                  <a:outerShdw blurRad="50800" dist="38100" algn="l" rotWithShape="0">
                    <a:prstClr val="black">
                      <a:alpha val="40000"/>
                    </a:prstClr>
                  </a:outerShdw>
                </a:effectLst>
              </a:rPr>
              <a:t>Who Is NOT Counted as unemployed?</a:t>
            </a:r>
          </a:p>
          <a:p>
            <a:pPr algn="ctr"/>
            <a:endParaRPr lang="en-US" u="sng" dirty="0" smtClean="0"/>
          </a:p>
          <a:p>
            <a:pPr algn="ctr"/>
            <a:r>
              <a:rPr lang="en-US" b="1" dirty="0" smtClean="0">
                <a:effectLst>
                  <a:outerShdw blurRad="50800" dist="38100" algn="l" rotWithShape="0">
                    <a:prstClr val="black">
                      <a:alpha val="40000"/>
                    </a:prstClr>
                  </a:outerShdw>
                </a:effectLst>
              </a:rPr>
              <a:t>The Underemployed </a:t>
            </a:r>
          </a:p>
          <a:p>
            <a:pPr algn="ctr"/>
            <a:r>
              <a:rPr lang="en-US" sz="1600" dirty="0" smtClean="0"/>
              <a:t>Those with part-time or seasonal jobs who would rather have full-time jobs.</a:t>
            </a:r>
          </a:p>
          <a:p>
            <a:pPr algn="ctr"/>
            <a:endParaRPr lang="en-US" dirty="0" smtClean="0"/>
          </a:p>
          <a:p>
            <a:pPr algn="ctr"/>
            <a:r>
              <a:rPr lang="en-US" b="1" dirty="0" smtClean="0">
                <a:effectLst>
                  <a:outerShdw blurRad="38100" dist="38100" dir="2700000" algn="tl">
                    <a:srgbClr val="000000">
                      <a:alpha val="43137"/>
                    </a:srgbClr>
                  </a:outerShdw>
                </a:effectLst>
              </a:rPr>
              <a:t>Discouraged Workers </a:t>
            </a:r>
            <a:r>
              <a:rPr lang="en-US" sz="1600" dirty="0" smtClean="0"/>
              <a:t>Those who have officially given up looking for work and are discouraged.</a:t>
            </a:r>
            <a:endParaRPr lang="en-US" dirty="0"/>
          </a:p>
        </p:txBody>
      </p:sp>
      <p:sp>
        <p:nvSpPr>
          <p:cNvPr id="11"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16" name="Group 15"/>
          <p:cNvGrpSpPr/>
          <p:nvPr/>
        </p:nvGrpSpPr>
        <p:grpSpPr>
          <a:xfrm>
            <a:off x="0" y="6443246"/>
            <a:ext cx="3886200" cy="414754"/>
            <a:chOff x="1233487" y="5943600"/>
            <a:chExt cx="3886200" cy="414754"/>
          </a:xfrm>
        </p:grpSpPr>
        <p:sp>
          <p:nvSpPr>
            <p:cNvPr id="20" name="TextBox 19"/>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21" name="Picture 20" descr="datapost_logo_10.jpg"/>
            <p:cNvPicPr>
              <a:picLocks noChangeAspect="1"/>
            </p:cNvPicPr>
            <p:nvPr/>
          </p:nvPicPr>
          <p:blipFill>
            <a:blip r:embed="rId8" cstate="print"/>
            <a:stretch>
              <a:fillRect/>
            </a:stretch>
          </p:blipFill>
          <p:spPr>
            <a:xfrm>
              <a:off x="1233487" y="5943600"/>
              <a:ext cx="442912" cy="381000"/>
            </a:xfrm>
            <a:prstGeom prst="rect">
              <a:avLst/>
            </a:prstGeom>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descr="FRBShape; FRBDatabase=None; Key=0; Date Inserted=01/01/1900; Inserted by=Nobody; Date updated=01/01/1900; Updated by=Nobody"/>
          <p:cNvGraphicFramePr/>
          <p:nvPr>
            <p:extLst>
              <p:ext uri="{D42A27DB-BD31-4B8C-83A1-F6EECF244321}">
                <p14:modId xmlns:p14="http://schemas.microsoft.com/office/powerpoint/2010/main" val="3361959594"/>
              </p:ext>
            </p:extLst>
          </p:nvPr>
        </p:nvGraphicFramePr>
        <p:xfrm>
          <a:off x="457200" y="914400"/>
          <a:ext cx="83820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990600" y="5791200"/>
            <a:ext cx="3581400" cy="430887"/>
          </a:xfrm>
          <a:prstGeom prst="rect">
            <a:avLst/>
          </a:prstGeom>
          <a:noFill/>
        </p:spPr>
        <p:txBody>
          <a:bodyPr wrap="square" rtlCol="0">
            <a:spAutoFit/>
          </a:bodyPr>
          <a:lstStyle/>
          <a:p>
            <a:r>
              <a:rPr lang="en-US" sz="1100" dirty="0" smtClean="0">
                <a:latin typeface="+mj-lt"/>
                <a:cs typeface="Helvetica" pitchFamily="34" charset="0"/>
              </a:rPr>
              <a:t>Source: Bureau of Labor Statistics</a:t>
            </a:r>
          </a:p>
          <a:p>
            <a:r>
              <a:rPr lang="en-US" sz="1100" dirty="0" smtClean="0">
                <a:latin typeface="+mj-lt"/>
                <a:cs typeface="Helvetica" pitchFamily="34" charset="0"/>
              </a:rPr>
              <a:t>Note: Gray bars indicate NBER recession dates</a:t>
            </a:r>
            <a:endParaRPr lang="en-US" sz="1100" dirty="0">
              <a:latin typeface="+mj-lt"/>
              <a:cs typeface="Helvetica" pitchFamily="34" charset="0"/>
            </a:endParaRPr>
          </a:p>
        </p:txBody>
      </p:sp>
      <p:sp>
        <p:nvSpPr>
          <p:cNvPr id="20" name="Title 2"/>
          <p:cNvSpPr txBox="1">
            <a:spLocks/>
          </p:cNvSpPr>
          <p:nvPr/>
        </p:nvSpPr>
        <p:spPr>
          <a:xfrm>
            <a:off x="0" y="0"/>
            <a:ext cx="9144000" cy="125272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effectLst/>
                <a:uLnTx/>
                <a:uFillTx/>
                <a:latin typeface="+mj-lt"/>
                <a:ea typeface="+mj-ea"/>
                <a:cs typeface="+mj-cs"/>
              </a:rPr>
              <a:t>Unemployment Rate</a:t>
            </a:r>
            <a:r>
              <a:rPr kumimoji="0" lang="en-US" sz="3600" b="0" i="0" u="none" strike="noStrike" kern="1200" cap="none" spc="0" normalizeH="0" baseline="0" noProof="0" dirty="0" smtClean="0">
                <a:ln>
                  <a:noFill/>
                </a:ln>
                <a:effectLst/>
                <a:uLnTx/>
                <a:uFillTx/>
                <a:latin typeface="+mj-lt"/>
                <a:ea typeface="+mj-ea"/>
                <a:cs typeface="+mj-cs"/>
              </a:rPr>
              <a:t/>
            </a:r>
            <a:br>
              <a:rPr kumimoji="0" lang="en-US" sz="3600" b="0" i="0" u="none" strike="noStrike" kern="1200" cap="none" spc="0" normalizeH="0" baseline="0" noProof="0" dirty="0" smtClean="0">
                <a:ln>
                  <a:noFill/>
                </a:ln>
                <a:effectLst/>
                <a:uLnTx/>
                <a:uFillTx/>
                <a:latin typeface="+mj-lt"/>
                <a:ea typeface="+mj-ea"/>
                <a:cs typeface="+mj-cs"/>
              </a:rPr>
            </a:br>
            <a:r>
              <a:rPr kumimoji="0" lang="en-US" b="0" i="0" u="none" strike="noStrike" kern="1200" cap="none" spc="0" normalizeH="0" baseline="0" noProof="0" dirty="0" smtClean="0">
                <a:ln>
                  <a:noFill/>
                </a:ln>
                <a:effectLst/>
                <a:uLnTx/>
                <a:uFillTx/>
                <a:latin typeface="+mj-lt"/>
                <a:ea typeface="+mj-ea"/>
                <a:cs typeface="+mj-cs"/>
              </a:rPr>
              <a:t>Seasonally adjusted (%),</a:t>
            </a:r>
            <a:r>
              <a:rPr kumimoji="0" lang="en-US" b="0" i="0" u="none" strike="noStrike" kern="1200" cap="none" spc="0" normalizeH="0" noProof="0" dirty="0" smtClean="0">
                <a:ln>
                  <a:noFill/>
                </a:ln>
                <a:effectLst/>
                <a:uLnTx/>
                <a:uFillTx/>
                <a:latin typeface="+mj-lt"/>
                <a:ea typeface="+mj-ea"/>
                <a:cs typeface="+mj-cs"/>
              </a:rPr>
              <a:t> </a:t>
            </a:r>
            <a:r>
              <a:rPr kumimoji="0" lang="en-US" b="0" i="0" u="none" strike="noStrike" kern="1200" cap="none" spc="0" normalizeH="0" baseline="0" noProof="0" dirty="0" smtClean="0">
                <a:ln>
                  <a:noFill/>
                </a:ln>
                <a:effectLst/>
                <a:uLnTx/>
                <a:uFillTx/>
                <a:latin typeface="+mj-lt"/>
                <a:ea typeface="+mj-ea"/>
                <a:cs typeface="+mj-cs"/>
              </a:rPr>
              <a:t>Jan. </a:t>
            </a:r>
            <a:r>
              <a:rPr kumimoji="0" lang="en-US" b="0" i="0" u="none" strike="noStrike" kern="1200" cap="none" spc="0" normalizeH="0" baseline="0" noProof="0" dirty="0" smtClean="0">
                <a:ln>
                  <a:noFill/>
                </a:ln>
                <a:effectLst/>
                <a:uLnTx/>
                <a:uFillTx/>
                <a:latin typeface="+mj-lt"/>
                <a:ea typeface="+mj-ea"/>
                <a:cs typeface="+mj-cs"/>
              </a:rPr>
              <a:t>1980</a:t>
            </a:r>
            <a:r>
              <a:rPr kumimoji="0" lang="en-US" b="0" i="0" u="none" strike="noStrike" kern="1200" cap="none" spc="0" normalizeH="0" noProof="0" dirty="0" smtClean="0">
                <a:ln>
                  <a:noFill/>
                </a:ln>
                <a:effectLst/>
                <a:uLnTx/>
                <a:uFillTx/>
                <a:latin typeface="+mj-lt"/>
                <a:ea typeface="+mj-ea"/>
                <a:cs typeface="+mj-cs"/>
              </a:rPr>
              <a:t>–</a:t>
            </a:r>
            <a:r>
              <a:rPr lang="en-US" dirty="0" smtClean="0">
                <a:latin typeface="+mj-lt"/>
                <a:ea typeface="+mj-ea"/>
                <a:cs typeface="+mj-cs"/>
              </a:rPr>
              <a:t>Aug</a:t>
            </a:r>
            <a:r>
              <a:rPr kumimoji="0" lang="en-US" b="0" i="0" u="none" strike="noStrike" kern="1200" cap="none" spc="0" normalizeH="0" baseline="0" noProof="0" dirty="0" smtClean="0">
                <a:ln>
                  <a:noFill/>
                </a:ln>
                <a:effectLst/>
                <a:uLnTx/>
                <a:uFillTx/>
                <a:latin typeface="+mj-lt"/>
                <a:ea typeface="+mj-ea"/>
                <a:cs typeface="+mj-cs"/>
              </a:rPr>
              <a:t>. </a:t>
            </a:r>
            <a:r>
              <a:rPr kumimoji="0" lang="en-US" b="0" i="0" u="none" strike="noStrike" kern="1200" cap="none" spc="0" normalizeH="0" noProof="0" dirty="0" smtClean="0">
                <a:ln>
                  <a:noFill/>
                </a:ln>
                <a:effectLst/>
                <a:uLnTx/>
                <a:uFillTx/>
                <a:latin typeface="+mj-lt"/>
                <a:ea typeface="+mj-ea"/>
                <a:cs typeface="+mj-cs"/>
              </a:rPr>
              <a:t>2020</a:t>
            </a:r>
            <a:endParaRPr kumimoji="0" lang="en-US" b="0" i="0" u="none" strike="noStrike" kern="1200" cap="none" spc="0" normalizeH="0" baseline="0" noProof="0" dirty="0">
              <a:ln>
                <a:noFill/>
              </a:ln>
              <a:effectLst/>
              <a:uLnTx/>
              <a:uFillTx/>
              <a:latin typeface="+mj-lt"/>
              <a:ea typeface="+mj-ea"/>
              <a:cs typeface="+mj-cs"/>
            </a:endParaRPr>
          </a:p>
        </p:txBody>
      </p:sp>
      <p:sp>
        <p:nvSpPr>
          <p:cNvPr id="9"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13" name="Group 12"/>
          <p:cNvGrpSpPr/>
          <p:nvPr/>
        </p:nvGrpSpPr>
        <p:grpSpPr>
          <a:xfrm>
            <a:off x="0" y="6443246"/>
            <a:ext cx="3886200" cy="414754"/>
            <a:chOff x="1233487" y="5943600"/>
            <a:chExt cx="3886200" cy="414754"/>
          </a:xfrm>
        </p:grpSpPr>
        <p:sp>
          <p:nvSpPr>
            <p:cNvPr id="16" name="TextBox 15"/>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17" name="Picture 16" descr="datapost_logo_10.jpg"/>
            <p:cNvPicPr>
              <a:picLocks noChangeAspect="1"/>
            </p:cNvPicPr>
            <p:nvPr/>
          </p:nvPicPr>
          <p:blipFill>
            <a:blip r:embed="rId4" cstate="print"/>
            <a:stretch>
              <a:fillRect/>
            </a:stretch>
          </p:blipFill>
          <p:spPr>
            <a:xfrm>
              <a:off x="1233487" y="5943600"/>
              <a:ext cx="442912" cy="381000"/>
            </a:xfrm>
            <a:prstGeom prst="rect">
              <a:avLst/>
            </a:prstGeom>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62604880"/>
              </p:ext>
            </p:extLst>
          </p:nvPr>
        </p:nvGraphicFramePr>
        <p:xfrm>
          <a:off x="457200" y="914400"/>
          <a:ext cx="83820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ular Callout 4"/>
          <p:cNvSpPr/>
          <p:nvPr/>
        </p:nvSpPr>
        <p:spPr>
          <a:xfrm>
            <a:off x="5047488" y="2194560"/>
            <a:ext cx="990600" cy="533400"/>
          </a:xfrm>
          <a:prstGeom prst="wedgeRectCallout">
            <a:avLst>
              <a:gd name="adj1" fmla="val 97613"/>
              <a:gd name="adj2" fmla="val 72799"/>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1600" b="1" dirty="0" smtClean="0"/>
              <a:t>Oct. 2009</a:t>
            </a:r>
          </a:p>
          <a:p>
            <a:pPr algn="ctr"/>
            <a:r>
              <a:rPr lang="en-US" sz="1600" b="1" dirty="0" smtClean="0"/>
              <a:t>10.0%</a:t>
            </a:r>
            <a:endParaRPr lang="en-US" sz="1600" b="1" dirty="0"/>
          </a:p>
        </p:txBody>
      </p:sp>
      <p:sp>
        <p:nvSpPr>
          <p:cNvPr id="6" name="Rectangular Callout 5"/>
          <p:cNvSpPr/>
          <p:nvPr/>
        </p:nvSpPr>
        <p:spPr>
          <a:xfrm>
            <a:off x="2057400" y="2362200"/>
            <a:ext cx="1066800" cy="533400"/>
          </a:xfrm>
          <a:prstGeom prst="wedgeRectCallout">
            <a:avLst>
              <a:gd name="adj1" fmla="val -90607"/>
              <a:gd name="adj2" fmla="val 2522"/>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1600" b="1" dirty="0" smtClean="0"/>
              <a:t>Nov. 1982</a:t>
            </a:r>
          </a:p>
          <a:p>
            <a:pPr algn="ctr"/>
            <a:r>
              <a:rPr lang="en-US" sz="1600" b="1" dirty="0" smtClean="0"/>
              <a:t>10.8%</a:t>
            </a:r>
            <a:endParaRPr lang="en-US" sz="1600" b="1" dirty="0"/>
          </a:p>
        </p:txBody>
      </p:sp>
      <p:sp>
        <p:nvSpPr>
          <p:cNvPr id="7" name="Rectangular Callout 6"/>
          <p:cNvSpPr/>
          <p:nvPr/>
        </p:nvSpPr>
        <p:spPr>
          <a:xfrm>
            <a:off x="5181600" y="2971800"/>
            <a:ext cx="1066800" cy="533400"/>
          </a:xfrm>
          <a:prstGeom prst="wedgeRectCallout">
            <a:avLst>
              <a:gd name="adj1" fmla="val -32077"/>
              <a:gd name="adj2" fmla="val 106622"/>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1600" b="1" dirty="0" smtClean="0"/>
              <a:t>Jun. 2003</a:t>
            </a:r>
          </a:p>
          <a:p>
            <a:pPr algn="ctr"/>
            <a:r>
              <a:rPr lang="en-US" sz="1600" b="1" dirty="0"/>
              <a:t>6</a:t>
            </a:r>
            <a:r>
              <a:rPr lang="en-US" sz="1600" b="1" dirty="0" smtClean="0"/>
              <a:t>.3%</a:t>
            </a:r>
            <a:endParaRPr lang="en-US" sz="1600" b="1" dirty="0"/>
          </a:p>
        </p:txBody>
      </p:sp>
      <p:sp>
        <p:nvSpPr>
          <p:cNvPr id="10" name="TextBox 9"/>
          <p:cNvSpPr txBox="1"/>
          <p:nvPr/>
        </p:nvSpPr>
        <p:spPr>
          <a:xfrm>
            <a:off x="6096000" y="4800600"/>
            <a:ext cx="1143000" cy="584775"/>
          </a:xfrm>
          <a:prstGeom prst="rect">
            <a:avLst/>
          </a:prstGeom>
          <a:noFill/>
        </p:spPr>
        <p:txBody>
          <a:bodyPr wrap="square" rtlCol="0">
            <a:spAutoFit/>
          </a:bodyPr>
          <a:lstStyle/>
          <a:p>
            <a:pPr algn="ctr"/>
            <a:r>
              <a:rPr lang="en-US" sz="1600" b="1" dirty="0" smtClean="0"/>
              <a:t>The Great</a:t>
            </a:r>
          </a:p>
          <a:p>
            <a:pPr algn="ctr"/>
            <a:r>
              <a:rPr lang="en-US" sz="1600" b="1" dirty="0" smtClean="0"/>
              <a:t>Recession</a:t>
            </a:r>
            <a:endParaRPr lang="en-US" sz="1600" b="1" dirty="0"/>
          </a:p>
        </p:txBody>
      </p:sp>
      <p:sp>
        <p:nvSpPr>
          <p:cNvPr id="18" name="TextBox 17"/>
          <p:cNvSpPr txBox="1"/>
          <p:nvPr/>
        </p:nvSpPr>
        <p:spPr>
          <a:xfrm>
            <a:off x="990600" y="5791200"/>
            <a:ext cx="3581400" cy="430887"/>
          </a:xfrm>
          <a:prstGeom prst="rect">
            <a:avLst/>
          </a:prstGeom>
          <a:noFill/>
        </p:spPr>
        <p:txBody>
          <a:bodyPr wrap="square" rtlCol="0">
            <a:spAutoFit/>
          </a:bodyPr>
          <a:lstStyle/>
          <a:p>
            <a:r>
              <a:rPr lang="en-US" sz="1100" dirty="0" smtClean="0">
                <a:latin typeface="+mj-lt"/>
                <a:cs typeface="Helvetica" pitchFamily="34" charset="0"/>
              </a:rPr>
              <a:t>Source: Bureau of Labor Statistics</a:t>
            </a:r>
          </a:p>
          <a:p>
            <a:r>
              <a:rPr lang="en-US" sz="1100" dirty="0" smtClean="0">
                <a:latin typeface="+mj-lt"/>
                <a:cs typeface="Helvetica" pitchFamily="34" charset="0"/>
              </a:rPr>
              <a:t>Note: Gray bars indicate NBER recession dates</a:t>
            </a:r>
            <a:endParaRPr lang="en-US" sz="1100" dirty="0">
              <a:latin typeface="+mj-lt"/>
              <a:cs typeface="Helvetica" pitchFamily="34" charset="0"/>
            </a:endParaRPr>
          </a:p>
        </p:txBody>
      </p:sp>
      <p:sp>
        <p:nvSpPr>
          <p:cNvPr id="16" name="Title 9"/>
          <p:cNvSpPr txBox="1">
            <a:spLocks/>
          </p:cNvSpPr>
          <p:nvPr/>
        </p:nvSpPr>
        <p:spPr>
          <a:xfrm>
            <a:off x="457200" y="76200"/>
            <a:ext cx="8229600" cy="1066800"/>
          </a:xfrm>
          <a:prstGeom prst="rect">
            <a:avLst/>
          </a:prstGeom>
        </p:spPr>
        <p:txBody>
          <a:bodyP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9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t>Annotated Chart Notes</a:t>
            </a:r>
            <a:r>
              <a:rPr kumimoji="0" lang="en-US" sz="20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t/>
            </a:r>
            <a:br>
              <a:rPr kumimoji="0" lang="en-US" sz="20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br>
            <a:r>
              <a:rPr kumimoji="0" lang="en-US" sz="27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t>Unemployment Rate</a:t>
            </a:r>
            <a:r>
              <a:rPr kumimoji="0" lang="en-US" sz="33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t/>
            </a:r>
            <a:br>
              <a:rPr kumimoji="0" lang="en-US" sz="33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br>
            <a:r>
              <a:rPr kumimoji="0" lang="en-US" sz="1600" b="1" i="0" u="none" strike="noStrike" kern="1200" cap="none" spc="0" normalizeH="0" baseline="0" noProof="0" dirty="0" smtClean="0">
                <a:ln>
                  <a:noFill/>
                </a:ln>
                <a:solidFill>
                  <a:schemeClr val="tx1"/>
                </a:solidFill>
                <a:effectLst>
                  <a:outerShdw blurRad="50800" dist="38100" dir="5400000" algn="t" rotWithShape="0">
                    <a:prstClr val="black">
                      <a:alpha val="40000"/>
                    </a:prstClr>
                  </a:outerShdw>
                </a:effectLst>
                <a:uLnTx/>
                <a:uFillTx/>
                <a:latin typeface="+mj-lt"/>
                <a:ea typeface="+mj-ea"/>
                <a:cs typeface="+mj-cs"/>
              </a:rPr>
              <a:t>Seasonally adjusted (%), Jan. </a:t>
            </a:r>
            <a:r>
              <a:rPr lang="en-US" sz="1600" b="1" dirty="0" smtClean="0">
                <a:effectLst>
                  <a:outerShdw blurRad="50800" dist="38100" dir="5400000" algn="t" rotWithShape="0">
                    <a:prstClr val="black">
                      <a:alpha val="40000"/>
                    </a:prstClr>
                  </a:outerShdw>
                </a:effectLst>
                <a:latin typeface="+mj-lt"/>
                <a:ea typeface="+mj-ea"/>
                <a:cs typeface="+mj-cs"/>
              </a:rPr>
              <a:t>1980–Aug. </a:t>
            </a:r>
            <a:r>
              <a:rPr lang="en-US" sz="1600" b="1" dirty="0" smtClean="0">
                <a:effectLst>
                  <a:outerShdw blurRad="50800" dist="38100" dir="5400000" algn="t" rotWithShape="0">
                    <a:prstClr val="black">
                      <a:alpha val="40000"/>
                    </a:prstClr>
                  </a:outerShdw>
                </a:effectLst>
                <a:latin typeface="+mj-lt"/>
                <a:ea typeface="+mj-ea"/>
                <a:cs typeface="+mj-cs"/>
              </a:rPr>
              <a:t>2020</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17"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21" name="Group 20"/>
          <p:cNvGrpSpPr/>
          <p:nvPr/>
        </p:nvGrpSpPr>
        <p:grpSpPr>
          <a:xfrm>
            <a:off x="0" y="6443246"/>
            <a:ext cx="3886200" cy="414754"/>
            <a:chOff x="1233487" y="5943600"/>
            <a:chExt cx="3886200" cy="414754"/>
          </a:xfrm>
        </p:grpSpPr>
        <p:sp>
          <p:nvSpPr>
            <p:cNvPr id="22" name="TextBox 21"/>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23" name="Picture 22" descr="datapost_logo_10.jpg"/>
            <p:cNvPicPr>
              <a:picLocks noChangeAspect="1"/>
            </p:cNvPicPr>
            <p:nvPr/>
          </p:nvPicPr>
          <p:blipFill>
            <a:blip r:embed="rId4" cstate="print"/>
            <a:stretch>
              <a:fillRect/>
            </a:stretch>
          </p:blipFill>
          <p:spPr>
            <a:xfrm>
              <a:off x="1233487" y="5943600"/>
              <a:ext cx="442912" cy="381000"/>
            </a:xfrm>
            <a:prstGeom prst="rect">
              <a:avLst/>
            </a:prstGeom>
          </p:spPr>
        </p:pic>
      </p:grpSp>
      <p:sp>
        <p:nvSpPr>
          <p:cNvPr id="13" name="Rectangular Callout 12"/>
          <p:cNvSpPr/>
          <p:nvPr/>
        </p:nvSpPr>
        <p:spPr>
          <a:xfrm>
            <a:off x="7086600" y="1600200"/>
            <a:ext cx="990600" cy="533400"/>
          </a:xfrm>
          <a:prstGeom prst="wedgeRectCallout">
            <a:avLst>
              <a:gd name="adj1" fmla="val 85440"/>
              <a:gd name="adj2" fmla="val -40231"/>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1600" b="1" dirty="0" smtClean="0"/>
              <a:t>Apr</a:t>
            </a:r>
            <a:r>
              <a:rPr lang="en-US" sz="1600" b="1" dirty="0" smtClean="0"/>
              <a:t>. 2020</a:t>
            </a:r>
            <a:endParaRPr lang="en-US" sz="1600" b="1" dirty="0" smtClean="0"/>
          </a:p>
          <a:p>
            <a:pPr algn="ctr"/>
            <a:r>
              <a:rPr lang="en-US" sz="1600" b="1" dirty="0" smtClean="0"/>
              <a:t>14.7%</a:t>
            </a:r>
            <a:endParaRPr lang="en-US" sz="1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Do You Think?</a:t>
            </a:r>
            <a:endParaRPr lang="en-US" b="1" dirty="0"/>
          </a:p>
        </p:txBody>
      </p:sp>
      <p:sp>
        <p:nvSpPr>
          <p:cNvPr id="4" name="Content Placeholder 2"/>
          <p:cNvSpPr>
            <a:spLocks noGrp="1"/>
          </p:cNvSpPr>
          <p:nvPr>
            <p:ph idx="1"/>
          </p:nvPr>
        </p:nvSpPr>
        <p:spPr>
          <a:xfrm>
            <a:off x="533400" y="1447800"/>
            <a:ext cx="8382000" cy="4572000"/>
          </a:xfrm>
        </p:spPr>
        <p:txBody>
          <a:bodyPr>
            <a:normAutofit lnSpcReduction="10000"/>
          </a:bodyPr>
          <a:lstStyle/>
          <a:p>
            <a:pPr marL="514350" indent="-514350">
              <a:buFont typeface="+mj-lt"/>
              <a:buAutoNum type="arabicPeriod"/>
            </a:pPr>
            <a:r>
              <a:rPr lang="en-US" dirty="0" smtClean="0"/>
              <a:t>In which years was the unemployment rate around 10%?</a:t>
            </a:r>
          </a:p>
          <a:p>
            <a:pPr marL="514350" indent="-514350">
              <a:buFont typeface="+mj-lt"/>
              <a:buAutoNum type="arabicPeriod"/>
            </a:pPr>
            <a:r>
              <a:rPr lang="en-US" dirty="0" smtClean="0"/>
              <a:t>Are discouraged workers counted as unemployed? Why or why not?</a:t>
            </a:r>
          </a:p>
          <a:p>
            <a:pPr marL="514350" indent="-514350">
              <a:buFont typeface="+mj-lt"/>
              <a:buAutoNum type="arabicPeriod"/>
            </a:pPr>
            <a:r>
              <a:rPr lang="en-US" dirty="0" smtClean="0"/>
              <a:t>What seems true about the relationship between unemployment and economic recessions?</a:t>
            </a:r>
          </a:p>
          <a:p>
            <a:pPr marL="514350" indent="-514350">
              <a:buFont typeface="+mj-lt"/>
              <a:buAutoNum type="arabicPeriod"/>
            </a:pPr>
            <a:r>
              <a:rPr lang="en-US" dirty="0" smtClean="0"/>
              <a:t>Why would a survey be needed to calculate the rate of unemployment?</a:t>
            </a:r>
          </a:p>
          <a:p>
            <a:pPr marL="514350" indent="-514350">
              <a:buFont typeface="+mj-lt"/>
              <a:buAutoNum type="arabicPeriod"/>
            </a:pPr>
            <a:endParaRPr lang="en-US" dirty="0"/>
          </a:p>
        </p:txBody>
      </p:sp>
      <p:sp>
        <p:nvSpPr>
          <p:cNvPr id="9" name="Footer Placeholder 11"/>
          <p:cNvSpPr>
            <a:spLocks noGrp="1"/>
          </p:cNvSpPr>
          <p:nvPr>
            <p:ph type="ftr" sz="quarter" idx="11"/>
          </p:nvPr>
        </p:nvSpPr>
        <p:spPr>
          <a:xfrm>
            <a:off x="3099816" y="6519446"/>
            <a:ext cx="6044184" cy="338554"/>
          </a:xfrm>
        </p:spPr>
        <p:txBody>
          <a:bodyPr anchor="b" anchorCtr="0"/>
          <a:lstStyle/>
          <a:p>
            <a:pPr algn="l"/>
            <a:r>
              <a:rPr lang="en-US" sz="1000" dirty="0" smtClean="0"/>
              <a:t>www.frbsf.org/education/teacher-resources/datapost                                                      </a:t>
            </a:r>
            <a:r>
              <a:rPr lang="en-US" sz="1000" dirty="0" smtClean="0">
                <a:solidFill>
                  <a:schemeClr val="tx2"/>
                </a:solidFill>
              </a:rPr>
              <a:t>  FRBSF Economic Education</a:t>
            </a:r>
            <a:endParaRPr lang="en-US" sz="1000" dirty="0">
              <a:solidFill>
                <a:schemeClr val="tx2"/>
              </a:solidFill>
            </a:endParaRPr>
          </a:p>
        </p:txBody>
      </p:sp>
      <p:grpSp>
        <p:nvGrpSpPr>
          <p:cNvPr id="12" name="Group 11"/>
          <p:cNvGrpSpPr/>
          <p:nvPr/>
        </p:nvGrpSpPr>
        <p:grpSpPr>
          <a:xfrm>
            <a:off x="0" y="6443246"/>
            <a:ext cx="3886200" cy="414754"/>
            <a:chOff x="1233487" y="5943600"/>
            <a:chExt cx="3886200" cy="414754"/>
          </a:xfrm>
        </p:grpSpPr>
        <p:sp>
          <p:nvSpPr>
            <p:cNvPr id="16" name="TextBox 15"/>
            <p:cNvSpPr txBox="1"/>
            <p:nvPr/>
          </p:nvSpPr>
          <p:spPr>
            <a:xfrm>
              <a:off x="1690687" y="5989022"/>
              <a:ext cx="3429000" cy="369332"/>
            </a:xfrm>
            <a:prstGeom prst="rect">
              <a:avLst/>
            </a:prstGeom>
            <a:noFill/>
          </p:spPr>
          <p:txBody>
            <a:bodyPr wrap="square" rtlCol="0">
              <a:spAutoFit/>
            </a:bodyPr>
            <a:lstStyle/>
            <a:p>
              <a:r>
                <a:rPr lang="en-US" cap="small" dirty="0" smtClean="0">
                  <a:solidFill>
                    <a:srgbClr val="99B2CB"/>
                  </a:solidFill>
                  <a:latin typeface="Baskerville Old Face" panose="02020602080505020303" pitchFamily="18" charset="0"/>
                </a:rPr>
                <a:t>DataPost</a:t>
              </a:r>
              <a:endParaRPr lang="en-US" cap="small" dirty="0">
                <a:solidFill>
                  <a:srgbClr val="99B2CB"/>
                </a:solidFill>
                <a:latin typeface="Baskerville Old Face" panose="02020602080505020303" pitchFamily="18" charset="0"/>
              </a:endParaRPr>
            </a:p>
          </p:txBody>
        </p:sp>
        <p:pic>
          <p:nvPicPr>
            <p:cNvPr id="17" name="Picture 16" descr="datapost_logo_10.jpg"/>
            <p:cNvPicPr>
              <a:picLocks noChangeAspect="1"/>
            </p:cNvPicPr>
            <p:nvPr/>
          </p:nvPicPr>
          <p:blipFill>
            <a:blip r:embed="rId2" cstate="print"/>
            <a:stretch>
              <a:fillRect/>
            </a:stretch>
          </p:blipFill>
          <p:spPr>
            <a:xfrm>
              <a:off x="1233487" y="5943600"/>
              <a:ext cx="442912" cy="381000"/>
            </a:xfrm>
            <a:prstGeom prst="rect">
              <a:avLst/>
            </a:prstGeom>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652</Words>
  <Application>Microsoft Office PowerPoint</Application>
  <PresentationFormat>On-screen Show (4:3)</PresentationFormat>
  <Paragraphs>93</Paragraphs>
  <Slides>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Adobe Heiti Std R</vt:lpstr>
      <vt:lpstr>Arial</vt:lpstr>
      <vt:lpstr>Baskerville Old Face</vt:lpstr>
      <vt:lpstr>Calibri</vt:lpstr>
      <vt:lpstr>Helvetica</vt:lpstr>
      <vt:lpstr>Symbol</vt:lpstr>
      <vt:lpstr>Verdana</vt:lpstr>
      <vt:lpstr>Office Theme</vt:lpstr>
      <vt:lpstr>Unemployment Rate Measuring the Workforce</vt:lpstr>
      <vt:lpstr>Unemployment Rate – Did You Know?</vt:lpstr>
      <vt:lpstr>Measuring Unemployment</vt:lpstr>
      <vt:lpstr>Types of Unemployment</vt:lpstr>
      <vt:lpstr>PowerPoint Presentation</vt:lpstr>
      <vt:lpstr>PowerPoint Presentation</vt:lpstr>
      <vt:lpstr>What Do You Think?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2019-11-21T00:35:31Z</dcterms:created>
  <dcterms:modified xsi:type="dcterms:W3CDTF">2020-09-14T17:10:35Z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1eca2051-b0f7-4915-a792-a25f6d1c76e0</vt:lpwstr>
  </property>
</Properties>
</file>