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28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85B50-BC94-41CB-A367-7737827AF4B3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0EBC1-485C-44B0-915C-8CDA75CF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38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Model is centrally</a:t>
            </a:r>
            <a:r>
              <a:rPr lang="en-US" baseline="0" dirty="0" smtClean="0"/>
              <a:t> about determination of interest rates. So lets focus on that market clearing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0EBC1-485C-44B0-915C-8CDA75CF31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76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r>
              <a:rPr lang="en-US" baseline="0" dirty="0" smtClean="0"/>
              <a:t> falls to clear the market at the 0 interest rate. Common recipe by now in the ZLB literature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0EBC1-485C-44B0-915C-8CDA75CF31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0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is the odd feature</a:t>
            </a:r>
            <a:r>
              <a:rPr lang="en-US" baseline="0" dirty="0" smtClean="0"/>
              <a:t> that the recession in foreign leads to an appreciation in foreign.  Is that obviously a good feature of a model?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0EBC1-485C-44B0-915C-8CDA75CF31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72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Contagion through asset</a:t>
            </a:r>
            <a:r>
              <a:rPr lang="en-US" baseline="0" dirty="0" smtClean="0"/>
              <a:t> scarcity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0EBC1-485C-44B0-915C-8CDA75CF31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70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Indeterminacy</a:t>
            </a:r>
            <a:r>
              <a:rPr lang="en-US" baseline="0" dirty="0" smtClean="0"/>
              <a:t> as currency wars, or as multiple equilibria and reserve currency appreciation in bad times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0EBC1-485C-44B0-915C-8CDA75CF31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5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0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2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6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6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8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1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0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4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7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FF01D-F45D-4600-B93B-7206E8FDEE89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A7B85-A24B-448C-99EF-E5C28CDA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0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5.png"/><Relationship Id="rId10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3" Type="http://schemas.openxmlformats.org/officeDocument/2006/relationships/image" Target="../media/image19.png"/><Relationship Id="rId7" Type="http://schemas.openxmlformats.org/officeDocument/2006/relationships/image" Target="../media/image11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23.png"/><Relationship Id="rId4" Type="http://schemas.openxmlformats.org/officeDocument/2006/relationships/image" Target="../media/image20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/>
              <a:t>Discussion of </a:t>
            </a:r>
            <a:br>
              <a:rPr lang="en-US" sz="5300" dirty="0" smtClean="0"/>
            </a:br>
            <a:r>
              <a:rPr lang="en-US" dirty="0" smtClean="0"/>
              <a:t>“Global Imbalances and Currency Wars at the ZLB”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813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Arvind Krishnamurthy</a:t>
            </a:r>
          </a:p>
          <a:p>
            <a:r>
              <a:rPr lang="en-US" dirty="0" smtClean="0"/>
              <a:t>Stanford University</a:t>
            </a:r>
          </a:p>
          <a:p>
            <a:endParaRPr lang="en-US" dirty="0" smtClean="0"/>
          </a:p>
          <a:p>
            <a:r>
              <a:rPr lang="en-US" dirty="0" smtClean="0"/>
              <a:t>2016 Pacific Basin Research </a:t>
            </a:r>
            <a:r>
              <a:rPr lang="en-US" dirty="0" smtClean="0"/>
              <a:t>Conference</a:t>
            </a:r>
          </a:p>
          <a:p>
            <a:r>
              <a:rPr lang="en-US" dirty="0" smtClean="0"/>
              <a:t>Federal Reserve Bank of San Francisco, 11/18/2016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4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asset shortage and ZLB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Suppose safe asset demand is large-money institutional demand</a:t>
            </a:r>
          </a:p>
          <a:p>
            <a:pPr lvl="1"/>
            <a:r>
              <a:rPr lang="en-US" dirty="0" smtClean="0"/>
              <a:t>China, Japan,…</a:t>
            </a:r>
          </a:p>
          <a:p>
            <a:pPr lvl="1"/>
            <a:r>
              <a:rPr lang="en-US" dirty="0" smtClean="0"/>
              <a:t>Corporate cash pools (Apple, …)</a:t>
            </a:r>
          </a:p>
          <a:p>
            <a:pPr lvl="1"/>
            <a:r>
              <a:rPr lang="en-US" dirty="0" smtClean="0"/>
              <a:t>Security lenders</a:t>
            </a:r>
          </a:p>
          <a:p>
            <a:pPr lvl="1"/>
            <a:endParaRPr lang="en-US" dirty="0"/>
          </a:p>
          <a:p>
            <a:r>
              <a:rPr lang="en-US" dirty="0" smtClean="0"/>
              <a:t>Is ZLB a constraint on safe asset rates?</a:t>
            </a:r>
          </a:p>
          <a:p>
            <a:pPr lvl="1"/>
            <a:r>
              <a:rPr lang="en-US" dirty="0" smtClean="0"/>
              <a:t>Yes IF cash is an alternative safe asset investment for the large-money buyers</a:t>
            </a:r>
          </a:p>
          <a:p>
            <a:pPr lvl="1"/>
            <a:endParaRPr lang="en-US" dirty="0"/>
          </a:p>
          <a:p>
            <a:r>
              <a:rPr lang="en-US" dirty="0" smtClean="0"/>
              <a:t>Suppose a set of investors love Apple stock so much that the expected return on Apple fell below zero</a:t>
            </a:r>
          </a:p>
          <a:p>
            <a:pPr lvl="1"/>
            <a:r>
              <a:rPr lang="en-US" dirty="0" smtClean="0"/>
              <a:t>No interaction with ZLB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506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asset shortage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safe assets were private liquidity</a:t>
            </a:r>
          </a:p>
          <a:p>
            <a:pPr lvl="1"/>
            <a:r>
              <a:rPr lang="en-US" dirty="0" smtClean="0"/>
              <a:t>Collateral</a:t>
            </a:r>
          </a:p>
          <a:p>
            <a:pPr lvl="1"/>
            <a:endParaRPr lang="en-US" dirty="0"/>
          </a:p>
          <a:p>
            <a:r>
              <a:rPr lang="en-US" dirty="0" smtClean="0"/>
              <a:t>Quantity reduction in private liquidity could be expected to reduce output</a:t>
            </a:r>
          </a:p>
          <a:p>
            <a:pPr lvl="1"/>
            <a:r>
              <a:rPr lang="en-US" dirty="0" smtClean="0"/>
              <a:t>With or without a ZLB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59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ZLB binds, countries may choose to opt for a currency war</a:t>
            </a:r>
          </a:p>
          <a:p>
            <a:endParaRPr lang="en-US" dirty="0"/>
          </a:p>
          <a:p>
            <a:pPr lvl="1"/>
            <a:r>
              <a:rPr lang="en-US" dirty="0" smtClean="0"/>
              <a:t>Zero-sum game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Scope for coordination to increase (a) asset supply; (b) government spending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37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the model’s mechanism</a:t>
            </a:r>
          </a:p>
          <a:p>
            <a:pPr lvl="1"/>
            <a:r>
              <a:rPr lang="en-US" dirty="0" smtClean="0"/>
              <a:t>Interest rates and asset shortage</a:t>
            </a:r>
          </a:p>
          <a:p>
            <a:pPr lvl="1"/>
            <a:r>
              <a:rPr lang="en-US" dirty="0" smtClean="0"/>
              <a:t>ZLB and currency wars</a:t>
            </a:r>
          </a:p>
          <a:p>
            <a:pPr lvl="1"/>
            <a:endParaRPr lang="en-US" dirty="0"/>
          </a:p>
          <a:p>
            <a:r>
              <a:rPr lang="en-US" dirty="0" smtClean="0"/>
              <a:t>Safe asset shortage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72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7861" y="1336430"/>
                <a:ext cx="10515600" cy="525975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 smtClean="0"/>
                  <a:t>Total assets liquidated: Fraction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400" dirty="0" smtClean="0"/>
                  <a:t>, die, sell assets to finance consumption:</a:t>
                </a:r>
              </a:p>
              <a:p>
                <a:pPr lvl="1"/>
                <a:endParaRPr lang="en-US" sz="200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𝐴𝑠𝑠𝑒𝑡𝑠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𝑠𝑜𝑙𝑑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US" sz="2000" dirty="0" smtClean="0"/>
              </a:p>
              <a:p>
                <a:pPr marL="457200" lvl="1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400" dirty="0"/>
                  <a:t>T</a:t>
                </a:r>
                <a:r>
                  <a:rPr lang="en-US" sz="2400" dirty="0" smtClean="0"/>
                  <a:t>otal assets purchased: new born income + financial income of all</a:t>
                </a: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𝐴𝑠𝑠𝑒𝑡𝑠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𝑝𝑢𝑟𝑐h𝑎𝑠𝑒𝑑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400" dirty="0" smtClean="0"/>
                  <a:t>Market clearing: </a:t>
                </a:r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 marL="457200" lvl="1" indent="0" algn="ctr">
                  <a:buNone/>
                </a:pPr>
                <a:endParaRPr lang="en-US" sz="2000" dirty="0" smtClean="0"/>
              </a:p>
              <a:p>
                <a:pPr marL="457200" lvl="1" indent="0">
                  <a:buNone/>
                </a:pPr>
                <a:endParaRPr lang="en-US" sz="20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7861" y="1336430"/>
                <a:ext cx="10515600" cy="5259753"/>
              </a:xfrm>
              <a:blipFill rotWithShape="0">
                <a:blip r:embed="rId3"/>
                <a:stretch>
                  <a:fillRect l="-928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29846" y="336062"/>
            <a:ext cx="10853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Interest rate determination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2926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867508" y="5673969"/>
            <a:ext cx="4915877" cy="23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859700" y="1484929"/>
            <a:ext cx="19538" cy="4185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03570" y="2016369"/>
            <a:ext cx="4110893" cy="343877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911599" y="2188307"/>
            <a:ext cx="0" cy="3329355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03754" y="884764"/>
                <a:ext cx="175064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Assets sold:</a:t>
                </a:r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754" y="884764"/>
                <a:ext cx="1750646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5208" t="-4061" b="-6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42155" y="2535425"/>
                <a:ext cx="280180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Assets purchased:</a:t>
                </a:r>
              </a:p>
              <a:p>
                <a:r>
                  <a:rPr lang="en-US" sz="2400" dirty="0" smtClean="0"/>
                  <a:t> </a:t>
                </a:r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155" y="2535425"/>
                <a:ext cx="2801806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3261" t="-4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12970" y="2003641"/>
            <a:ext cx="971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6761" y="1838793"/>
            <a:ext cx="5705239" cy="42159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4030" y="6151771"/>
            <a:ext cx="9909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“Asset shortage” supply and demand driving interest rates, rather than consumption growth</a:t>
            </a:r>
            <a:endParaRPr lang="en-US" sz="2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330831" y="1000369"/>
            <a:ext cx="4423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Krishnamurthy-</a:t>
            </a:r>
            <a:r>
              <a:rPr lang="en-US" dirty="0" err="1" smtClean="0"/>
              <a:t>Vissing</a:t>
            </a:r>
            <a:r>
              <a:rPr lang="en-US" dirty="0" smtClean="0"/>
              <a:t>-Jorgensen (JPE 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05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3669330" y="3790465"/>
            <a:ext cx="4915877" cy="23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3649792" y="1500559"/>
            <a:ext cx="19538" cy="4185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93662" y="2031999"/>
            <a:ext cx="4110893" cy="343877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701691" y="2203937"/>
            <a:ext cx="0" cy="3329355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13548" y="857688"/>
                <a:ext cx="175064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Assets sold:</a:t>
                </a:r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548" y="857688"/>
                <a:ext cx="1750646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5575" t="-4061" b="-6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32247" y="2551055"/>
                <a:ext cx="280180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Assets purchased:</a:t>
                </a:r>
              </a:p>
              <a:p>
                <a:r>
                  <a:rPr lang="en-US" sz="2400" dirty="0" smtClean="0"/>
                  <a:t> </a:t>
                </a:r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247" y="2551055"/>
                <a:ext cx="2801806" cy="1200329"/>
              </a:xfrm>
              <a:prstGeom prst="rect">
                <a:avLst/>
              </a:prstGeom>
              <a:blipFill rotWithShape="0">
                <a:blip r:embed="rId4"/>
                <a:stretch>
                  <a:fillRect l="-3261" t="-4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3003062" y="2019271"/>
            <a:ext cx="971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003062" y="3429191"/>
            <a:ext cx="6467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0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392622" y="2149233"/>
            <a:ext cx="0" cy="332935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3993662" y="2617201"/>
            <a:ext cx="3407502" cy="285356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888530" y="5653200"/>
                <a:ext cx="1008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530" y="5653200"/>
                <a:ext cx="1008184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892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996473" y="3790465"/>
            <a:ext cx="4915877" cy="23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976935" y="1500559"/>
            <a:ext cx="19538" cy="4185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63975" y="1999452"/>
            <a:ext cx="4110893" cy="343877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028834" y="2203937"/>
            <a:ext cx="0" cy="3329355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40691" y="857688"/>
                <a:ext cx="175064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Assets sold:</a:t>
                </a:r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691" y="857688"/>
                <a:ext cx="1750646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5575" t="-4061" b="-6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30205" y="2019271"/>
                <a:ext cx="971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05" y="2019271"/>
                <a:ext cx="971060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30205" y="3429191"/>
            <a:ext cx="6467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0</a:t>
            </a:r>
            <a:endParaRPr lang="en-US" sz="4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02904" y="5604925"/>
                <a:ext cx="1008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904" y="5604925"/>
                <a:ext cx="1008184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7006502" y="3790465"/>
            <a:ext cx="4915877" cy="23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6986964" y="1500559"/>
            <a:ext cx="19538" cy="4185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30834" y="2031999"/>
            <a:ext cx="4110893" cy="343877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0038863" y="2203937"/>
            <a:ext cx="0" cy="3329355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250720" y="857688"/>
                <a:ext cx="175064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Assets sold:</a:t>
                </a:r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720" y="857688"/>
                <a:ext cx="1750646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5208" t="-4061" b="-6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364652" y="1768620"/>
                <a:ext cx="971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652" y="1768620"/>
                <a:ext cx="971060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6340234" y="3429191"/>
            <a:ext cx="6467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0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8729794" y="2149233"/>
            <a:ext cx="0" cy="332935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7330834" y="2617201"/>
            <a:ext cx="3407502" cy="285356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225702" y="5653200"/>
                <a:ext cx="1008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702" y="5653200"/>
                <a:ext cx="1008184" cy="461665"/>
              </a:xfrm>
              <a:prstGeom prst="rect">
                <a:avLst/>
              </a:prstGeom>
              <a:blipFill rotWithShape="0">
                <a:blip r:embed="rId8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431323" y="234462"/>
            <a:ext cx="4603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Financial Autarchy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3848" y="6038481"/>
                <a:ext cx="4493847" cy="781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Exchange Rate: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848" y="6038481"/>
                <a:ext cx="4493847" cy="781496"/>
              </a:xfrm>
              <a:prstGeom prst="rect">
                <a:avLst/>
              </a:prstGeom>
              <a:blipFill rotWithShape="0">
                <a:blip r:embed="rId9"/>
                <a:stretch>
                  <a:fillRect l="-2849" b="-3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336132" y="6241002"/>
            <a:ext cx="3586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7030A0"/>
                </a:solidFill>
              </a:rPr>
              <a:t>Intratemporal</a:t>
            </a:r>
            <a:r>
              <a:rPr lang="en-US" b="1" i="1" dirty="0" smtClean="0">
                <a:solidFill>
                  <a:srgbClr val="7030A0"/>
                </a:solidFill>
              </a:rPr>
              <a:t> consumption FOC…</a:t>
            </a:r>
            <a:endParaRPr lang="en-US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4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996473" y="3790465"/>
            <a:ext cx="4915877" cy="23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976935" y="1500559"/>
            <a:ext cx="19538" cy="4185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63975" y="1999452"/>
            <a:ext cx="4110893" cy="343877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028834" y="2203937"/>
            <a:ext cx="0" cy="3329355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40690" y="857688"/>
                <a:ext cx="230749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Assets sold:</a:t>
                </a:r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 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690" y="857688"/>
                <a:ext cx="2307491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4233" t="-4061" b="-6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330205" y="2019271"/>
            <a:ext cx="971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30205" y="3429191"/>
            <a:ext cx="6467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0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804149" y="2203936"/>
            <a:ext cx="0" cy="332935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2100398" y="2375404"/>
            <a:ext cx="3407502" cy="285356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15329" y="5776686"/>
                <a:ext cx="1008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329" y="5776686"/>
                <a:ext cx="1008184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7006502" y="3790465"/>
            <a:ext cx="4915877" cy="23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6986964" y="1500559"/>
            <a:ext cx="19538" cy="4185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30834" y="2031999"/>
            <a:ext cx="4110893" cy="343877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0038863" y="2203937"/>
            <a:ext cx="0" cy="3329355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250720" y="857688"/>
                <a:ext cx="318281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Assets sold:</a:t>
                </a:r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         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720" y="857688"/>
                <a:ext cx="3182818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2868" t="-4061" b="-6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364652" y="1768620"/>
                <a:ext cx="971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652" y="1768620"/>
                <a:ext cx="97106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6340234" y="3429191"/>
            <a:ext cx="6467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0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8729794" y="2149233"/>
            <a:ext cx="0" cy="332935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7330834" y="2617201"/>
            <a:ext cx="3407502" cy="285356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225702" y="5653200"/>
                <a:ext cx="1008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702" y="5653200"/>
                <a:ext cx="1008184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753340" y="234593"/>
            <a:ext cx="5173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Financial Autarchy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37969" y="6215829"/>
            <a:ext cx="6004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Home is a debtor country. Leads to a CA deficit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947886" y="234562"/>
                <a:ext cx="24383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3200" dirty="0" smtClean="0"/>
                  <a:t>-Trade</a:t>
                </a:r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7886" y="234562"/>
                <a:ext cx="2438394" cy="584775"/>
              </a:xfrm>
              <a:prstGeom prst="rect">
                <a:avLst/>
              </a:prstGeom>
              <a:blipFill rotWithShape="0">
                <a:blip r:embed="rId8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59266" y="1590113"/>
                <a:ext cx="84773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266" y="1590113"/>
                <a:ext cx="847732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768193" y="1590113"/>
                <a:ext cx="13554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193" y="1590113"/>
                <a:ext cx="1355464" cy="461665"/>
              </a:xfrm>
              <a:prstGeom prst="rect">
                <a:avLst/>
              </a:prstGeom>
              <a:blipFill rotWithShape="0">
                <a:blip r:embed="rId10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819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story of the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Nominal spending is driven by quantity of assets (“aggregate liquidity”?) of consumers</a:t>
            </a:r>
          </a:p>
          <a:p>
            <a:r>
              <a:rPr lang="en-US" dirty="0" smtClean="0"/>
              <a:t>Demand-driven NK model </a:t>
            </a:r>
            <a:r>
              <a:rPr lang="en-US" dirty="0" smtClean="0">
                <a:sym typeface="Wingdings" panose="05000000000000000000" pitchFamily="2" charset="2"/>
              </a:rPr>
              <a:t> Decline in output and income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If not at ZLB, central bank can lower rates to offset (“boost asset values”)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Contagion story is that foreign investors buy up US debt, reducing private US liquidity…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9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996473" y="3790465"/>
            <a:ext cx="4915877" cy="23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976935" y="1500559"/>
            <a:ext cx="19538" cy="4185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712415" y="2203936"/>
            <a:ext cx="0" cy="3329355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40690" y="857688"/>
                <a:ext cx="284675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Assets sold:</a:t>
                </a:r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690" y="857688"/>
                <a:ext cx="2846756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3426" t="-4061" b="-6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330205" y="2019271"/>
            <a:ext cx="971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30205" y="3429191"/>
            <a:ext cx="6467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0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307000" y="2149233"/>
            <a:ext cx="0" cy="332935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1750660" y="2522132"/>
            <a:ext cx="3407502" cy="285356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13538" y="5766573"/>
                <a:ext cx="1008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538" y="5766573"/>
                <a:ext cx="1008184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7006502" y="3790465"/>
            <a:ext cx="4915877" cy="23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6986964" y="1500559"/>
            <a:ext cx="19538" cy="4185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0038863" y="2203937"/>
            <a:ext cx="0" cy="3329355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250720" y="857688"/>
                <a:ext cx="318281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Assets sold:</a:t>
                </a:r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720" y="857688"/>
                <a:ext cx="3182818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2868" t="-4061" b="-6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364652" y="1768620"/>
                <a:ext cx="971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652" y="1768620"/>
                <a:ext cx="97106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6340234" y="3429191"/>
            <a:ext cx="6467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0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8729794" y="2149233"/>
            <a:ext cx="0" cy="332935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7330834" y="2617201"/>
            <a:ext cx="3407502" cy="285356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225702" y="5653200"/>
                <a:ext cx="1008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702" y="5653200"/>
                <a:ext cx="1008184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721686" y="234462"/>
            <a:ext cx="6883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Financial Integration and indeterminacy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31322" y="5997406"/>
                <a:ext cx="4493847" cy="781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Exchange Rate: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322" y="5997406"/>
                <a:ext cx="4493847" cy="781496"/>
              </a:xfrm>
              <a:prstGeom prst="rect">
                <a:avLst/>
              </a:prstGeom>
              <a:blipFill rotWithShape="0">
                <a:blip r:embed="rId8"/>
                <a:stretch>
                  <a:fillRect l="-2849" b="-3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13768" y="881748"/>
                <a:ext cx="107656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768" y="881748"/>
                <a:ext cx="1076562" cy="70788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594712" y="1031742"/>
                <a:ext cx="107656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712" y="1031742"/>
                <a:ext cx="1076562" cy="70788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102936" y="1021611"/>
                <a:ext cx="107656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2936" y="1021611"/>
                <a:ext cx="1076562" cy="70788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 flipH="1" flipV="1">
            <a:off x="2151978" y="2380806"/>
            <a:ext cx="3407502" cy="285356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6986964" y="2732750"/>
            <a:ext cx="3407502" cy="285356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851364" y="6006963"/>
                <a:ext cx="107656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1364" y="6006963"/>
                <a:ext cx="1076562" cy="70788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025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9" grpId="0"/>
      <p:bldP spid="30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503</Words>
  <Application>Microsoft Office PowerPoint</Application>
  <PresentationFormat>Widescreen</PresentationFormat>
  <Paragraphs>132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Wingdings</vt:lpstr>
      <vt:lpstr>Office Theme</vt:lpstr>
      <vt:lpstr>Discussion of  “Global Imbalances and Currency Wars at the ZLB”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story of the mechanism</vt:lpstr>
      <vt:lpstr>PowerPoint Presentation</vt:lpstr>
      <vt:lpstr>Safe asset shortage and ZLB</vt:lpstr>
      <vt:lpstr>Safe asset shortage and output</vt:lpstr>
      <vt:lpstr>Summary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Krishnamurthy, Arvind</dc:creator>
  <cp:lastModifiedBy>Krishnamurthy, Arvind</cp:lastModifiedBy>
  <cp:revision>16</cp:revision>
  <dcterms:created xsi:type="dcterms:W3CDTF">2016-11-02T17:34:26Z</dcterms:created>
  <dcterms:modified xsi:type="dcterms:W3CDTF">2016-11-10T16:28:45Z</dcterms:modified>
</cp:coreProperties>
</file>