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7"/>
  </p:notesMasterIdLst>
  <p:handoutMasterIdLst>
    <p:handoutMasterId r:id="rId18"/>
  </p:handoutMasterIdLst>
  <p:sldIdLst>
    <p:sldId id="483" r:id="rId2"/>
    <p:sldId id="518" r:id="rId3"/>
    <p:sldId id="543" r:id="rId4"/>
    <p:sldId id="569" r:id="rId5"/>
    <p:sldId id="557" r:id="rId6"/>
    <p:sldId id="571" r:id="rId7"/>
    <p:sldId id="572" r:id="rId8"/>
    <p:sldId id="567" r:id="rId9"/>
    <p:sldId id="564" r:id="rId10"/>
    <p:sldId id="563" r:id="rId11"/>
    <p:sldId id="562" r:id="rId12"/>
    <p:sldId id="552" r:id="rId13"/>
    <p:sldId id="559" r:id="rId14"/>
    <p:sldId id="560" r:id="rId15"/>
    <p:sldId id="537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FFFF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FFFFFF"/>
    <a:srgbClr val="6699FF"/>
    <a:srgbClr val="99CCFF"/>
    <a:srgbClr val="FFFFCC"/>
    <a:srgbClr val="33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8" autoAdjust="0"/>
    <p:restoredTop sz="88682" autoAdjust="0"/>
  </p:normalViewPr>
  <p:slideViewPr>
    <p:cSldViewPr>
      <p:cViewPr>
        <p:scale>
          <a:sx n="20" d="100"/>
          <a:sy n="20" d="100"/>
        </p:scale>
        <p:origin x="-67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206" y="-90"/>
      </p:cViewPr>
      <p:guideLst>
        <p:guide orient="horz" pos="2929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>
            <a:lvl1pPr defTabSz="932016" eaLnBrk="1" hangingPunct="1">
              <a:defRPr sz="110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>
            <a:lvl1pPr algn="r" defTabSz="932016" eaLnBrk="1" hangingPunct="1">
              <a:defRPr sz="110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6" tIns="46568" rIns="93136" bIns="46568" numCol="1" anchor="b" anchorCtr="0" compatLnSpc="1">
            <a:prstTxWarp prst="textNoShape">
              <a:avLst/>
            </a:prstTxWarp>
          </a:bodyPr>
          <a:lstStyle>
            <a:lvl1pPr defTabSz="932016" eaLnBrk="1" hangingPunct="1">
              <a:defRPr sz="110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6" tIns="46568" rIns="93136" bIns="46568" numCol="1" anchor="b" anchorCtr="0" compatLnSpc="1">
            <a:prstTxWarp prst="textNoShape">
              <a:avLst/>
            </a:prstTxWarp>
          </a:bodyPr>
          <a:lstStyle>
            <a:lvl1pPr algn="r" defTabSz="932016" eaLnBrk="1" hangingPunct="1">
              <a:defRPr sz="11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8C9A8B1-EB38-4862-8C1C-1B398118E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9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>
            <a:lvl1pPr defTabSz="932016" eaLnBrk="1" hangingPunct="1">
              <a:defRPr sz="110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>
            <a:lvl1pPr algn="r" defTabSz="932016" eaLnBrk="1" hangingPunct="1">
              <a:defRPr sz="110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6425"/>
            <a:ext cx="50323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6" tIns="46568" rIns="93136" bIns="46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6" tIns="46568" rIns="93136" bIns="46568" numCol="1" anchor="b" anchorCtr="0" compatLnSpc="1">
            <a:prstTxWarp prst="textNoShape">
              <a:avLst/>
            </a:prstTxWarp>
          </a:bodyPr>
          <a:lstStyle>
            <a:lvl1pPr defTabSz="932016" eaLnBrk="1" hangingPunct="1">
              <a:defRPr sz="110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6" tIns="46568" rIns="93136" bIns="46568" numCol="1" anchor="b" anchorCtr="0" compatLnSpc="1">
            <a:prstTxWarp prst="textNoShape">
              <a:avLst/>
            </a:prstTxWarp>
          </a:bodyPr>
          <a:lstStyle>
            <a:lvl1pPr algn="r" defTabSz="932016" eaLnBrk="1" hangingPunct="1">
              <a:defRPr sz="11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DC95593C-E64D-4DAE-8CE3-211E1F73E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5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200">
                <a:solidFill>
                  <a:srgbClr val="FFFFCC"/>
                </a:solidFill>
                <a:latin typeface="Times New Roman" pitchFamily="18" charset="0"/>
              </a:defRPr>
            </a:lvl1pPr>
            <a:lvl2pPr marL="742950" indent="-285750" defTabSz="931863">
              <a:defRPr sz="3200">
                <a:solidFill>
                  <a:srgbClr val="FFFFCC"/>
                </a:solidFill>
                <a:latin typeface="Times New Roman" pitchFamily="18" charset="0"/>
              </a:defRPr>
            </a:lvl2pPr>
            <a:lvl3pPr marL="1143000" indent="-228600" defTabSz="931863">
              <a:defRPr sz="3200">
                <a:solidFill>
                  <a:srgbClr val="FFFFCC"/>
                </a:solidFill>
                <a:latin typeface="Times New Roman" pitchFamily="18" charset="0"/>
              </a:defRPr>
            </a:lvl3pPr>
            <a:lvl4pPr marL="1600200" indent="-228600" defTabSz="931863">
              <a:defRPr sz="3200">
                <a:solidFill>
                  <a:srgbClr val="FFFFCC"/>
                </a:solidFill>
                <a:latin typeface="Times New Roman" pitchFamily="18" charset="0"/>
              </a:defRPr>
            </a:lvl4pPr>
            <a:lvl5pPr marL="2057400" indent="-228600" defTabSz="931863">
              <a:defRPr sz="3200">
                <a:solidFill>
                  <a:srgbClr val="FFFFCC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CC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CC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CC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CC"/>
                </a:solidFill>
                <a:latin typeface="Times New Roman" pitchFamily="18" charset="0"/>
              </a:defRPr>
            </a:lvl9pPr>
          </a:lstStyle>
          <a:p>
            <a:fld id="{EE17EF26-A3BB-4333-8B10-E273F2BE6903}" type="slidenum">
              <a:rPr lang="en-US" altLang="en-US" sz="1100" smtClean="0">
                <a:solidFill>
                  <a:schemeClr val="tx1"/>
                </a:solidFill>
              </a:rPr>
              <a:pPr/>
              <a:t>1</a:t>
            </a:fld>
            <a:endParaRPr lang="en-US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416425"/>
            <a:ext cx="548640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8711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711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3080-D63B-4171-90C5-9CCE6B683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E4B2-C03F-4456-A1C8-724BC4D0C4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1625-EF20-4F47-89CC-4476D8987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1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7E15D-1601-45A9-AEC6-24E7BED372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9D887-88EC-4B7E-96E6-E43C94FB9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8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95F2-F8CF-4C9D-B2B3-80341B22F5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5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2379-C09E-4E93-9AD6-639056C2FE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6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C0AAB-8EAF-4244-93EA-FD4D73C245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0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6BA34-DCA0-4419-8D11-DC82FEC95D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3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2C04E-FDAC-4C2D-B804-902E7D8CC2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92B6B-E7BA-4AB3-9375-DDD29A3D7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2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8605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5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5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8605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5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5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5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5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6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6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6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6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6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6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6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6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38606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6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7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7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7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7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7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7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7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7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7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8608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8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8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8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608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38608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608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8608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608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38608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38609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E4E24A0-0D54-4405-84FD-ABA0303C1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8609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57200"/>
            <a:ext cx="88392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800" dirty="0" smtClean="0"/>
              <a:t>“Betting the House”</a:t>
            </a:r>
            <a:br>
              <a:rPr lang="en-US" sz="4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Oscar Jorda, Moritz Schularick, and Alan M. Taylor</a:t>
            </a:r>
            <a:endParaRPr lang="en-US" sz="4000" dirty="0" smtClean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7772400" cy="182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Discussion by Jim Wilcox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Haas School of Business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University of California, Berkeley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248400"/>
            <a:ext cx="4343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53080-D63B-4171-90C5-9CCE6B683A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en-US" sz="4000" dirty="0" smtClean="0"/>
              <a:t>After WW II, Residential, Not Commercial, Mortgages Trend Upward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>
                <a:solidFill>
                  <a:srgbClr val="CCECFF"/>
                </a:solidFill>
              </a:rPr>
              <a:t>(percent of potential GDP, 1896-1999)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4419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77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en-US" dirty="0" smtClean="0"/>
              <a:t>Commercial Mortgages Were Large, But Falling, Share of All Mortgages</a:t>
            </a:r>
            <a:br>
              <a:rPr lang="en-US" dirty="0" smtClean="0"/>
            </a:br>
            <a:r>
              <a:rPr lang="en-US" sz="3200" dirty="0">
                <a:solidFill>
                  <a:srgbClr val="CCECFF"/>
                </a:solidFill>
              </a:rPr>
              <a:t>(percent of </a:t>
            </a:r>
            <a:r>
              <a:rPr lang="en-US" sz="3200" dirty="0" smtClean="0">
                <a:solidFill>
                  <a:srgbClr val="CCECFF"/>
                </a:solidFill>
              </a:rPr>
              <a:t>all mortgages, </a:t>
            </a:r>
            <a:r>
              <a:rPr lang="en-US" sz="3200" dirty="0">
                <a:solidFill>
                  <a:srgbClr val="CCECFF"/>
                </a:solidFill>
              </a:rPr>
              <a:t>1896-1999</a:t>
            </a:r>
            <a:r>
              <a:rPr lang="en-US" sz="3200" dirty="0" smtClean="0">
                <a:solidFill>
                  <a:srgbClr val="CCECFF"/>
                </a:solidFill>
              </a:rPr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4419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 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696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877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Residential Mortgages Were in Commercial Banks</a:t>
            </a:r>
            <a:br>
              <a:rPr lang="en-US" dirty="0" smtClean="0"/>
            </a:br>
            <a:r>
              <a:rPr lang="en-US" sz="3200" dirty="0" smtClean="0"/>
              <a:t>(percent of potential GDP, 1896-1999)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4419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880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828800"/>
          </a:xfrm>
        </p:spPr>
        <p:txBody>
          <a:bodyPr/>
          <a:lstStyle/>
          <a:p>
            <a:r>
              <a:rPr lang="en-US" dirty="0" smtClean="0"/>
              <a:t>Banks’ Share of Residential Mortgages:</a:t>
            </a:r>
            <a:br>
              <a:rPr lang="en-US" dirty="0" smtClean="0"/>
            </a:br>
            <a:r>
              <a:rPr lang="en-US" dirty="0"/>
              <a:t>Low and </a:t>
            </a:r>
            <a:r>
              <a:rPr lang="en-US" dirty="0" smtClean="0"/>
              <a:t>Slowly-Rising</a:t>
            </a:r>
            <a:br>
              <a:rPr lang="en-US" dirty="0" smtClean="0"/>
            </a:br>
            <a:r>
              <a:rPr lang="en-US" sz="3200" dirty="0">
                <a:solidFill>
                  <a:srgbClr val="CCECFF"/>
                </a:solidFill>
              </a:rPr>
              <a:t>(percent </a:t>
            </a:r>
            <a:r>
              <a:rPr lang="en-US" sz="3200" dirty="0" smtClean="0">
                <a:solidFill>
                  <a:srgbClr val="CCECFF"/>
                </a:solidFill>
              </a:rPr>
              <a:t>of all residential mortgages, </a:t>
            </a:r>
            <a:r>
              <a:rPr lang="en-US" sz="3200" dirty="0">
                <a:solidFill>
                  <a:srgbClr val="CCECFF"/>
                </a:solidFill>
              </a:rPr>
              <a:t>1896-1999)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4419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 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92866"/>
            <a:ext cx="7848600" cy="425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6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to Banks, Nonbanks Held Vastly More Residential Mortgages</a:t>
            </a:r>
            <a:br>
              <a:rPr lang="en-US" dirty="0" smtClean="0"/>
            </a:br>
            <a:r>
              <a:rPr lang="en-US" sz="3200" dirty="0"/>
              <a:t>(percent of potential GDP, 1896-1999)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 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738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PTI seems better predictor of recent defaults than current LTV (e.g., underwater) </a:t>
            </a:r>
          </a:p>
          <a:p>
            <a:r>
              <a:rPr lang="en-US" dirty="0" smtClean="0"/>
              <a:t>Commercial real estate had greater volatility of </a:t>
            </a:r>
            <a:r>
              <a:rPr lang="en-US" dirty="0"/>
              <a:t>construction, prices, mortgage defaults, and </a:t>
            </a:r>
            <a:r>
              <a:rPr lang="en-US" dirty="0" smtClean="0"/>
              <a:t>roles in depositories</a:t>
            </a:r>
            <a:r>
              <a:rPr lang="en-US" dirty="0"/>
              <a:t>’ losses and failures</a:t>
            </a:r>
          </a:p>
          <a:p>
            <a:r>
              <a:rPr lang="en-US" dirty="0" smtClean="0"/>
              <a:t>Deflated role of inflation</a:t>
            </a:r>
          </a:p>
          <a:p>
            <a:pPr lvl="1"/>
            <a:r>
              <a:rPr lang="en-US" dirty="0" smtClean="0"/>
              <a:t>Mortgages/GDP correlated with inflation</a:t>
            </a:r>
          </a:p>
          <a:p>
            <a:pPr lvl="2"/>
            <a:r>
              <a:rPr lang="en-US" dirty="0" smtClean="0"/>
              <a:t>Positively but modestly, and likely reversed after 1970s</a:t>
            </a:r>
          </a:p>
          <a:p>
            <a:pPr lvl="1"/>
            <a:r>
              <a:rPr lang="en-US" dirty="0" smtClean="0"/>
              <a:t>Irving Fisher contended deflation was crucial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4343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 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7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307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Big Data</a:t>
            </a:r>
          </a:p>
          <a:p>
            <a:pPr>
              <a:defRPr/>
            </a:pPr>
            <a:r>
              <a:rPr lang="en-US" sz="3600" dirty="0" smtClean="0"/>
              <a:t>Big Questions</a:t>
            </a:r>
          </a:p>
          <a:p>
            <a:pPr>
              <a:defRPr/>
            </a:pPr>
            <a:r>
              <a:rPr lang="en-US" sz="3600" dirty="0" smtClean="0"/>
              <a:t>Time-Varying Results</a:t>
            </a:r>
          </a:p>
          <a:p>
            <a:pPr>
              <a:defRPr/>
            </a:pPr>
            <a:r>
              <a:rPr lang="en-US" sz="3600" dirty="0" smtClean="0"/>
              <a:t>Time-Varying Banks and Mortgage Markets</a:t>
            </a:r>
          </a:p>
          <a:p>
            <a:pPr>
              <a:defRPr/>
            </a:pPr>
            <a:r>
              <a:rPr lang="en-US" sz="3600" dirty="0" smtClean="0"/>
              <a:t>Concluding Observations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495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 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5DB8D-E6E7-4669-BA50-6961F102C87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en-US" dirty="0" smtClean="0"/>
              <a:t>No Real Complaint About the Paper,</a:t>
            </a:r>
            <a:br>
              <a:rPr lang="en-US" dirty="0" smtClean="0"/>
            </a:br>
            <a:r>
              <a:rPr lang="en-US" dirty="0" smtClean="0"/>
              <a:t>Until … the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724400"/>
          </a:xfrm>
        </p:spPr>
        <p:txBody>
          <a:bodyPr/>
          <a:lstStyle/>
          <a:p>
            <a:r>
              <a:rPr lang="en-US" dirty="0" smtClean="0"/>
              <a:t>Like home owners, banks also bet</a:t>
            </a:r>
          </a:p>
          <a:p>
            <a:pPr lvl="1"/>
            <a:r>
              <a:rPr lang="en-US" dirty="0" smtClean="0"/>
              <a:t>Banks’ losses can lead to credit crunches and crises</a:t>
            </a:r>
          </a:p>
          <a:p>
            <a:r>
              <a:rPr lang="en-US" dirty="0" smtClean="0"/>
              <a:t>Rather than “Betting the House”, maybe…</a:t>
            </a:r>
          </a:p>
          <a:p>
            <a:pPr lvl="1"/>
            <a:r>
              <a:rPr lang="en-US" dirty="0"/>
              <a:t>Effects of External Monetary Shocks on Housing</a:t>
            </a:r>
          </a:p>
          <a:p>
            <a:pPr lvl="1"/>
            <a:r>
              <a:rPr lang="en-US" dirty="0" smtClean="0"/>
              <a:t>Banking on Housing</a:t>
            </a:r>
          </a:p>
          <a:p>
            <a:pPr lvl="1"/>
            <a:r>
              <a:rPr lang="en-US" dirty="0" smtClean="0"/>
              <a:t>Betting on Houses</a:t>
            </a:r>
          </a:p>
          <a:p>
            <a:pPr lvl="1"/>
            <a:r>
              <a:rPr lang="en-US" dirty="0" smtClean="0"/>
              <a:t>Betting the Bank</a:t>
            </a:r>
          </a:p>
          <a:p>
            <a:pPr lvl="1"/>
            <a:r>
              <a:rPr lang="en-US" dirty="0" smtClean="0"/>
              <a:t>Betting the Bank on Houses</a:t>
            </a:r>
          </a:p>
          <a:p>
            <a:pPr lvl="1"/>
            <a:r>
              <a:rPr lang="en-US" dirty="0" smtClean="0"/>
              <a:t>Playing with House Money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4419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 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5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en-US" dirty="0"/>
              <a:t>Big </a:t>
            </a:r>
            <a:r>
              <a:rPr lang="en-US" dirty="0" smtClean="0"/>
              <a:t>Data: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Across Countries and Decades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Huge sunk costs: time, effort, money, etc.</a:t>
            </a:r>
          </a:p>
          <a:p>
            <a:r>
              <a:rPr lang="en-US" dirty="0" smtClean="0"/>
              <a:t>Data only for commercial banks</a:t>
            </a:r>
          </a:p>
          <a:p>
            <a:pPr lvl="1"/>
            <a:r>
              <a:rPr lang="en-US" dirty="0" smtClean="0"/>
              <a:t>Nonbanks’ shares of credit also vary across countries and decades</a:t>
            </a:r>
          </a:p>
          <a:p>
            <a:r>
              <a:rPr lang="en-US" dirty="0" smtClean="0"/>
              <a:t>Data for mortgage and nonmortgage loans</a:t>
            </a:r>
          </a:p>
          <a:p>
            <a:pPr lvl="1"/>
            <a:r>
              <a:rPr lang="en-US" dirty="0" smtClean="0"/>
              <a:t>Mortgages for owner-occupied, multi-family, plus commercial buildings</a:t>
            </a:r>
          </a:p>
          <a:p>
            <a:pPr lvl="2"/>
            <a:r>
              <a:rPr lang="en-US" dirty="0" smtClean="0"/>
              <a:t>Their shares also vary, a lot, across time and space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4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Patterns in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800600"/>
          </a:xfrm>
        </p:spPr>
        <p:txBody>
          <a:bodyPr/>
          <a:lstStyle/>
          <a:p>
            <a:pPr>
              <a:defRPr/>
            </a:pPr>
            <a:r>
              <a:rPr lang="en-US" dirty="0"/>
              <a:t>L</a:t>
            </a:r>
            <a:r>
              <a:rPr lang="en-US" dirty="0" smtClean="0"/>
              <a:t>arge, pervasive, recent rise in mortgages </a:t>
            </a:r>
          </a:p>
          <a:p>
            <a:pPr>
              <a:defRPr/>
            </a:pPr>
            <a:r>
              <a:rPr lang="en-US" dirty="0" smtClean="0"/>
              <a:t>Large declines </a:t>
            </a:r>
            <a:r>
              <a:rPr lang="en-US" dirty="0"/>
              <a:t>in nominal mortgage rates permitted more borrowing and </a:t>
            </a:r>
            <a:r>
              <a:rPr lang="en-US" dirty="0" smtClean="0"/>
              <a:t>buying by the previously-cash-payment-constrained</a:t>
            </a:r>
            <a:endParaRPr lang="en-US" dirty="0"/>
          </a:p>
          <a:p>
            <a:pPr lvl="1">
              <a:defRPr/>
            </a:pPr>
            <a:r>
              <a:rPr lang="en-US" dirty="0"/>
              <a:t>Starting in mid-1980s in U.S. </a:t>
            </a:r>
          </a:p>
          <a:p>
            <a:pPr lvl="1">
              <a:defRPr/>
            </a:pPr>
            <a:r>
              <a:rPr lang="en-US" dirty="0" smtClean="0"/>
              <a:t>Enough “Eu-rope</a:t>
            </a:r>
            <a:r>
              <a:rPr lang="en-US" dirty="0"/>
              <a:t>” </a:t>
            </a:r>
            <a:r>
              <a:rPr lang="en-US" dirty="0" smtClean="0"/>
              <a:t>to hang Spain</a:t>
            </a:r>
            <a:r>
              <a:rPr lang="en-US" dirty="0"/>
              <a:t>, </a:t>
            </a:r>
            <a:r>
              <a:rPr lang="en-US" dirty="0" smtClean="0"/>
              <a:t>Portugal, Ireland,…</a:t>
            </a:r>
          </a:p>
          <a:p>
            <a:pPr>
              <a:defRPr/>
            </a:pPr>
            <a:r>
              <a:rPr lang="en-US" dirty="0" smtClean="0"/>
              <a:t>Explains some of the big increases in ratios</a:t>
            </a:r>
          </a:p>
          <a:p>
            <a:pPr lvl="1"/>
            <a:r>
              <a:rPr lang="en-US" dirty="0" smtClean="0"/>
              <a:t>Mortgages     (relative to GDP)</a:t>
            </a:r>
          </a:p>
          <a:p>
            <a:pPr lvl="1"/>
            <a:r>
              <a:rPr lang="en-US" dirty="0"/>
              <a:t>House prices (relative to per-capita incomes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0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610600" cy="1139825"/>
          </a:xfrm>
        </p:spPr>
        <p:txBody>
          <a:bodyPr/>
          <a:lstStyle/>
          <a:p>
            <a:r>
              <a:rPr lang="en-US" dirty="0" smtClean="0"/>
              <a:t>Applying Big Data to Big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monetary policy on long rates, mortgages and house prices (and crises) were large and pervasive, but mostly after WWII</a:t>
            </a:r>
          </a:p>
          <a:p>
            <a:r>
              <a:rPr lang="en-US" dirty="0" smtClean="0"/>
              <a:t>Fortunately, all that </a:t>
            </a:r>
            <a:r>
              <a:rPr lang="en-US" dirty="0"/>
              <a:t>pre-WWII data </a:t>
            </a:r>
            <a:r>
              <a:rPr lang="en-US" dirty="0" smtClean="0"/>
              <a:t>still useful</a:t>
            </a:r>
            <a:endParaRPr lang="en-US" dirty="0"/>
          </a:p>
          <a:p>
            <a:pPr lvl="1"/>
            <a:r>
              <a:rPr lang="en-US" dirty="0" smtClean="0"/>
              <a:t>With commercial banks’ ignoring residential </a:t>
            </a:r>
            <a:r>
              <a:rPr lang="en-US" dirty="0"/>
              <a:t>mortgages, </a:t>
            </a:r>
            <a:r>
              <a:rPr lang="en-US" dirty="0" smtClean="0"/>
              <a:t>I would expect weaker responses then of their mortgages </a:t>
            </a:r>
            <a:r>
              <a:rPr lang="en-US" dirty="0"/>
              <a:t>and </a:t>
            </a:r>
            <a:r>
              <a:rPr lang="en-US" dirty="0" smtClean="0"/>
              <a:t>of house prices to rates</a:t>
            </a:r>
            <a:endParaRPr lang="en-US" dirty="0"/>
          </a:p>
          <a:p>
            <a:pPr lvl="2"/>
            <a:r>
              <a:rPr lang="en-US" dirty="0" smtClean="0"/>
              <a:t>Results pass this placebo test, however inadvertently</a:t>
            </a:r>
            <a:endParaRPr lang="en-US" dirty="0"/>
          </a:p>
          <a:p>
            <a:r>
              <a:rPr lang="en-US" dirty="0" smtClean="0"/>
              <a:t>Booms, busts, bubbles: mentioned, not tested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4038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610600" cy="1139825"/>
          </a:xfrm>
        </p:spPr>
        <p:txBody>
          <a:bodyPr/>
          <a:lstStyle/>
          <a:p>
            <a:r>
              <a:rPr lang="en-US" dirty="0" smtClean="0"/>
              <a:t>Notes for a New Instrument</a:t>
            </a:r>
            <a:br>
              <a:rPr lang="en-US" dirty="0" smtClean="0"/>
            </a:br>
            <a:r>
              <a:rPr lang="en-US" dirty="0" smtClean="0"/>
              <a:t>for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IV </a:t>
            </a:r>
            <a:r>
              <a:rPr lang="en-US" dirty="0"/>
              <a:t>for </a:t>
            </a:r>
            <a:r>
              <a:rPr lang="en-US" dirty="0" smtClean="0"/>
              <a:t>domestic, short-term, interest rates </a:t>
            </a:r>
            <a:r>
              <a:rPr lang="en-US" dirty="0"/>
              <a:t>based on external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With adjustments </a:t>
            </a:r>
            <a:r>
              <a:rPr lang="en-US" dirty="0"/>
              <a:t>for exchange rate </a:t>
            </a:r>
            <a:r>
              <a:rPr lang="en-US" dirty="0" smtClean="0"/>
              <a:t>regimes and for capital-flow </a:t>
            </a:r>
            <a:r>
              <a:rPr lang="en-US" dirty="0"/>
              <a:t>regimes</a:t>
            </a:r>
          </a:p>
          <a:p>
            <a:r>
              <a:rPr lang="en-US" dirty="0"/>
              <a:t>Domestic rates had detectable, but very low, correlation </a:t>
            </a:r>
            <a:r>
              <a:rPr lang="en-US" dirty="0" smtClean="0"/>
              <a:t>with, and response to, the IV, </a:t>
            </a:r>
            <a:r>
              <a:rPr lang="en-US" i="1" dirty="0"/>
              <a:t>z</a:t>
            </a:r>
            <a:r>
              <a:rPr lang="en-US" i="1" baseline="-25000" dirty="0"/>
              <a:t>it</a:t>
            </a:r>
            <a:endParaRPr lang="en-US" baseline="-25000" dirty="0"/>
          </a:p>
          <a:p>
            <a:r>
              <a:rPr lang="en-US" dirty="0"/>
              <a:t>The much-stronger correlation of domestic rates with the domestic variables, given </a:t>
            </a:r>
            <a:r>
              <a:rPr lang="en-US" i="1" dirty="0"/>
              <a:t>z</a:t>
            </a:r>
            <a:r>
              <a:rPr lang="en-US" i="1" baseline="-25000" dirty="0"/>
              <a:t>it</a:t>
            </a:r>
            <a:r>
              <a:rPr lang="en-US" dirty="0"/>
              <a:t>, is </a:t>
            </a:r>
            <a:r>
              <a:rPr lang="en-US" dirty="0" smtClean="0"/>
              <a:t>worrisome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4419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0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Asides About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 of Jorda’s </a:t>
            </a:r>
            <a:r>
              <a:rPr lang="en-US" dirty="0"/>
              <a:t>local-projection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Specification restricts effects’ magnitudes and lag patterns to be the same across countries</a:t>
            </a:r>
          </a:p>
          <a:p>
            <a:r>
              <a:rPr lang="en-US" dirty="0" smtClean="0"/>
              <a:t>First-differencing of all variables</a:t>
            </a:r>
          </a:p>
          <a:p>
            <a:pPr lvl="1"/>
            <a:r>
              <a:rPr lang="en-US" dirty="0" smtClean="0"/>
              <a:t>Implies that the fixed-effects absorb constant, country-specific trends in any of the variables</a:t>
            </a:r>
          </a:p>
          <a:p>
            <a:pPr lvl="1"/>
            <a:r>
              <a:rPr lang="en-US" dirty="0" smtClean="0"/>
              <a:t>Effectively raises weight on higher-frequencies</a:t>
            </a:r>
          </a:p>
          <a:p>
            <a:pPr lvl="1"/>
            <a:r>
              <a:rPr lang="en-US" dirty="0" smtClean="0"/>
              <a:t>Absent co-integrating equations, untethers levels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248400"/>
            <a:ext cx="42672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</a:t>
            </a:r>
          </a:p>
          <a:p>
            <a:pPr>
              <a:defRPr/>
            </a:pPr>
            <a:r>
              <a:rPr lang="en-US" dirty="0" smtClean="0"/>
              <a:t>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78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WW II, Mortgages Trend Up</a:t>
            </a:r>
            <a:br>
              <a:rPr lang="en-US" dirty="0" smtClean="0"/>
            </a:br>
            <a:r>
              <a:rPr lang="en-US" sz="3200" dirty="0">
                <a:solidFill>
                  <a:srgbClr val="CCECFF"/>
                </a:solidFill>
              </a:rPr>
              <a:t>(percent of potential GDP, 1896-1999)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5, 2014                                 Jim Wilcox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4419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Conference on Housing and Monetary Policy</a:t>
            </a:r>
          </a:p>
          <a:p>
            <a:pPr>
              <a:defRPr/>
            </a:pPr>
            <a:r>
              <a:rPr lang="en-US" dirty="0" smtClean="0"/>
              <a:t> UCLA Ziman Center for Real Estate and  FRB San Francisco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7E15D-1601-45A9-AEC6-24E7BED372F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082091"/>
      </p:ext>
    </p:extLst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16650</TotalTime>
  <Words>869</Words>
  <Application>Microsoft Office PowerPoint</Application>
  <PresentationFormat>On-screen Show (4:3)</PresentationFormat>
  <Paragraphs>127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Globe</vt:lpstr>
      <vt:lpstr> “Betting the House”  Oscar Jorda, Moritz Schularick, and Alan M. Taylor</vt:lpstr>
      <vt:lpstr>Outline</vt:lpstr>
      <vt:lpstr>No Real Complaint About the Paper, Until … the Title</vt:lpstr>
      <vt:lpstr>Big Data: Across Countries and Decades</vt:lpstr>
      <vt:lpstr>Big Patterns in the Data</vt:lpstr>
      <vt:lpstr>Applying Big Data to Big Questions</vt:lpstr>
      <vt:lpstr>Notes for a New Instrument for Monetary Policy</vt:lpstr>
      <vt:lpstr>Asides About Estimation</vt:lpstr>
      <vt:lpstr>After WW II, Mortgages Trend Up (percent of potential GDP, 1896-1999)</vt:lpstr>
      <vt:lpstr>After WW II, Residential, Not Commercial, Mortgages Trend Upward (percent of potential GDP, 1896-1999)</vt:lpstr>
      <vt:lpstr>Commercial Mortgages Were Large, But Falling, Share of All Mortgages (percent of all mortgages, 1896-1999)</vt:lpstr>
      <vt:lpstr>Some Residential Mortgages Were in Commercial Banks (percent of potential GDP, 1896-1999)</vt:lpstr>
      <vt:lpstr>Banks’ Share of Residential Mortgages: Low and Slowly-Rising (percent of all residential mortgages, 1896-1999)</vt:lpstr>
      <vt:lpstr>Relative to Banks, Nonbanks Held Vastly More Residential Mortgages (percent of potential GDP, 1896-1999)</vt:lpstr>
      <vt:lpstr>Concluding Observations</vt:lpstr>
    </vt:vector>
  </TitlesOfParts>
  <Manager>Luis Dopico</Manager>
  <Company>Macrometrix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</dc:title>
  <dc:creator>James Wilcox</dc:creator>
  <cp:lastModifiedBy>Magalong, Christel</cp:lastModifiedBy>
  <cp:revision>978</cp:revision>
  <cp:lastPrinted>2012-09-26T18:57:15Z</cp:lastPrinted>
  <dcterms:created xsi:type="dcterms:W3CDTF">2001-11-10T21:26:49Z</dcterms:created>
  <dcterms:modified xsi:type="dcterms:W3CDTF">2014-09-04T13:54:39Z</dcterms:modified>
</cp:coreProperties>
</file>