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17"/>
  </p:notesMasterIdLst>
  <p:handoutMasterIdLst>
    <p:handoutMasterId r:id="rId18"/>
  </p:handoutMasterIdLst>
  <p:sldIdLst>
    <p:sldId id="483" r:id="rId2"/>
    <p:sldId id="518" r:id="rId3"/>
    <p:sldId id="543" r:id="rId4"/>
    <p:sldId id="569" r:id="rId5"/>
    <p:sldId id="557" r:id="rId6"/>
    <p:sldId id="571" r:id="rId7"/>
    <p:sldId id="572" r:id="rId8"/>
    <p:sldId id="567" r:id="rId9"/>
    <p:sldId id="564" r:id="rId10"/>
    <p:sldId id="563" r:id="rId11"/>
    <p:sldId id="562" r:id="rId12"/>
    <p:sldId id="552" r:id="rId13"/>
    <p:sldId id="559" r:id="rId14"/>
    <p:sldId id="560" r:id="rId15"/>
    <p:sldId id="537" r:id="rId16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rgbClr val="FFFFCC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rgbClr val="FFFFCC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rgbClr val="FFFFCC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rgbClr val="FFFFCC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rgbClr val="FFFFCC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rgbClr val="FFFFCC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rgbClr val="FFFFCC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rgbClr val="FFFFCC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rgbClr val="FFFFCC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FF99"/>
    <a:srgbClr val="FFFFFF"/>
    <a:srgbClr val="6699FF"/>
    <a:srgbClr val="99CCFF"/>
    <a:srgbClr val="FFFFCC"/>
    <a:srgbClr val="3366FF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48" autoAdjust="0"/>
    <p:restoredTop sz="88682" autoAdjust="0"/>
  </p:normalViewPr>
  <p:slideViewPr>
    <p:cSldViewPr>
      <p:cViewPr>
        <p:scale>
          <a:sx n="20" d="100"/>
          <a:sy n="20" d="100"/>
        </p:scale>
        <p:origin x="-672" y="-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206" y="-90"/>
      </p:cViewPr>
      <p:guideLst>
        <p:guide orient="horz" pos="2929"/>
        <p:guide pos="216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6" tIns="46568" rIns="93136" bIns="46568" numCol="1" anchor="t" anchorCtr="0" compatLnSpc="1">
            <a:prstTxWarp prst="textNoShape">
              <a:avLst/>
            </a:prstTxWarp>
          </a:bodyPr>
          <a:lstStyle>
            <a:lvl1pPr defTabSz="932016" eaLnBrk="1" hangingPunct="1">
              <a:defRPr sz="1100" dirty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6" tIns="46568" rIns="93136" bIns="46568" numCol="1" anchor="t" anchorCtr="0" compatLnSpc="1">
            <a:prstTxWarp prst="textNoShape">
              <a:avLst/>
            </a:prstTxWarp>
          </a:bodyPr>
          <a:lstStyle>
            <a:lvl1pPr algn="r" defTabSz="932016" eaLnBrk="1" hangingPunct="1">
              <a:defRPr sz="1100" dirty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6" tIns="46568" rIns="93136" bIns="46568" numCol="1" anchor="b" anchorCtr="0" compatLnSpc="1">
            <a:prstTxWarp prst="textNoShape">
              <a:avLst/>
            </a:prstTxWarp>
          </a:bodyPr>
          <a:lstStyle>
            <a:lvl1pPr defTabSz="932016" eaLnBrk="1" hangingPunct="1">
              <a:defRPr sz="1100" dirty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6" tIns="46568" rIns="93136" bIns="46568" numCol="1" anchor="b" anchorCtr="0" compatLnSpc="1">
            <a:prstTxWarp prst="textNoShape">
              <a:avLst/>
            </a:prstTxWarp>
          </a:bodyPr>
          <a:lstStyle>
            <a:lvl1pPr algn="r" defTabSz="932016" eaLnBrk="1" hangingPunct="1">
              <a:defRPr sz="110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fld id="{08C9A8B1-EB38-4862-8C1C-1B398118E8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9960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6" tIns="46568" rIns="93136" bIns="46568" numCol="1" anchor="t" anchorCtr="0" compatLnSpc="1">
            <a:prstTxWarp prst="textNoShape">
              <a:avLst/>
            </a:prstTxWarp>
          </a:bodyPr>
          <a:lstStyle>
            <a:lvl1pPr defTabSz="932016" eaLnBrk="1" hangingPunct="1">
              <a:defRPr sz="1100" dirty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6" tIns="46568" rIns="93136" bIns="46568" numCol="1" anchor="t" anchorCtr="0" compatLnSpc="1">
            <a:prstTxWarp prst="textNoShape">
              <a:avLst/>
            </a:prstTxWarp>
          </a:bodyPr>
          <a:lstStyle>
            <a:lvl1pPr algn="r" defTabSz="932016" eaLnBrk="1" hangingPunct="1">
              <a:defRPr sz="1100" dirty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8075" y="698500"/>
            <a:ext cx="4643438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16425"/>
            <a:ext cx="5032375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6" tIns="46568" rIns="93136" bIns="465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6" tIns="46568" rIns="93136" bIns="46568" numCol="1" anchor="b" anchorCtr="0" compatLnSpc="1">
            <a:prstTxWarp prst="textNoShape">
              <a:avLst/>
            </a:prstTxWarp>
          </a:bodyPr>
          <a:lstStyle>
            <a:lvl1pPr defTabSz="932016" eaLnBrk="1" hangingPunct="1">
              <a:defRPr sz="1100" dirty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6" tIns="46568" rIns="93136" bIns="46568" numCol="1" anchor="b" anchorCtr="0" compatLnSpc="1">
            <a:prstTxWarp prst="textNoShape">
              <a:avLst/>
            </a:prstTxWarp>
          </a:bodyPr>
          <a:lstStyle>
            <a:lvl1pPr algn="r" defTabSz="932016" eaLnBrk="1" hangingPunct="1">
              <a:defRPr sz="110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fld id="{DC95593C-E64D-4DAE-8CE3-211E1F73E5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650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defRPr sz="3200">
                <a:solidFill>
                  <a:srgbClr val="FFFFCC"/>
                </a:solidFill>
                <a:latin typeface="Times New Roman" pitchFamily="18" charset="0"/>
              </a:defRPr>
            </a:lvl1pPr>
            <a:lvl2pPr marL="742950" indent="-285750" defTabSz="931863">
              <a:defRPr sz="3200">
                <a:solidFill>
                  <a:srgbClr val="FFFFCC"/>
                </a:solidFill>
                <a:latin typeface="Times New Roman" pitchFamily="18" charset="0"/>
              </a:defRPr>
            </a:lvl2pPr>
            <a:lvl3pPr marL="1143000" indent="-228600" defTabSz="931863">
              <a:defRPr sz="3200">
                <a:solidFill>
                  <a:srgbClr val="FFFFCC"/>
                </a:solidFill>
                <a:latin typeface="Times New Roman" pitchFamily="18" charset="0"/>
              </a:defRPr>
            </a:lvl3pPr>
            <a:lvl4pPr marL="1600200" indent="-228600" defTabSz="931863">
              <a:defRPr sz="3200">
                <a:solidFill>
                  <a:srgbClr val="FFFFCC"/>
                </a:solidFill>
                <a:latin typeface="Times New Roman" pitchFamily="18" charset="0"/>
              </a:defRPr>
            </a:lvl4pPr>
            <a:lvl5pPr marL="2057400" indent="-228600" defTabSz="931863">
              <a:defRPr sz="3200">
                <a:solidFill>
                  <a:srgbClr val="FFFFCC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CC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CC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CC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CC"/>
                </a:solidFill>
                <a:latin typeface="Times New Roman" pitchFamily="18" charset="0"/>
              </a:defRPr>
            </a:lvl9pPr>
          </a:lstStyle>
          <a:p>
            <a:fld id="{EE17EF26-A3BB-4333-8B10-E273F2BE6903}" type="slidenum">
              <a:rPr lang="en-US" altLang="en-US" sz="1100" smtClean="0">
                <a:solidFill>
                  <a:schemeClr val="tx1"/>
                </a:solidFill>
              </a:rPr>
              <a:pPr/>
              <a:t>1</a:t>
            </a:fld>
            <a:endParaRPr lang="en-US" altLang="en-US" sz="1100" dirty="0" smtClean="0">
              <a:solidFill>
                <a:schemeClr val="tx1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4416425"/>
            <a:ext cx="5486400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387111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87112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 smtClean="0"/>
              <a:t>September 5, 2014                                 Jim Wilcox</a:t>
            </a:r>
            <a:endParaRPr lang="en-US" dirty="0"/>
          </a:p>
        </p:txBody>
      </p:sp>
      <p:sp>
        <p:nvSpPr>
          <p:cNvPr id="42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 smtClean="0"/>
              <a:t>Conference on Housing and Monetary Policy UCLA Ziman Center for Real Estate and  FRB San Francisco</a:t>
            </a:r>
            <a:endParaRPr lang="en-US" dirty="0"/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53080-D63B-4171-90C5-9CCE6B683A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65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5, 2014                                 Jim Wilcox</a:t>
            </a:r>
            <a:endParaRPr lang="en-US" dirty="0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Conference on Housing and Monetary Policy UCLA Ziman Center for Real Estate and  FRB San Francisco</a:t>
            </a:r>
            <a:endParaRPr lang="en-US" dirty="0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CE4B2-C03F-4456-A1C8-724BC4D0C4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159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5, 2014                                 Jim Wilcox</a:t>
            </a:r>
            <a:endParaRPr lang="en-US" dirty="0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Conference on Housing and Monetary Policy UCLA Ziman Center for Real Estate and  FRB San Francisco</a:t>
            </a:r>
            <a:endParaRPr lang="en-US" dirty="0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D1625-EF20-4F47-89CC-4476D89875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610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5, 2014                                 Jim Wilcox</a:t>
            </a:r>
            <a:endParaRPr lang="en-US" dirty="0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Conference on Housing and Monetary Policy UCLA Ziman Center for Real Estate and  FRB San Francisco</a:t>
            </a:r>
            <a:endParaRPr lang="en-US" dirty="0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67E15D-1601-45A9-AEC6-24E7BED372F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70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5, 2014                                 Jim Wilcox</a:t>
            </a:r>
            <a:endParaRPr lang="en-US" dirty="0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Conference on Housing and Monetary Policy UCLA Ziman Center for Real Estate and  FRB San Francisco</a:t>
            </a:r>
            <a:endParaRPr lang="en-US" dirty="0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A9D887-88EC-4B7E-96E6-E43C94FB96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183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5, 2014                                 Jim Wilcox</a:t>
            </a:r>
            <a:endParaRPr lang="en-US" dirty="0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Conference on Housing and Monetary Policy UCLA Ziman Center for Real Estate and  FRB San Francisco</a:t>
            </a:r>
            <a:endParaRPr lang="en-US" dirty="0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0F95F2-F8CF-4C9D-B2B3-80341B22F5F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151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5, 2014                                 Jim Wilcox</a:t>
            </a:r>
            <a:endParaRPr lang="en-US" dirty="0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Conference on Housing and Monetary Policy UCLA Ziman Center for Real Estate and  FRB San Francisco</a:t>
            </a:r>
            <a:endParaRPr lang="en-US" dirty="0"/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92379-C09E-4E93-9AD6-639056C2FE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065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5, 2014                                 Jim Wilcox</a:t>
            </a:r>
            <a:endParaRPr lang="en-US" dirty="0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Conference on Housing and Monetary Policy UCLA Ziman Center for Real Estate and  FRB San Francisco</a:t>
            </a:r>
            <a:endParaRPr lang="en-US" dirty="0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6C0AAB-8EAF-4244-93EA-FD4D73C2456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403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5, 2014                                 Jim Wilcox</a:t>
            </a:r>
            <a:endParaRPr lang="en-US" dirty="0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Conference on Housing and Monetary Policy UCLA Ziman Center for Real Estate and  FRB San Francisco</a:t>
            </a:r>
            <a:endParaRPr lang="en-US" dirty="0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36BA34-DCA0-4419-8D11-DC82FEC95D7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035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5, 2014                                 Jim Wilcox</a:t>
            </a:r>
            <a:endParaRPr lang="en-US" dirty="0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Conference on Housing and Monetary Policy UCLA Ziman Center for Real Estate and  FRB San Francisco</a:t>
            </a:r>
            <a:endParaRPr lang="en-US" dirty="0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2C04E-FDAC-4C2D-B804-902E7D8CC2C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19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5, 2014                                 Jim Wilcox</a:t>
            </a:r>
            <a:endParaRPr lang="en-US" dirty="0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Conference on Housing and Monetary Policy UCLA Ziman Center for Real Estate and  FRB San Francisco</a:t>
            </a:r>
            <a:endParaRPr lang="en-US" dirty="0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B92B6B-E7BA-4AB3-9375-DDD29A3D77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128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00285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386051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86052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86053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386055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386056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386057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386058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386059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386060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386061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386062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386063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386064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386065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386066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386067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</p:grpSp>
        <p:sp>
          <p:nvSpPr>
            <p:cNvPr id="386068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86069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86070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86071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86072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86073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86074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86075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86076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86077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86078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grpSp>
          <p:nvGrpSpPr>
            <p:cNvPr id="1047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386080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386081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386082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386083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386084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</p:grpSp>
        <p:sp>
          <p:nvSpPr>
            <p:cNvPr id="386085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86086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386087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86088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dirty="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en-US" dirty="0" smtClean="0"/>
              <a:t>September 5, 2014                                 Jim Wilcox</a:t>
            </a:r>
            <a:endParaRPr lang="en-US" dirty="0"/>
          </a:p>
        </p:txBody>
      </p:sp>
      <p:sp>
        <p:nvSpPr>
          <p:cNvPr id="386089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 dirty="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en-US" dirty="0" smtClean="0"/>
              <a:t>Conference on Housing and Monetary Policy UCLA Ziman Center for Real Estate and  FRB San Francisco</a:t>
            </a:r>
            <a:endParaRPr lang="en-US" dirty="0"/>
          </a:p>
        </p:txBody>
      </p:sp>
      <p:sp>
        <p:nvSpPr>
          <p:cNvPr id="386090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0E4E24A0-0D54-4405-84FD-ABA0303C19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86091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83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457200"/>
            <a:ext cx="8839200" cy="24384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800" dirty="0" smtClean="0"/>
              <a:t>“Betting the House”</a:t>
            </a:r>
            <a:br>
              <a:rPr lang="en-US" sz="48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Oscar Jorda, Moritz Schularick, and Alan M. Taylor</a:t>
            </a:r>
            <a:endParaRPr lang="en-US" sz="4000" dirty="0" smtClean="0"/>
          </a:p>
        </p:txBody>
      </p:sp>
      <p:sp>
        <p:nvSpPr>
          <p:cNvPr id="613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4114800"/>
            <a:ext cx="7772400" cy="1828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/>
              <a:t>Discussion by Jim Wilcox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Haas School of Business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University of California, Berkeley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September 5, 2014                                 Jim Wilcox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14600" y="6248400"/>
            <a:ext cx="43434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Conference on Housing and Monetary Policy</a:t>
            </a:r>
          </a:p>
          <a:p>
            <a:pPr>
              <a:defRPr/>
            </a:pPr>
            <a:r>
              <a:rPr lang="en-US" dirty="0" smtClean="0"/>
              <a:t>UCLA Ziman Center for Real Estate and  FRB San Francisco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253080-D63B-4171-90C5-9CCE6B683A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7813"/>
            <a:ext cx="9144000" cy="1139825"/>
          </a:xfrm>
        </p:spPr>
        <p:txBody>
          <a:bodyPr/>
          <a:lstStyle/>
          <a:p>
            <a:r>
              <a:rPr lang="en-US" sz="4000" dirty="0" smtClean="0"/>
              <a:t>After WW II, Residential, Not Commercial, Mortgages Trend Upward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dirty="0">
                <a:solidFill>
                  <a:srgbClr val="CCECFF"/>
                </a:solidFill>
              </a:rPr>
              <a:t>(percent of potential GDP, 1896-1999)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September 5, 2014                                 Jim Wilcox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400"/>
            <a:ext cx="4419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Conference on Housing and Monetary Policy</a:t>
            </a:r>
          </a:p>
          <a:p>
            <a:pPr>
              <a:defRPr/>
            </a:pPr>
            <a:r>
              <a:rPr lang="en-US" dirty="0" smtClean="0"/>
              <a:t>UCLA Ziman Center for Real Estate and  FRB San Francisco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67E15D-1601-45A9-AEC6-24E7BED372F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828800"/>
            <a:ext cx="77724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57789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7813"/>
            <a:ext cx="9144000" cy="1139825"/>
          </a:xfrm>
        </p:spPr>
        <p:txBody>
          <a:bodyPr/>
          <a:lstStyle/>
          <a:p>
            <a:r>
              <a:rPr lang="en-US" dirty="0" smtClean="0"/>
              <a:t>Commercial Mortgages Were Large, But Falling, Share of All Mortgages</a:t>
            </a:r>
            <a:br>
              <a:rPr lang="en-US" dirty="0" smtClean="0"/>
            </a:br>
            <a:r>
              <a:rPr lang="en-US" sz="3200" dirty="0">
                <a:solidFill>
                  <a:srgbClr val="CCECFF"/>
                </a:solidFill>
              </a:rPr>
              <a:t>(percent of </a:t>
            </a:r>
            <a:r>
              <a:rPr lang="en-US" sz="3200" dirty="0" smtClean="0">
                <a:solidFill>
                  <a:srgbClr val="CCECFF"/>
                </a:solidFill>
              </a:rPr>
              <a:t>all mortgages, </a:t>
            </a:r>
            <a:r>
              <a:rPr lang="en-US" sz="3200" dirty="0">
                <a:solidFill>
                  <a:srgbClr val="CCECFF"/>
                </a:solidFill>
              </a:rPr>
              <a:t>1896-1999</a:t>
            </a:r>
            <a:r>
              <a:rPr lang="en-US" sz="3200" dirty="0" smtClean="0">
                <a:solidFill>
                  <a:srgbClr val="CCECFF"/>
                </a:solidFill>
              </a:rPr>
              <a:t>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September 5, 2014                                 Jim Wilcox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400"/>
            <a:ext cx="4419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Conference on Housing and Monetary Policy </a:t>
            </a:r>
          </a:p>
          <a:p>
            <a:pPr>
              <a:defRPr/>
            </a:pPr>
            <a:r>
              <a:rPr lang="en-US" dirty="0" smtClean="0"/>
              <a:t>UCLA Ziman Center for Real Estate and  FRB San Francisco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67E15D-1601-45A9-AEC6-24E7BED372F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752600"/>
            <a:ext cx="76962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98775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Residential Mortgages Were in Commercial Banks</a:t>
            </a:r>
            <a:br>
              <a:rPr lang="en-US" dirty="0" smtClean="0"/>
            </a:br>
            <a:r>
              <a:rPr lang="en-US" sz="3200" dirty="0" smtClean="0"/>
              <a:t>(percent of potential GDP, 1896-1999)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September 5, 2014                                 Jim Wilcox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400"/>
            <a:ext cx="4419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Conference on Housing and Monetary Policy UCLA Ziman Center for Real Estate and  FRB San Francisco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67E15D-1601-45A9-AEC6-24E7BED372F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828800"/>
            <a:ext cx="77724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08805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828800"/>
          </a:xfrm>
        </p:spPr>
        <p:txBody>
          <a:bodyPr/>
          <a:lstStyle/>
          <a:p>
            <a:r>
              <a:rPr lang="en-US" dirty="0" smtClean="0"/>
              <a:t>Banks’ Share of Residential Mortgages:</a:t>
            </a:r>
            <a:br>
              <a:rPr lang="en-US" dirty="0" smtClean="0"/>
            </a:br>
            <a:r>
              <a:rPr lang="en-US" dirty="0"/>
              <a:t>Low and </a:t>
            </a:r>
            <a:r>
              <a:rPr lang="en-US" dirty="0" smtClean="0"/>
              <a:t>Slowly-Rising</a:t>
            </a:r>
            <a:br>
              <a:rPr lang="en-US" dirty="0" smtClean="0"/>
            </a:br>
            <a:r>
              <a:rPr lang="en-US" sz="3200" dirty="0">
                <a:solidFill>
                  <a:srgbClr val="CCECFF"/>
                </a:solidFill>
              </a:rPr>
              <a:t>(percent </a:t>
            </a:r>
            <a:r>
              <a:rPr lang="en-US" sz="3200" dirty="0" smtClean="0">
                <a:solidFill>
                  <a:srgbClr val="CCECFF"/>
                </a:solidFill>
              </a:rPr>
              <a:t>of all residential mortgages, </a:t>
            </a:r>
            <a:r>
              <a:rPr lang="en-US" sz="3200" dirty="0">
                <a:solidFill>
                  <a:srgbClr val="CCECFF"/>
                </a:solidFill>
              </a:rPr>
              <a:t>1896-1999)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September 5, 2014                                 Jim Wilcox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400"/>
            <a:ext cx="4419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Conference on Housing and Monetary Policy </a:t>
            </a:r>
          </a:p>
          <a:p>
            <a:pPr>
              <a:defRPr/>
            </a:pPr>
            <a:r>
              <a:rPr lang="en-US" dirty="0" smtClean="0"/>
              <a:t>UCLA Ziman Center for Real Estate and  FRB San Francisco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67E15D-1601-45A9-AEC6-24E7BED372F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992866"/>
            <a:ext cx="7848600" cy="4255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365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Relative to Banks, Nonbanks Held Vastly More Residential Mortgages</a:t>
            </a:r>
            <a:br>
              <a:rPr lang="en-US" dirty="0" smtClean="0"/>
            </a:br>
            <a:r>
              <a:rPr lang="en-US" sz="3200" dirty="0"/>
              <a:t>(percent of potential GDP, 1896-1999)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September 5, 2014                                 Jim Wilcox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62200" y="6248400"/>
            <a:ext cx="43434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Conference on Housing and Monetary Policy </a:t>
            </a:r>
          </a:p>
          <a:p>
            <a:pPr>
              <a:defRPr/>
            </a:pPr>
            <a:r>
              <a:rPr lang="en-US" dirty="0" smtClean="0"/>
              <a:t>UCLA Ziman Center for Real Estate and  FRB San Francisco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67E15D-1601-45A9-AEC6-24E7BED372F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828800"/>
            <a:ext cx="77724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07386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Concluding 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 PTI seems better predictor of recent defaults than current LTV (e.g., underwater) </a:t>
            </a:r>
          </a:p>
          <a:p>
            <a:r>
              <a:rPr lang="en-US" dirty="0" smtClean="0"/>
              <a:t>Commercial real estate had greater volatility of </a:t>
            </a:r>
            <a:r>
              <a:rPr lang="en-US" dirty="0"/>
              <a:t>construction, prices, mortgage defaults, and </a:t>
            </a:r>
            <a:r>
              <a:rPr lang="en-US" dirty="0" smtClean="0"/>
              <a:t>roles in depositories</a:t>
            </a:r>
            <a:r>
              <a:rPr lang="en-US" dirty="0"/>
              <a:t>’ losses and failures</a:t>
            </a:r>
          </a:p>
          <a:p>
            <a:r>
              <a:rPr lang="en-US" dirty="0" smtClean="0"/>
              <a:t>Deflated role of inflation</a:t>
            </a:r>
          </a:p>
          <a:p>
            <a:pPr lvl="1"/>
            <a:r>
              <a:rPr lang="en-US" dirty="0" smtClean="0"/>
              <a:t>Mortgages/GDP correlated with inflation</a:t>
            </a:r>
          </a:p>
          <a:p>
            <a:pPr lvl="2"/>
            <a:r>
              <a:rPr lang="en-US" dirty="0" smtClean="0"/>
              <a:t>Positively but modestly, and likely reversed after 1970s</a:t>
            </a:r>
          </a:p>
          <a:p>
            <a:pPr lvl="1"/>
            <a:r>
              <a:rPr lang="en-US" dirty="0" smtClean="0"/>
              <a:t>Irving Fisher contended deflation was crucial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September 5, 2014                                 Jim Wilcox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400"/>
            <a:ext cx="43434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Conference on Housing and Monetary Policy </a:t>
            </a:r>
          </a:p>
          <a:p>
            <a:pPr>
              <a:defRPr/>
            </a:pPr>
            <a:r>
              <a:rPr lang="en-US" dirty="0" smtClean="0"/>
              <a:t>UCLA Ziman Center for Real Estate and  FRB San Francisco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67E15D-1601-45A9-AEC6-24E7BED372F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171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398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Outline</a:t>
            </a:r>
            <a:endParaRPr lang="en-US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530725"/>
          </a:xfrm>
        </p:spPr>
        <p:txBody>
          <a:bodyPr/>
          <a:lstStyle/>
          <a:p>
            <a:pPr>
              <a:defRPr/>
            </a:pPr>
            <a:r>
              <a:rPr lang="en-US" sz="3600" dirty="0" smtClean="0"/>
              <a:t>Big Data</a:t>
            </a:r>
          </a:p>
          <a:p>
            <a:pPr>
              <a:defRPr/>
            </a:pPr>
            <a:r>
              <a:rPr lang="en-US" sz="3600" dirty="0" smtClean="0"/>
              <a:t>Big Questions</a:t>
            </a:r>
          </a:p>
          <a:p>
            <a:pPr>
              <a:defRPr/>
            </a:pPr>
            <a:r>
              <a:rPr lang="en-US" sz="3600" dirty="0" smtClean="0"/>
              <a:t>Time-Varying Results</a:t>
            </a:r>
          </a:p>
          <a:p>
            <a:pPr>
              <a:defRPr/>
            </a:pPr>
            <a:r>
              <a:rPr lang="en-US" sz="3600" dirty="0" smtClean="0"/>
              <a:t>Time-Varying Banks and Mortgage Markets</a:t>
            </a:r>
          </a:p>
          <a:p>
            <a:pPr>
              <a:defRPr/>
            </a:pPr>
            <a:r>
              <a:rPr lang="en-US" sz="3600" dirty="0" smtClean="0"/>
              <a:t>Concluding Observations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September 5, 2014                                 Jim Wilcox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62200" y="6248400"/>
            <a:ext cx="44958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Conference on Housing and Monetary Policy UCLA Ziman Center for Real Estate and  FRB San Francisco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45DB8D-E6E7-4669-BA50-6961F102C87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7813"/>
            <a:ext cx="9144000" cy="1139825"/>
          </a:xfrm>
        </p:spPr>
        <p:txBody>
          <a:bodyPr/>
          <a:lstStyle/>
          <a:p>
            <a:r>
              <a:rPr lang="en-US" dirty="0" smtClean="0"/>
              <a:t>No Real Complaint About the Paper,</a:t>
            </a:r>
            <a:br>
              <a:rPr lang="en-US" dirty="0" smtClean="0"/>
            </a:br>
            <a:r>
              <a:rPr lang="en-US" dirty="0" smtClean="0"/>
              <a:t>Until … the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382000" cy="4724400"/>
          </a:xfrm>
        </p:spPr>
        <p:txBody>
          <a:bodyPr/>
          <a:lstStyle/>
          <a:p>
            <a:r>
              <a:rPr lang="en-US" dirty="0" smtClean="0"/>
              <a:t>Like home owners, banks also bet</a:t>
            </a:r>
          </a:p>
          <a:p>
            <a:pPr lvl="1"/>
            <a:r>
              <a:rPr lang="en-US" dirty="0" smtClean="0"/>
              <a:t>Banks’ losses can lead to credit crunches and crises</a:t>
            </a:r>
          </a:p>
          <a:p>
            <a:r>
              <a:rPr lang="en-US" dirty="0" smtClean="0"/>
              <a:t>Rather than “Betting the House”, maybe…</a:t>
            </a:r>
          </a:p>
          <a:p>
            <a:pPr lvl="1"/>
            <a:r>
              <a:rPr lang="en-US" dirty="0"/>
              <a:t>Effects of External Monetary Shocks on Housing</a:t>
            </a:r>
          </a:p>
          <a:p>
            <a:pPr lvl="1"/>
            <a:r>
              <a:rPr lang="en-US" dirty="0" smtClean="0"/>
              <a:t>Banking on Housing</a:t>
            </a:r>
          </a:p>
          <a:p>
            <a:pPr lvl="1"/>
            <a:r>
              <a:rPr lang="en-US" dirty="0" smtClean="0"/>
              <a:t>Betting on Houses</a:t>
            </a:r>
          </a:p>
          <a:p>
            <a:pPr lvl="1"/>
            <a:r>
              <a:rPr lang="en-US" dirty="0" smtClean="0"/>
              <a:t>Betting the Bank</a:t>
            </a:r>
          </a:p>
          <a:p>
            <a:pPr lvl="1"/>
            <a:r>
              <a:rPr lang="en-US" dirty="0" smtClean="0"/>
              <a:t>Betting the Bank on Houses</a:t>
            </a:r>
          </a:p>
          <a:p>
            <a:pPr lvl="1"/>
            <a:r>
              <a:rPr lang="en-US" dirty="0" smtClean="0"/>
              <a:t>Playing with House Money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September 5, 2014                                 Jim Wilcox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400"/>
            <a:ext cx="4419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Conference on Housing and Monetary Policy </a:t>
            </a:r>
          </a:p>
          <a:p>
            <a:pPr>
              <a:defRPr/>
            </a:pPr>
            <a:r>
              <a:rPr lang="en-US" dirty="0" smtClean="0"/>
              <a:t>UCLA Ziman Center for Real Estate and  FRB San Francisco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67E15D-1601-45A9-AEC6-24E7BED372F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656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7813"/>
            <a:ext cx="9144000" cy="1139825"/>
          </a:xfrm>
        </p:spPr>
        <p:txBody>
          <a:bodyPr/>
          <a:lstStyle/>
          <a:p>
            <a:r>
              <a:rPr lang="en-US" dirty="0"/>
              <a:t>Big </a:t>
            </a:r>
            <a:r>
              <a:rPr lang="en-US" dirty="0" smtClean="0"/>
              <a:t>Data: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Across Countries and Decades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Huge sunk costs: time, effort, money, etc.</a:t>
            </a:r>
          </a:p>
          <a:p>
            <a:r>
              <a:rPr lang="en-US" dirty="0" smtClean="0"/>
              <a:t>Data only for commercial banks</a:t>
            </a:r>
          </a:p>
          <a:p>
            <a:pPr lvl="1"/>
            <a:r>
              <a:rPr lang="en-US" dirty="0" smtClean="0"/>
              <a:t>Nonbanks’ shares of credit also vary across countries and decades</a:t>
            </a:r>
          </a:p>
          <a:p>
            <a:r>
              <a:rPr lang="en-US" dirty="0" smtClean="0"/>
              <a:t>Data for mortgage and nonmortgage loans</a:t>
            </a:r>
          </a:p>
          <a:p>
            <a:pPr lvl="1"/>
            <a:r>
              <a:rPr lang="en-US" dirty="0" smtClean="0"/>
              <a:t>Mortgages for owner-occupied, multi-family, plus commercial buildings</a:t>
            </a:r>
          </a:p>
          <a:p>
            <a:pPr lvl="2"/>
            <a:r>
              <a:rPr lang="en-US" dirty="0" smtClean="0"/>
              <a:t>Their shares also vary, a lot, across time and space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September 5, 2014                                 Jim Wilcox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62200" y="6248400"/>
            <a:ext cx="43434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Conference on Housing and Monetary Policy</a:t>
            </a:r>
          </a:p>
          <a:p>
            <a:pPr>
              <a:defRPr/>
            </a:pPr>
            <a:r>
              <a:rPr lang="en-US" dirty="0" smtClean="0"/>
              <a:t>UCLA Ziman Center for Real Estate and  FRB San Francisco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67E15D-1601-45A9-AEC6-24E7BED372F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746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Patterns in the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4800600"/>
          </a:xfrm>
        </p:spPr>
        <p:txBody>
          <a:bodyPr/>
          <a:lstStyle/>
          <a:p>
            <a:pPr>
              <a:defRPr/>
            </a:pPr>
            <a:r>
              <a:rPr lang="en-US" dirty="0"/>
              <a:t>L</a:t>
            </a:r>
            <a:r>
              <a:rPr lang="en-US" dirty="0" smtClean="0"/>
              <a:t>arge, pervasive, recent rise in mortgages </a:t>
            </a:r>
          </a:p>
          <a:p>
            <a:pPr>
              <a:defRPr/>
            </a:pPr>
            <a:r>
              <a:rPr lang="en-US" dirty="0" smtClean="0"/>
              <a:t>Large declines </a:t>
            </a:r>
            <a:r>
              <a:rPr lang="en-US" dirty="0"/>
              <a:t>in nominal mortgage rates permitted more borrowing and </a:t>
            </a:r>
            <a:r>
              <a:rPr lang="en-US" dirty="0" smtClean="0"/>
              <a:t>buying by the previously-cash-payment-constrained</a:t>
            </a:r>
            <a:endParaRPr lang="en-US" dirty="0"/>
          </a:p>
          <a:p>
            <a:pPr lvl="1">
              <a:defRPr/>
            </a:pPr>
            <a:r>
              <a:rPr lang="en-US" dirty="0"/>
              <a:t>Starting in mid-1980s in U.S. </a:t>
            </a:r>
          </a:p>
          <a:p>
            <a:pPr lvl="1">
              <a:defRPr/>
            </a:pPr>
            <a:r>
              <a:rPr lang="en-US" dirty="0" smtClean="0"/>
              <a:t>Enough “Eu-rope</a:t>
            </a:r>
            <a:r>
              <a:rPr lang="en-US" dirty="0"/>
              <a:t>” </a:t>
            </a:r>
            <a:r>
              <a:rPr lang="en-US" dirty="0" smtClean="0"/>
              <a:t>to hang Spain</a:t>
            </a:r>
            <a:r>
              <a:rPr lang="en-US" dirty="0"/>
              <a:t>, </a:t>
            </a:r>
            <a:r>
              <a:rPr lang="en-US" dirty="0" smtClean="0"/>
              <a:t>Portugal, Ireland,…</a:t>
            </a:r>
          </a:p>
          <a:p>
            <a:pPr>
              <a:defRPr/>
            </a:pPr>
            <a:r>
              <a:rPr lang="en-US" dirty="0" smtClean="0"/>
              <a:t>Explains some of the big increases in ratios</a:t>
            </a:r>
          </a:p>
          <a:p>
            <a:pPr lvl="1"/>
            <a:r>
              <a:rPr lang="en-US" dirty="0" smtClean="0"/>
              <a:t>Mortgages     (relative to GDP)</a:t>
            </a:r>
          </a:p>
          <a:p>
            <a:pPr lvl="1"/>
            <a:r>
              <a:rPr lang="en-US" dirty="0"/>
              <a:t>House prices (relative to per-capita incomes</a:t>
            </a:r>
            <a:r>
              <a:rPr lang="en-US" dirty="0" smtClean="0"/>
              <a:t>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September 5, 2014                                 Jim Wilcox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62200" y="6248400"/>
            <a:ext cx="43434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Conference on Housing and Monetary Policy</a:t>
            </a:r>
          </a:p>
          <a:p>
            <a:pPr>
              <a:defRPr/>
            </a:pPr>
            <a:r>
              <a:rPr lang="en-US" dirty="0" smtClean="0"/>
              <a:t>UCLA Ziman Center for Real Estate and  FRB San Francisco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67E15D-1601-45A9-AEC6-24E7BED372F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604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7813"/>
            <a:ext cx="8610600" cy="1139825"/>
          </a:xfrm>
        </p:spPr>
        <p:txBody>
          <a:bodyPr/>
          <a:lstStyle/>
          <a:p>
            <a:r>
              <a:rPr lang="en-US" dirty="0" smtClean="0"/>
              <a:t>Applying Big Data to Big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Effects of monetary policy on long rates, mortgages and house prices (and crises) were large and pervasive, but mostly after WWII</a:t>
            </a:r>
          </a:p>
          <a:p>
            <a:r>
              <a:rPr lang="en-US" dirty="0" smtClean="0"/>
              <a:t>Fortunately, all that </a:t>
            </a:r>
            <a:r>
              <a:rPr lang="en-US" dirty="0"/>
              <a:t>pre-WWII data </a:t>
            </a:r>
            <a:r>
              <a:rPr lang="en-US" dirty="0" smtClean="0"/>
              <a:t>still useful</a:t>
            </a:r>
            <a:endParaRPr lang="en-US" dirty="0"/>
          </a:p>
          <a:p>
            <a:pPr lvl="1"/>
            <a:r>
              <a:rPr lang="en-US" dirty="0" smtClean="0"/>
              <a:t>With commercial banks’ ignoring residential </a:t>
            </a:r>
            <a:r>
              <a:rPr lang="en-US" dirty="0"/>
              <a:t>mortgages, </a:t>
            </a:r>
            <a:r>
              <a:rPr lang="en-US" dirty="0" smtClean="0"/>
              <a:t>I would expect weaker responses then of their mortgages </a:t>
            </a:r>
            <a:r>
              <a:rPr lang="en-US" dirty="0"/>
              <a:t>and </a:t>
            </a:r>
            <a:r>
              <a:rPr lang="en-US" dirty="0" smtClean="0"/>
              <a:t>of house prices to rates</a:t>
            </a:r>
            <a:endParaRPr lang="en-US" dirty="0"/>
          </a:p>
          <a:p>
            <a:pPr lvl="2"/>
            <a:r>
              <a:rPr lang="en-US" dirty="0" smtClean="0"/>
              <a:t>Results pass this placebo test, however inadvertently</a:t>
            </a:r>
            <a:endParaRPr lang="en-US" dirty="0"/>
          </a:p>
          <a:p>
            <a:r>
              <a:rPr lang="en-US" dirty="0" smtClean="0"/>
              <a:t>Booms, busts, bubbles: mentioned, not tested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September 5, 2014                                 Jim Wilcox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400"/>
            <a:ext cx="4038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Conference on Housing and Monetary Policy</a:t>
            </a:r>
          </a:p>
          <a:p>
            <a:pPr>
              <a:defRPr/>
            </a:pPr>
            <a:r>
              <a:rPr lang="en-US" dirty="0" smtClean="0"/>
              <a:t>UCLA Ziman Center for Real Estate and  FRB San Francisco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67E15D-1601-45A9-AEC6-24E7BED372F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05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7813"/>
            <a:ext cx="8610600" cy="1139825"/>
          </a:xfrm>
        </p:spPr>
        <p:txBody>
          <a:bodyPr/>
          <a:lstStyle/>
          <a:p>
            <a:r>
              <a:rPr lang="en-US" dirty="0" smtClean="0"/>
              <a:t>Notes for a New Instrument</a:t>
            </a:r>
            <a:br>
              <a:rPr lang="en-US" dirty="0" smtClean="0"/>
            </a:br>
            <a:r>
              <a:rPr lang="en-US" dirty="0" smtClean="0"/>
              <a:t>for Monetary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IV </a:t>
            </a:r>
            <a:r>
              <a:rPr lang="en-US" dirty="0"/>
              <a:t>for </a:t>
            </a:r>
            <a:r>
              <a:rPr lang="en-US" dirty="0" smtClean="0"/>
              <a:t>domestic, short-term, interest rates </a:t>
            </a:r>
            <a:r>
              <a:rPr lang="en-US" dirty="0"/>
              <a:t>based on external </a:t>
            </a:r>
            <a:r>
              <a:rPr lang="en-US" dirty="0" smtClean="0"/>
              <a:t>rates</a:t>
            </a:r>
          </a:p>
          <a:p>
            <a:pPr lvl="1"/>
            <a:r>
              <a:rPr lang="en-US" dirty="0" smtClean="0"/>
              <a:t>With adjustments </a:t>
            </a:r>
            <a:r>
              <a:rPr lang="en-US" dirty="0"/>
              <a:t>for exchange rate </a:t>
            </a:r>
            <a:r>
              <a:rPr lang="en-US" dirty="0" smtClean="0"/>
              <a:t>regimes and for capital-flow </a:t>
            </a:r>
            <a:r>
              <a:rPr lang="en-US" dirty="0"/>
              <a:t>regimes</a:t>
            </a:r>
          </a:p>
          <a:p>
            <a:r>
              <a:rPr lang="en-US" dirty="0"/>
              <a:t>Domestic rates had detectable, but very low, correlation </a:t>
            </a:r>
            <a:r>
              <a:rPr lang="en-US" dirty="0" smtClean="0"/>
              <a:t>with, and response to, the IV, </a:t>
            </a:r>
            <a:r>
              <a:rPr lang="en-US" i="1" dirty="0"/>
              <a:t>z</a:t>
            </a:r>
            <a:r>
              <a:rPr lang="en-US" i="1" baseline="-25000" dirty="0"/>
              <a:t>it</a:t>
            </a:r>
            <a:endParaRPr lang="en-US" baseline="-25000" dirty="0"/>
          </a:p>
          <a:p>
            <a:r>
              <a:rPr lang="en-US" dirty="0"/>
              <a:t>The much-stronger correlation of domestic rates with the domestic variables, given </a:t>
            </a:r>
            <a:r>
              <a:rPr lang="en-US" i="1" dirty="0"/>
              <a:t>z</a:t>
            </a:r>
            <a:r>
              <a:rPr lang="en-US" i="1" baseline="-25000" dirty="0"/>
              <a:t>it</a:t>
            </a:r>
            <a:r>
              <a:rPr lang="en-US" dirty="0"/>
              <a:t>, is </a:t>
            </a:r>
            <a:r>
              <a:rPr lang="en-US" dirty="0" smtClean="0"/>
              <a:t>worrisome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September 5, 2014                                 Jim Wilcox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400"/>
            <a:ext cx="4419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Conference on Housing and Monetary Policy</a:t>
            </a:r>
          </a:p>
          <a:p>
            <a:pPr>
              <a:defRPr/>
            </a:pPr>
            <a:r>
              <a:rPr lang="en-US" dirty="0" smtClean="0"/>
              <a:t>UCLA Ziman Center for Real Estate and  FRB San Francisco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67E15D-1601-45A9-AEC6-24E7BED372F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800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Asides About Estimation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Flexibility of Jorda’s </a:t>
            </a:r>
            <a:r>
              <a:rPr lang="en-US" dirty="0"/>
              <a:t>local-projection </a:t>
            </a:r>
            <a:r>
              <a:rPr lang="en-US" dirty="0" smtClean="0"/>
              <a:t>method</a:t>
            </a:r>
          </a:p>
          <a:p>
            <a:r>
              <a:rPr lang="en-US" dirty="0" smtClean="0"/>
              <a:t>Specification restricts effects’ magnitudes and lag patterns to be the same across countries</a:t>
            </a:r>
          </a:p>
          <a:p>
            <a:r>
              <a:rPr lang="en-US" dirty="0" smtClean="0"/>
              <a:t>First-differencing of all variables</a:t>
            </a:r>
          </a:p>
          <a:p>
            <a:pPr lvl="1"/>
            <a:r>
              <a:rPr lang="en-US" dirty="0" smtClean="0"/>
              <a:t>Implies that the fixed-effects absorb constant, country-specific trends in any of the variables</a:t>
            </a:r>
          </a:p>
          <a:p>
            <a:pPr lvl="1"/>
            <a:r>
              <a:rPr lang="en-US" dirty="0" smtClean="0"/>
              <a:t>Effectively raises weight on higher-frequencies</a:t>
            </a:r>
          </a:p>
          <a:p>
            <a:pPr lvl="1"/>
            <a:r>
              <a:rPr lang="en-US" dirty="0" smtClean="0"/>
              <a:t>Absent co-integrating equations, untethers levels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September 5, 2014                                 Jim Wilcox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62200" y="6248400"/>
            <a:ext cx="42672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Conference on Housing and Monetary Policy</a:t>
            </a:r>
          </a:p>
          <a:p>
            <a:pPr>
              <a:defRPr/>
            </a:pPr>
            <a:r>
              <a:rPr lang="en-US" dirty="0" smtClean="0"/>
              <a:t>UCLA Ziman Center for Real Estate and  FRB San Francisco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67E15D-1601-45A9-AEC6-24E7BED372F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9785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 WW II, Mortgages Trend Up</a:t>
            </a:r>
            <a:br>
              <a:rPr lang="en-US" dirty="0" smtClean="0"/>
            </a:br>
            <a:r>
              <a:rPr lang="en-US" sz="3200" dirty="0">
                <a:solidFill>
                  <a:srgbClr val="CCECFF"/>
                </a:solidFill>
              </a:rPr>
              <a:t>(percent of potential GDP, 1896-1999)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September 5, 2014                                 Jim Wilcox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400"/>
            <a:ext cx="4419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Conference on Housing and Monetary Policy</a:t>
            </a:r>
          </a:p>
          <a:p>
            <a:pPr>
              <a:defRPr/>
            </a:pPr>
            <a:r>
              <a:rPr lang="en-US" dirty="0" smtClean="0"/>
              <a:t> UCLA Ziman Center for Real Estate and  FRB San Francisco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67E15D-1601-45A9-AEC6-24E7BED372F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614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752600"/>
            <a:ext cx="77724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1082091"/>
      </p:ext>
    </p:extLst>
  </p:cSld>
  <p:clrMapOvr>
    <a:masterClrMapping/>
  </p:clrMapOvr>
</p:sld>
</file>

<file path=ppt/theme/theme1.xml><?xml version="1.0" encoding="utf-8"?>
<a:theme xmlns:a="http://schemas.openxmlformats.org/drawingml/2006/main" name="Globe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FFFFCC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FFFFCC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lnDef>
  </a:objectDefaults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Globe</Template>
  <TotalTime>16650</TotalTime>
  <Words>869</Words>
  <Application>Microsoft Office PowerPoint</Application>
  <PresentationFormat>On-screen Show (4:3)</PresentationFormat>
  <Paragraphs>127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Globe</vt:lpstr>
      <vt:lpstr> “Betting the House”  Oscar Jorda, Moritz Schularick, and Alan M. Taylor</vt:lpstr>
      <vt:lpstr>Outline</vt:lpstr>
      <vt:lpstr>No Real Complaint About the Paper, Until … the Title</vt:lpstr>
      <vt:lpstr>Big Data: Across Countries and Decades</vt:lpstr>
      <vt:lpstr>Big Patterns in the Data</vt:lpstr>
      <vt:lpstr>Applying Big Data to Big Questions</vt:lpstr>
      <vt:lpstr>Notes for a New Instrument for Monetary Policy</vt:lpstr>
      <vt:lpstr>Asides About Estimation</vt:lpstr>
      <vt:lpstr>After WW II, Mortgages Trend Up (percent of potential GDP, 1896-1999)</vt:lpstr>
      <vt:lpstr>After WW II, Residential, Not Commercial, Mortgages Trend Upward (percent of potential GDP, 1896-1999)</vt:lpstr>
      <vt:lpstr>Commercial Mortgages Were Large, But Falling, Share of All Mortgages (percent of all mortgages, 1896-1999)</vt:lpstr>
      <vt:lpstr>Some Residential Mortgages Were in Commercial Banks (percent of potential GDP, 1896-1999)</vt:lpstr>
      <vt:lpstr>Banks’ Share of Residential Mortgages: Low and Slowly-Rising (percent of all residential mortgages, 1896-1999)</vt:lpstr>
      <vt:lpstr>Relative to Banks, Nonbanks Held Vastly More Residential Mortgages (percent of potential GDP, 1896-1999)</vt:lpstr>
      <vt:lpstr>Concluding Observations</vt:lpstr>
    </vt:vector>
  </TitlesOfParts>
  <Manager>Luis Dopico</Manager>
  <Company>Macrometrix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Untitled</dc:title>
  <dc:creator>James Wilcox</dc:creator>
  <cp:lastModifiedBy>Magalong, Christel</cp:lastModifiedBy>
  <cp:revision>978</cp:revision>
  <cp:lastPrinted>2012-09-26T18:57:15Z</cp:lastPrinted>
  <dcterms:created xsi:type="dcterms:W3CDTF">2001-11-10T21:26:49Z</dcterms:created>
  <dcterms:modified xsi:type="dcterms:W3CDTF">2014-09-04T13:54:39Z</dcterms:modified>
</cp:coreProperties>
</file>