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599" r:id="rId2"/>
    <p:sldId id="553" r:id="rId3"/>
    <p:sldId id="554" r:id="rId4"/>
    <p:sldId id="555" r:id="rId5"/>
    <p:sldId id="556" r:id="rId6"/>
    <p:sldId id="557" r:id="rId7"/>
    <p:sldId id="558" r:id="rId8"/>
    <p:sldId id="559" r:id="rId9"/>
    <p:sldId id="560" r:id="rId10"/>
    <p:sldId id="561" r:id="rId11"/>
    <p:sldId id="562" r:id="rId12"/>
    <p:sldId id="563" r:id="rId13"/>
    <p:sldId id="564" r:id="rId14"/>
    <p:sldId id="565" r:id="rId15"/>
    <p:sldId id="566" r:id="rId16"/>
    <p:sldId id="567" r:id="rId17"/>
    <p:sldId id="568" r:id="rId18"/>
    <p:sldId id="569" r:id="rId19"/>
    <p:sldId id="570" r:id="rId20"/>
    <p:sldId id="571" r:id="rId21"/>
    <p:sldId id="572" r:id="rId22"/>
    <p:sldId id="573" r:id="rId23"/>
    <p:sldId id="575" r:id="rId24"/>
    <p:sldId id="577" r:id="rId25"/>
    <p:sldId id="578" r:id="rId26"/>
    <p:sldId id="580" r:id="rId27"/>
    <p:sldId id="581" r:id="rId28"/>
    <p:sldId id="583" r:id="rId29"/>
    <p:sldId id="584" r:id="rId30"/>
    <p:sldId id="586" r:id="rId31"/>
    <p:sldId id="587" r:id="rId32"/>
    <p:sldId id="588" r:id="rId33"/>
    <p:sldId id="589" r:id="rId34"/>
    <p:sldId id="590" r:id="rId35"/>
    <p:sldId id="595" r:id="rId36"/>
    <p:sldId id="591" r:id="rId37"/>
    <p:sldId id="592" r:id="rId38"/>
    <p:sldId id="593" r:id="rId39"/>
    <p:sldId id="594" r:id="rId40"/>
    <p:sldId id="596" r:id="rId41"/>
    <p:sldId id="597" r:id="rId42"/>
    <p:sldId id="598" r:id="rId43"/>
  </p:sldIdLst>
  <p:sldSz cx="9144000" cy="6858000" type="letter"/>
  <p:notesSz cx="7019925" cy="9305925"/>
  <p:embeddedFontLst>
    <p:embeddedFont>
      <p:font typeface="Garamond" panose="02020404030301010803" pitchFamily="18" charset="0"/>
      <p:regular r:id="rId46"/>
      <p:bold r:id="rId47"/>
      <p: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ambria Math" panose="02040503050406030204" pitchFamily="18" charset="0"/>
      <p:regular r:id="rId53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1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A7F"/>
    <a:srgbClr val="83F98E"/>
    <a:srgbClr val="BBFAFD"/>
    <a:srgbClr val="F3FE5E"/>
    <a:srgbClr val="FF99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32" autoAdjust="0"/>
    <p:restoredTop sz="94628" autoAdjust="0"/>
  </p:normalViewPr>
  <p:slideViewPr>
    <p:cSldViewPr snapToGrid="0">
      <p:cViewPr varScale="1">
        <p:scale>
          <a:sx n="84" d="100"/>
          <a:sy n="84" d="100"/>
        </p:scale>
        <p:origin x="1838" y="8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5" d="100"/>
          <a:sy n="45" d="100"/>
        </p:scale>
        <p:origin x="-1428" y="-96"/>
      </p:cViewPr>
      <p:guideLst>
        <p:guide orient="horz" pos="2929"/>
        <p:guide pos="22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216" y="8775082"/>
            <a:ext cx="3005710" cy="5308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927" tIns="45464" rIns="90927" bIns="45464" numCol="1" anchor="b" anchorCtr="0" compatLnSpc="1">
            <a:prstTxWarp prst="textNoShape">
              <a:avLst/>
            </a:prstTxWarp>
          </a:bodyPr>
          <a:lstStyle>
            <a:lvl1pPr algn="r" defTabSz="908439">
              <a:defRPr sz="1200" smtClean="0"/>
            </a:lvl1pPr>
          </a:lstStyle>
          <a:p>
            <a:pPr>
              <a:defRPr/>
            </a:pPr>
            <a:fld id="{A20D7515-0FAE-4B7F-B60F-A62660ED5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783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905" y="4422161"/>
            <a:ext cx="5146117" cy="41852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180" tIns="44790" rIns="91180" bIns="447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706438"/>
            <a:ext cx="4632325" cy="34750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555794" y="8903711"/>
            <a:ext cx="392531" cy="3058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180" tIns="44790" rIns="91180" bIns="44790" anchor="ctr">
            <a:spAutoFit/>
          </a:bodyPr>
          <a:lstStyle/>
          <a:p>
            <a:pPr algn="r" defTabSz="919163">
              <a:defRPr/>
            </a:pPr>
            <a:fld id="{0CAA3B22-95DB-4239-98E4-7962D760CAA1}" type="slidenum">
              <a:rPr lang="en-US" sz="1400"/>
              <a:pPr algn="r" defTabSz="919163"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4034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BB27743-192F-4601-91D3-44CD5A585B9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87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Di Maggio-Kermani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Di Maggio-Kermani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2088" y="258763"/>
            <a:ext cx="2012950" cy="5475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0063" y="258763"/>
            <a:ext cx="5889625" cy="5475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Di Maggio-Kermani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58763"/>
            <a:ext cx="8008938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00063" y="1460500"/>
            <a:ext cx="8054975" cy="42735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Di Maggio-Kermani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58763"/>
            <a:ext cx="8008938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0063" y="1460500"/>
            <a:ext cx="8054975" cy="42735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Di Maggio-Kermani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Di Maggio-Kermani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Di Maggio-Kermani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63" y="1460500"/>
            <a:ext cx="3951287" cy="427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1460500"/>
            <a:ext cx="3951288" cy="427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Di Maggio-Kermani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Di Maggio-Kermani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Di Maggio-Kermani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Di Maggio-Kermani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Di Maggio-Kermani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Di Maggio-Kermani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492125" y="1409700"/>
            <a:ext cx="8050213" cy="7938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0700" y="258763"/>
            <a:ext cx="8008938" cy="110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460500"/>
            <a:ext cx="8054975" cy="427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92075" y="6530975"/>
            <a:ext cx="180975" cy="211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 sz="8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94463"/>
            <a:ext cx="50800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smtClean="0"/>
            </a:lvl1pPr>
          </a:lstStyle>
          <a:p>
            <a:pPr>
              <a:defRPr/>
            </a:pPr>
            <a:r>
              <a:rPr lang="en-US" smtClean="0"/>
              <a:t>Di Maggio-Kermani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 New Roman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36.xml"/><Relationship Id="rId7" Type="http://schemas.openxmlformats.org/officeDocument/2006/relationships/slide" Target="slide39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37.xml"/><Relationship Id="rId4" Type="http://schemas.openxmlformats.org/officeDocument/2006/relationships/slide" Target="slide9.xml"/><Relationship Id="rId9" Type="http://schemas.openxmlformats.org/officeDocument/2006/relationships/slide" Target="slide4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122363"/>
            <a:ext cx="8991600" cy="2387600"/>
          </a:xfrm>
        </p:spPr>
        <p:txBody>
          <a:bodyPr anchor="ctr">
            <a:normAutofit/>
          </a:bodyPr>
          <a:lstStyle/>
          <a:p>
            <a:r>
              <a:rPr lang="en-US" sz="4800" dirty="0" smtClean="0"/>
              <a:t>Credit-Induced Boom and Bust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52814"/>
            <a:ext cx="7772400" cy="1655762"/>
          </a:xfrm>
        </p:spPr>
        <p:txBody>
          <a:bodyPr>
            <a:normAutofit/>
          </a:bodyPr>
          <a:lstStyle/>
          <a:p>
            <a:r>
              <a:rPr lang="it-IT" dirty="0"/>
              <a:t>Marco Di Maggio (Columbia) and Amir Kermani </a:t>
            </a:r>
            <a:r>
              <a:rPr lang="it-IT" dirty="0" smtClean="0"/>
              <a:t>(UC Berkeley</a:t>
            </a:r>
            <a:r>
              <a:rPr lang="it-IT" dirty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0574" y="4330459"/>
            <a:ext cx="6714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aramond" panose="02020404030301010803" pitchFamily="18" charset="0"/>
              </a:rPr>
              <a:t>Conference on Housing and Monetary Policy</a:t>
            </a:r>
          </a:p>
          <a:p>
            <a:pPr algn="ctr"/>
            <a:r>
              <a:rPr lang="en-US" sz="2400" dirty="0" smtClean="0">
                <a:latin typeface="Garamond" panose="02020404030301010803" pitchFamily="18" charset="0"/>
              </a:rPr>
              <a:t>September 5, </a:t>
            </a:r>
            <a:r>
              <a:rPr lang="en-US" sz="2400" dirty="0" smtClean="0">
                <a:latin typeface="Garamond" panose="02020404030301010803" pitchFamily="18" charset="0"/>
              </a:rPr>
              <a:t>2014</a:t>
            </a:r>
            <a:endParaRPr lang="en-US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Regulatory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5029200"/>
          </a:xfrm>
        </p:spPr>
        <p:txBody>
          <a:bodyPr>
            <a:normAutofit/>
          </a:bodyPr>
          <a:lstStyle/>
          <a:p>
            <a:r>
              <a:rPr lang="en-US" dirty="0"/>
              <a:t>In the U. S. national banks are supervised by the </a:t>
            </a:r>
            <a:r>
              <a:rPr lang="en-US" dirty="0" smtClean="0"/>
              <a:t>OCC.</a:t>
            </a:r>
            <a:endParaRPr lang="en-US" dirty="0"/>
          </a:p>
          <a:p>
            <a:r>
              <a:rPr lang="en-US" dirty="0" smtClean="0"/>
              <a:t>Federal </a:t>
            </a:r>
            <a:r>
              <a:rPr lang="en-US" dirty="0"/>
              <a:t>thrifts by the OTS.</a:t>
            </a:r>
          </a:p>
          <a:p>
            <a:r>
              <a:rPr lang="en-US" dirty="0" smtClean="0"/>
              <a:t>Independent </a:t>
            </a:r>
            <a:r>
              <a:rPr lang="en-US" dirty="0"/>
              <a:t>mortgage companies by HUD</a:t>
            </a:r>
          </a:p>
          <a:p>
            <a:r>
              <a:rPr lang="en-US" dirty="0" smtClean="0"/>
              <a:t>State </a:t>
            </a:r>
            <a:r>
              <a:rPr lang="en-US" dirty="0"/>
              <a:t>banks and thrifts chartered at the state level are </a:t>
            </a:r>
            <a:r>
              <a:rPr lang="en-US" dirty="0" smtClean="0"/>
              <a:t>supervised by </a:t>
            </a:r>
            <a:r>
              <a:rPr lang="en-US" dirty="0"/>
              <a:t>either the Federal Reserve System (FRS) or the </a:t>
            </a:r>
            <a:r>
              <a:rPr lang="en-US" dirty="0" smtClean="0"/>
              <a:t>Federal Deposit </a:t>
            </a:r>
            <a:r>
              <a:rPr lang="en-US" dirty="0"/>
              <a:t>Insurance Corporation (FDIC) or by their chartering state.</a:t>
            </a:r>
          </a:p>
          <a:p>
            <a:r>
              <a:rPr lang="en-US" dirty="0" smtClean="0"/>
              <a:t>Credit </a:t>
            </a:r>
            <a:r>
              <a:rPr lang="en-US" dirty="0"/>
              <a:t>unions by the National Credit Union </a:t>
            </a:r>
            <a:r>
              <a:rPr lang="en-US" dirty="0" smtClean="0"/>
              <a:t>administration (NCUA).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Anti-predatory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 1994, Home Ownership and Equity Protection Act (HOEPA</a:t>
            </a:r>
            <a:r>
              <a:rPr lang="en-US" dirty="0" smtClean="0"/>
              <a:t>):</a:t>
            </a:r>
          </a:p>
          <a:p>
            <a:pPr lvl="1"/>
            <a:r>
              <a:rPr lang="en-US" dirty="0"/>
              <a:t>restrictions on lending terms and practices for mortgages with </a:t>
            </a:r>
            <a:r>
              <a:rPr lang="en-US" dirty="0" smtClean="0"/>
              <a:t>high </a:t>
            </a:r>
            <a:r>
              <a:rPr lang="en-US" dirty="0"/>
              <a:t>prices, based on either the APR or the total points and fees </a:t>
            </a:r>
            <a:r>
              <a:rPr lang="en-US" dirty="0" smtClean="0"/>
              <a:t>imposed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However</a:t>
            </a:r>
            <a:r>
              <a:rPr lang="en-US" dirty="0"/>
              <a:t>, </a:t>
            </a:r>
            <a:r>
              <a:rPr lang="en-US" dirty="0" smtClean="0"/>
              <a:t>high cost mortgages only </a:t>
            </a:r>
            <a:r>
              <a:rPr lang="en-US" dirty="0"/>
              <a:t>accounted for one percent </a:t>
            </a:r>
            <a:r>
              <a:rPr lang="en-US" dirty="0" smtClean="0"/>
              <a:t>of residential </a:t>
            </a:r>
            <a:r>
              <a:rPr lang="en-US" dirty="0"/>
              <a:t>mortgages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It only covered refinance loans.</a:t>
            </a:r>
            <a:endParaRPr lang="en-US" dirty="0"/>
          </a:p>
          <a:p>
            <a:r>
              <a:rPr lang="en-US" dirty="0" smtClean="0"/>
              <a:t>Many </a:t>
            </a:r>
            <a:r>
              <a:rPr lang="en-US" dirty="0"/>
              <a:t>states adopted stronger anti-predatory lending regulations </a:t>
            </a:r>
            <a:r>
              <a:rPr lang="en-US" dirty="0" smtClean="0"/>
              <a:t>than federal </a:t>
            </a:r>
            <a:r>
              <a:rPr lang="en-US" dirty="0"/>
              <a:t>law requires. The </a:t>
            </a:r>
            <a:r>
              <a:rPr lang="en-US" dirty="0" smtClean="0"/>
              <a:t>first </a:t>
            </a:r>
            <a:r>
              <a:rPr lang="en-US" dirty="0"/>
              <a:t>law was passed in 1999 by </a:t>
            </a:r>
            <a:r>
              <a:rPr lang="en-US" dirty="0" smtClean="0"/>
              <a:t>North Carolina</a:t>
            </a:r>
            <a:r>
              <a:rPr lang="en-US" dirty="0"/>
              <a:t>.</a:t>
            </a:r>
          </a:p>
          <a:p>
            <a:r>
              <a:rPr lang="en-US" dirty="0" smtClean="0"/>
              <a:t>As </a:t>
            </a:r>
            <a:r>
              <a:rPr lang="en-US" dirty="0"/>
              <a:t>of January 2007, </a:t>
            </a:r>
            <a:r>
              <a:rPr lang="en-US" dirty="0" smtClean="0"/>
              <a:t>20 </a:t>
            </a:r>
            <a:r>
              <a:rPr lang="en-US" dirty="0"/>
              <a:t>states and the District of Columbia </a:t>
            </a:r>
            <a:r>
              <a:rPr lang="en-US" dirty="0" smtClean="0"/>
              <a:t>had anti-predatory </a:t>
            </a:r>
            <a:r>
              <a:rPr lang="en-US" dirty="0"/>
              <a:t>laws in </a:t>
            </a:r>
            <a:r>
              <a:rPr lang="en-US" dirty="0" smtClean="0"/>
              <a:t>effect</a:t>
            </a:r>
            <a:r>
              <a:rPr lang="en-US" dirty="0"/>
              <a:t>.</a:t>
            </a:r>
          </a:p>
          <a:p>
            <a:r>
              <a:rPr lang="en-US" dirty="0" smtClean="0"/>
              <a:t>We </a:t>
            </a:r>
            <a:r>
              <a:rPr lang="en-US" dirty="0"/>
              <a:t>focus on the ones that were not </a:t>
            </a:r>
            <a:r>
              <a:rPr lang="en-US" dirty="0" smtClean="0"/>
              <a:t>replication of Federal Anti-Predatory law.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416" y="27432"/>
            <a:ext cx="7315200" cy="1173162"/>
          </a:xfrm>
        </p:spPr>
        <p:txBody>
          <a:bodyPr/>
          <a:lstStyle/>
          <a:p>
            <a:r>
              <a:rPr lang="en-US" dirty="0" smtClean="0"/>
              <a:t>Timing of adoption of state APLs	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4" y="2514600"/>
            <a:ext cx="7025579" cy="3008845"/>
          </a:xfrm>
        </p:spPr>
      </p:pic>
    </p:spTree>
    <p:extLst>
      <p:ext uri="{BB962C8B-B14F-4D97-AF65-F5344CB8AC3E}">
        <p14:creationId xmlns:p14="http://schemas.microsoft.com/office/powerpoint/2010/main" val="243941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 APLs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u="sng" dirty="0"/>
              <a:t>Ding et al. (2012)</a:t>
            </a:r>
            <a:r>
              <a:rPr lang="en-US" sz="2400" dirty="0"/>
              <a:t>: APLs associated with a 43% reduction </a:t>
            </a:r>
            <a:r>
              <a:rPr lang="en-US" sz="2400" dirty="0" smtClean="0"/>
              <a:t>in prepayment </a:t>
            </a:r>
            <a:r>
              <a:rPr lang="en-US" sz="2400" dirty="0"/>
              <a:t>penalties; 40% decrease in ARMs; </a:t>
            </a:r>
            <a:r>
              <a:rPr lang="en-US" sz="2400" dirty="0" smtClean="0"/>
              <a:t>significant </a:t>
            </a:r>
            <a:r>
              <a:rPr lang="en-US" sz="2400" dirty="0"/>
              <a:t>reduction </a:t>
            </a:r>
            <a:r>
              <a:rPr lang="en-US" sz="2400" dirty="0" smtClean="0"/>
              <a:t>in likelihood </a:t>
            </a:r>
            <a:r>
              <a:rPr lang="en-US" sz="2400" dirty="0"/>
              <a:t>to default. Stronger for subprime regions.</a:t>
            </a:r>
          </a:p>
          <a:p>
            <a:r>
              <a:rPr lang="en-US" sz="2400" u="sng" dirty="0" smtClean="0"/>
              <a:t>Ho </a:t>
            </a:r>
            <a:r>
              <a:rPr lang="en-US" sz="2400" u="sng" dirty="0"/>
              <a:t>and Pennington-Cross (2006)</a:t>
            </a:r>
            <a:r>
              <a:rPr lang="en-US" sz="2400" dirty="0"/>
              <a:t>: subprime loans originated in </a:t>
            </a:r>
            <a:r>
              <a:rPr lang="en-US" sz="2400" dirty="0" smtClean="0"/>
              <a:t>APL states </a:t>
            </a:r>
            <a:r>
              <a:rPr lang="en-US" sz="2400" dirty="0"/>
              <a:t>had lower APRs than in unregulated states.</a:t>
            </a:r>
          </a:p>
          <a:p>
            <a:r>
              <a:rPr lang="en-US" sz="2400" u="sng" dirty="0" smtClean="0"/>
              <a:t>Keys </a:t>
            </a:r>
            <a:r>
              <a:rPr lang="en-US" sz="2400" u="sng" dirty="0"/>
              <a:t>et al. (2010)</a:t>
            </a:r>
            <a:r>
              <a:rPr lang="en-US" sz="2400" dirty="0"/>
              <a:t>: employ the APL as an instrument for the ease </a:t>
            </a:r>
            <a:r>
              <a:rPr lang="en-US" sz="2400" dirty="0" smtClean="0"/>
              <a:t>of securitization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Evidence </a:t>
            </a:r>
            <a:r>
              <a:rPr lang="en-US" sz="2400" dirty="0"/>
              <a:t>from Rating Agencies: they require credit enhancement, "</a:t>
            </a:r>
            <a:r>
              <a:rPr lang="en-US" sz="2400" dirty="0" smtClean="0"/>
              <a:t>to the </a:t>
            </a:r>
            <a:r>
              <a:rPr lang="en-US" sz="2400" dirty="0"/>
              <a:t>extent that potential violations of APL reduce the funds </a:t>
            </a:r>
            <a:r>
              <a:rPr lang="en-US" sz="2400" dirty="0" smtClean="0"/>
              <a:t>available to </a:t>
            </a:r>
            <a:r>
              <a:rPr lang="en-US" sz="2400" dirty="0"/>
              <a:t>repay RMBS investors, the likelihood of such violations and </a:t>
            </a:r>
            <a:r>
              <a:rPr lang="en-US" sz="2400" dirty="0" smtClean="0"/>
              <a:t>the probable </a:t>
            </a:r>
            <a:r>
              <a:rPr lang="en-US" sz="2400" dirty="0"/>
              <a:t>severity of the penalties must be included in </a:t>
            </a:r>
            <a:r>
              <a:rPr lang="en-US" sz="2400" dirty="0" smtClean="0"/>
              <a:t>Moody’s overall assessment</a:t>
            </a:r>
            <a:r>
              <a:rPr lang="en-US" sz="2400" dirty="0"/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221458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Preemption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686800" cy="5105400"/>
          </a:xfrm>
        </p:spPr>
        <p:txBody>
          <a:bodyPr>
            <a:normAutofit/>
          </a:bodyPr>
          <a:lstStyle/>
          <a:p>
            <a:r>
              <a:rPr lang="en-US" sz="2000" dirty="0"/>
              <a:t>On January 7, 2004 the OCC preempted a broad range of state </a:t>
            </a:r>
            <a:r>
              <a:rPr lang="en-US" sz="2000" dirty="0" smtClean="0"/>
              <a:t>laws attempting </a:t>
            </a:r>
            <a:r>
              <a:rPr lang="en-US" sz="2000" dirty="0"/>
              <a:t>to regulate the </a:t>
            </a:r>
            <a:r>
              <a:rPr lang="en-US" sz="2000" dirty="0" smtClean="0"/>
              <a:t>“terms </a:t>
            </a:r>
            <a:r>
              <a:rPr lang="en-US" sz="2000" dirty="0"/>
              <a:t>of </a:t>
            </a:r>
            <a:r>
              <a:rPr lang="en-US" sz="2000" dirty="0" smtClean="0"/>
              <a:t>credit” </a:t>
            </a:r>
            <a:r>
              <a:rPr lang="en-US" sz="2000" dirty="0"/>
              <a:t>from applying to </a:t>
            </a:r>
            <a:r>
              <a:rPr lang="en-US" sz="2000" dirty="0" smtClean="0"/>
              <a:t>national banks’ activities</a:t>
            </a:r>
            <a:r>
              <a:rPr lang="en-US" sz="2000" dirty="0"/>
              <a:t>.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Specifically</a:t>
            </a:r>
            <a:r>
              <a:rPr lang="en-US" sz="2000" dirty="0"/>
              <a:t>, the OCC preempted all regulations pertaining </a:t>
            </a:r>
            <a:r>
              <a:rPr lang="en-US" sz="2000" dirty="0" smtClean="0"/>
              <a:t>the following</a:t>
            </a:r>
            <a:r>
              <a:rPr lang="en-US" sz="2000" dirty="0"/>
              <a:t>:</a:t>
            </a:r>
          </a:p>
          <a:p>
            <a:pPr lvl="1"/>
            <a:r>
              <a:rPr lang="en-US" sz="2000" dirty="0"/>
              <a:t> Loan-to-value ratios;</a:t>
            </a:r>
          </a:p>
          <a:p>
            <a:pPr lvl="1"/>
            <a:r>
              <a:rPr lang="en-US" sz="2000" dirty="0"/>
              <a:t> The terms of credit: repayment of principal and interest, </a:t>
            </a:r>
            <a:r>
              <a:rPr lang="en-US" sz="2000" dirty="0" smtClean="0"/>
              <a:t>amortization, balance</a:t>
            </a:r>
            <a:r>
              <a:rPr lang="en-US" sz="2000" dirty="0"/>
              <a:t>, payments due, minimum payments, or term to maturity of </a:t>
            </a:r>
            <a:r>
              <a:rPr lang="en-US" sz="2000" dirty="0" smtClean="0"/>
              <a:t>the loan; </a:t>
            </a:r>
            <a:endParaRPr lang="en-US" sz="2000" dirty="0"/>
          </a:p>
          <a:p>
            <a:pPr lvl="1"/>
            <a:r>
              <a:rPr lang="en-US" sz="2000" dirty="0"/>
              <a:t> The aggregate amount of funds that may be loans upon the </a:t>
            </a:r>
            <a:r>
              <a:rPr lang="en-US" sz="2000" dirty="0" smtClean="0"/>
              <a:t>security of real </a:t>
            </a:r>
            <a:r>
              <a:rPr lang="en-US" sz="2000" dirty="0"/>
              <a:t>property;</a:t>
            </a:r>
          </a:p>
          <a:p>
            <a:pPr lvl="1"/>
            <a:r>
              <a:rPr lang="en-US" sz="2000" dirty="0"/>
              <a:t> Access to, and use of, credit reports;</a:t>
            </a:r>
          </a:p>
          <a:p>
            <a:pPr lvl="1"/>
            <a:r>
              <a:rPr lang="en-US" sz="2000" dirty="0"/>
              <a:t> Disclosure and advertising;</a:t>
            </a:r>
          </a:p>
          <a:p>
            <a:pPr lvl="1"/>
            <a:r>
              <a:rPr lang="en-US" sz="2000" dirty="0"/>
              <a:t> Processing, origination, servicing, sale or purchase of, or investment or</a:t>
            </a:r>
          </a:p>
          <a:p>
            <a:pPr lvl="1"/>
            <a:r>
              <a:rPr lang="en-US" sz="2000" dirty="0"/>
              <a:t>participation in, mortgages;</a:t>
            </a:r>
          </a:p>
          <a:p>
            <a:pPr lvl="1"/>
            <a:r>
              <a:rPr lang="en-US" sz="2000" dirty="0"/>
              <a:t> Rates of interest on mortgage loans;</a:t>
            </a:r>
          </a:p>
        </p:txBody>
      </p:sp>
    </p:spTree>
    <p:extLst>
      <p:ext uri="{BB962C8B-B14F-4D97-AF65-F5344CB8AC3E}">
        <p14:creationId xmlns:p14="http://schemas.microsoft.com/office/powerpoint/2010/main" val="35807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144" y="198438"/>
            <a:ext cx="7315200" cy="1173162"/>
          </a:xfrm>
        </p:spPr>
        <p:txBody>
          <a:bodyPr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507263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600" dirty="0" smtClean="0"/>
              <a:t>• </a:t>
            </a:r>
            <a:r>
              <a:rPr lang="en-US" sz="1800" dirty="0"/>
              <a:t>“Home Mortgage Disclosure Act</a:t>
            </a:r>
            <a:r>
              <a:rPr lang="en-US" sz="1800" dirty="0" smtClean="0"/>
              <a:t>” (</a:t>
            </a:r>
            <a:r>
              <a:rPr lang="en-US" sz="1800" dirty="0"/>
              <a:t>HMDA) data set from 1999 through 2011: flow of new mortgage loans </a:t>
            </a:r>
            <a:r>
              <a:rPr lang="en-US" sz="1800" dirty="0" smtClean="0"/>
              <a:t>originated </a:t>
            </a:r>
            <a:r>
              <a:rPr lang="en-US" sz="1800" dirty="0"/>
              <a:t>every year.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 smtClean="0"/>
              <a:t>	• </a:t>
            </a:r>
            <a:r>
              <a:rPr lang="en-US" sz="1800" dirty="0"/>
              <a:t>It records each applicant's final status (denied/approved/originated</a:t>
            </a:r>
            <a:r>
              <a:rPr lang="en-US" sz="1800" dirty="0" smtClean="0"/>
              <a:t>),	 	purpose </a:t>
            </a:r>
            <a:r>
              <a:rPr lang="en-US" sz="1800" dirty="0"/>
              <a:t>of </a:t>
            </a:r>
            <a:r>
              <a:rPr lang="en-US" sz="1800" dirty="0" smtClean="0"/>
              <a:t>borrowing </a:t>
            </a:r>
            <a:r>
              <a:rPr lang="en-US" sz="1800" dirty="0"/>
              <a:t>(home purchase/refinancing/home improvement</a:t>
            </a:r>
            <a:r>
              <a:rPr lang="en-US" sz="1800" dirty="0" smtClean="0"/>
              <a:t>), 	loan amount</a:t>
            </a:r>
            <a:r>
              <a:rPr lang="en-US" sz="1800" dirty="0"/>
              <a:t>, race, sex, </a:t>
            </a:r>
            <a:r>
              <a:rPr lang="en-US" sz="1800" dirty="0" smtClean="0"/>
              <a:t>income</a:t>
            </a:r>
            <a:r>
              <a:rPr lang="en-US" sz="1800" dirty="0"/>
              <a:t>, and home ownership status.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 smtClean="0"/>
              <a:t>• </a:t>
            </a:r>
            <a:r>
              <a:rPr lang="en-US" sz="1800" dirty="0"/>
              <a:t>We obtain data on the fraction of </a:t>
            </a:r>
            <a:r>
              <a:rPr lang="en-US" sz="1800" dirty="0" smtClean="0"/>
              <a:t>loans securitized </a:t>
            </a:r>
            <a:r>
              <a:rPr lang="en-US" sz="1800" dirty="0"/>
              <a:t>from </a:t>
            </a:r>
            <a:r>
              <a:rPr lang="en-US" sz="1800" dirty="0" err="1"/>
              <a:t>Blackbox</a:t>
            </a:r>
            <a:r>
              <a:rPr lang="en-US" sz="1800" dirty="0"/>
              <a:t> Logic.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 smtClean="0"/>
              <a:t>• The </a:t>
            </a:r>
            <a:r>
              <a:rPr lang="en-US" sz="1800" dirty="0"/>
              <a:t>New York Fed Consumer Credit Panel: county level information on loan amounts, mortgage delinquency rates and the fraction of households with FICO scores below 620.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 smtClean="0"/>
              <a:t>• </a:t>
            </a:r>
            <a:r>
              <a:rPr lang="en-US" sz="1800" dirty="0"/>
              <a:t>County Business Pattern: employment data </a:t>
            </a:r>
            <a:r>
              <a:rPr lang="en-US" sz="1800" dirty="0" smtClean="0"/>
              <a:t>(non </a:t>
            </a:r>
            <a:r>
              <a:rPr lang="en-US" sz="1800" dirty="0"/>
              <a:t>tradable </a:t>
            </a:r>
            <a:r>
              <a:rPr lang="en-US" sz="1800" dirty="0" smtClean="0"/>
              <a:t>sectors).</a:t>
            </a:r>
            <a:endParaRPr lang="en-US" sz="1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 smtClean="0"/>
              <a:t>• </a:t>
            </a:r>
            <a:r>
              <a:rPr lang="en-US" sz="1800" dirty="0"/>
              <a:t>Our county--level house price data from 1999 to 2011 come from </a:t>
            </a:r>
            <a:r>
              <a:rPr lang="en-US" sz="1800" dirty="0" smtClean="0"/>
              <a:t>Zillow.com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 smtClean="0"/>
              <a:t>• </a:t>
            </a:r>
            <a:r>
              <a:rPr lang="en-US" sz="1800" dirty="0"/>
              <a:t>We also add county--level data on demographics, income, and business statistics through the Census. 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/>
              <a:t>• </a:t>
            </a:r>
            <a:r>
              <a:rPr lang="en-US" sz="1800" dirty="0" smtClean="0"/>
              <a:t>Anti-Predatory measure from White, Reid, Ding and </a:t>
            </a:r>
            <a:r>
              <a:rPr lang="en-US" sz="1800" dirty="0" err="1" smtClean="0"/>
              <a:t>Quercia</a:t>
            </a:r>
            <a:r>
              <a:rPr lang="en-US" sz="1800" dirty="0" smtClean="0"/>
              <a:t> (2011)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600" dirty="0" smtClean="0"/>
          </a:p>
          <a:p>
            <a:pPr>
              <a:lnSpc>
                <a:spcPct val="12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5744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4800" i="1" dirty="0" smtClean="0"/>
              <a:t>Research Design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62949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Research Design (1)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57942" y="1825625"/>
            <a:ext cx="7557407" cy="33124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00221"/>
            <a:ext cx="7419623" cy="40479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8649" y="5292187"/>
            <a:ext cx="788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The introduction of APL might be correlated with other policies </a:t>
            </a:r>
            <a:r>
              <a:rPr lang="en-US" sz="2400" dirty="0" smtClean="0">
                <a:latin typeface="Garamond" panose="02020404030301010803" pitchFamily="18" charset="0"/>
              </a:rPr>
              <a:t>or with </a:t>
            </a:r>
            <a:r>
              <a:rPr lang="en-US" sz="2400" dirty="0">
                <a:latin typeface="Garamond" panose="02020404030301010803" pitchFamily="18" charset="0"/>
              </a:rPr>
              <a:t>unobserved characteristics of the local mortgage market.</a:t>
            </a:r>
          </a:p>
        </p:txBody>
      </p:sp>
    </p:spTree>
    <p:extLst>
      <p:ext uri="{BB962C8B-B14F-4D97-AF65-F5344CB8AC3E}">
        <p14:creationId xmlns:p14="http://schemas.microsoft.com/office/powerpoint/2010/main" val="260410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Research Design (2)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1714" y="5678424"/>
            <a:ext cx="8215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 panose="02020404030301010803" pitchFamily="18" charset="0"/>
              </a:rPr>
              <a:t>The source of funding and its growth for </a:t>
            </a:r>
            <a:r>
              <a:rPr lang="en-US" sz="2400" dirty="0">
                <a:latin typeface="Garamond" panose="02020404030301010803" pitchFamily="18" charset="0"/>
              </a:rPr>
              <a:t>national banks </a:t>
            </a:r>
            <a:r>
              <a:rPr lang="en-US" sz="2400" dirty="0" smtClean="0">
                <a:latin typeface="Garamond" panose="02020404030301010803" pitchFamily="18" charset="0"/>
              </a:rPr>
              <a:t>and independent mortgage lenders were significantly different.</a:t>
            </a:r>
            <a:endParaRPr lang="en-US" sz="2400" dirty="0">
              <a:latin typeface="Garamond" panose="02020404030301010803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66" y="1600200"/>
            <a:ext cx="8418434" cy="442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85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Research Design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43" y="1825625"/>
            <a:ext cx="8531957" cy="413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7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656" y="183198"/>
            <a:ext cx="7315200" cy="1173162"/>
          </a:xfrm>
        </p:spPr>
        <p:txBody>
          <a:bodyPr/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The Great Recession was preceded by a large expansion of credit </a:t>
            </a:r>
            <a:r>
              <a:rPr lang="en-US" dirty="0" smtClean="0"/>
              <a:t>and followed </a:t>
            </a:r>
            <a:r>
              <a:rPr lang="en-US" dirty="0"/>
              <a:t>by a collapse in housing prices, employment, and consumption.</a:t>
            </a:r>
          </a:p>
          <a:p>
            <a:pPr algn="just"/>
            <a:r>
              <a:rPr lang="en-US" dirty="0"/>
              <a:t> The US </a:t>
            </a:r>
            <a:r>
              <a:rPr lang="en-US" dirty="0" smtClean="0"/>
              <a:t>flow </a:t>
            </a:r>
            <a:r>
              <a:rPr lang="en-US" dirty="0"/>
              <a:t>of funds: stock of household mortgage liabilities </a:t>
            </a:r>
            <a:r>
              <a:rPr lang="en-US" dirty="0" smtClean="0"/>
              <a:t>more than doubled from 2000 to 2006, </a:t>
            </a:r>
            <a:r>
              <a:rPr lang="en-US" dirty="0"/>
              <a:t>increasing by 5.7 trillion dollars.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employment decline was greater than that of any recession </a:t>
            </a:r>
            <a:r>
              <a:rPr lang="en-US" dirty="0" smtClean="0"/>
              <a:t>of recent </a:t>
            </a:r>
            <a:r>
              <a:rPr lang="en-US" dirty="0"/>
              <a:t>decades, peaking at 10% in Oct .09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Regions that accumulated more debt during this period experienced a larger boom in house prices and consumption which was followed by a larger bust in subsequent years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0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15200" cy="1173162"/>
          </a:xfrm>
        </p:spPr>
        <p:txBody>
          <a:bodyPr/>
          <a:lstStyle/>
          <a:p>
            <a:pPr algn="ctr"/>
            <a:r>
              <a:rPr lang="en-US" dirty="0" smtClean="0"/>
              <a:t>Presence of National Banks </a:t>
            </a:r>
            <a:br>
              <a:rPr lang="en-US" dirty="0" smtClean="0"/>
            </a:br>
            <a:r>
              <a:rPr lang="en-US" dirty="0" smtClean="0"/>
              <a:t>Over Time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6550308" cy="4763861"/>
          </a:xfrm>
        </p:spPr>
      </p:pic>
    </p:spTree>
    <p:extLst>
      <p:ext uri="{BB962C8B-B14F-4D97-AF65-F5344CB8AC3E}">
        <p14:creationId xmlns:p14="http://schemas.microsoft.com/office/powerpoint/2010/main" val="52333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endParaRPr lang="en-US" sz="4400" i="1" dirty="0" smtClean="0"/>
          </a:p>
          <a:p>
            <a:pPr marL="0" indent="0" algn="ctr">
              <a:buNone/>
            </a:pPr>
            <a:r>
              <a:rPr lang="en-US" sz="4400" i="1" dirty="0" smtClean="0"/>
              <a:t>Main Results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154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 Statistics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620365"/>
              </p:ext>
            </p:extLst>
          </p:nvPr>
        </p:nvGraphicFramePr>
        <p:xfrm>
          <a:off x="422695" y="1509625"/>
          <a:ext cx="7504980" cy="5241748"/>
        </p:xfrm>
        <a:graphic>
          <a:graphicData uri="http://schemas.openxmlformats.org/drawingml/2006/table">
            <a:tbl>
              <a:tblPr/>
              <a:tblGrid>
                <a:gridCol w="1167051"/>
                <a:gridCol w="2123189"/>
                <a:gridCol w="200367"/>
                <a:gridCol w="674920"/>
                <a:gridCol w="829592"/>
                <a:gridCol w="674920"/>
                <a:gridCol w="674920"/>
                <a:gridCol w="917471"/>
                <a:gridCol w="242550"/>
              </a:tblGrid>
              <a:tr h="22053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Garamond" panose="02020404030301010803" pitchFamily="18" charset="0"/>
                        </a:rPr>
                        <a:t>States without </a:t>
                      </a:r>
                      <a:endParaRPr lang="en-US" sz="1200" b="1" i="0" u="none" strike="noStrike" dirty="0" smtClean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Garamond" panose="02020404030301010803" pitchFamily="18" charset="0"/>
                        </a:rPr>
                        <a:t>Anti-Predatory </a:t>
                      </a:r>
                      <a:r>
                        <a:rPr lang="en-US" sz="1200" b="1" i="0" u="none" strike="noStrike" dirty="0">
                          <a:effectLst/>
                          <a:latin typeface="Garamond" panose="02020404030301010803" pitchFamily="18" charset="0"/>
                        </a:rPr>
                        <a:t>Law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Garamond" panose="02020404030301010803" pitchFamily="18" charset="0"/>
                        </a:rPr>
                        <a:t>States with         </a:t>
                      </a:r>
                      <a:endParaRPr lang="en-US" sz="1200" b="1" i="0" u="none" strike="noStrike" dirty="0" smtClean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Garamond" panose="02020404030301010803" pitchFamily="18" charset="0"/>
                        </a:rPr>
                        <a:t>Anti-Predatory </a:t>
                      </a:r>
                      <a:r>
                        <a:rPr lang="en-US" sz="1200" b="1" i="0" u="none" strike="noStrike" dirty="0">
                          <a:effectLst/>
                          <a:latin typeface="Garamond" panose="02020404030301010803" pitchFamily="18" charset="0"/>
                        </a:rPr>
                        <a:t>Law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53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effectLst/>
                          <a:latin typeface="Garamond" panose="02020404030301010803" pitchFamily="18" charset="0"/>
                        </a:rPr>
                        <a:t>Diff-in-Diff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07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Garamond" panose="02020404030301010803" pitchFamily="18" charset="0"/>
                        </a:rPr>
                        <a:t>Below Median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Garamond" panose="02020404030301010803" pitchFamily="18" charset="0"/>
                        </a:rPr>
                        <a:t>Above </a:t>
                      </a:r>
                      <a:endParaRPr lang="en-US" sz="1200" b="1" i="0" u="none" strike="noStrike" dirty="0" smtClean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Garamond" panose="02020404030301010803" pitchFamily="18" charset="0"/>
                        </a:rPr>
                        <a:t>Median</a:t>
                      </a:r>
                      <a:endParaRPr lang="en-US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Garamond" panose="02020404030301010803" pitchFamily="18" charset="0"/>
                        </a:rPr>
                        <a:t>Below Median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Garamond" panose="02020404030301010803" pitchFamily="18" charset="0"/>
                        </a:rPr>
                        <a:t>Above Median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52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Fraction of OCC lenders in 2003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0.219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0.349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0.230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0.345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-0.015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52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Elasticity of housing supply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-1.568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-2.083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-1.575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-1.775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0.315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52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Log Population in 2003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10.58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10.66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10.70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10.73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-0.050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52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Log Median Income in 2003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12.51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12.09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13.26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12.60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-0.240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52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52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effectLst/>
                          <a:latin typeface="Garamond" panose="02020404030301010803" pitchFamily="18" charset="0"/>
                        </a:rPr>
                        <a:t>Change from 2003-2005</a:t>
                      </a:r>
                    </a:p>
                  </a:txBody>
                  <a:tcPr marL="9009" marR="9009" marT="90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Median Income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0.0727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0.0549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0.103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0.0835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-0.002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5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Population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0.0306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0.0220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0.0212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0.0171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0.005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5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Fraction of Loans Securitized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0.204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0.162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0.238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0.194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-0.002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5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Loan amounts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0.710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0.443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0.455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0.428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0.240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***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5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House prices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0.450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0.250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0.359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0.289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0.130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5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Employment in non-</a:t>
                      </a:r>
                      <a:r>
                        <a:rPr lang="en-US" sz="1100" b="1" i="0" u="none" strike="noStrike" dirty="0" err="1">
                          <a:effectLst/>
                          <a:latin typeface="Arial" panose="020B0604020202020204" pitchFamily="34" charset="0"/>
                        </a:rPr>
                        <a:t>tradables</a:t>
                      </a:r>
                      <a:endParaRPr lang="en-US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0.0725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0.0471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0.0508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0.0441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0.019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535">
                <a:tc>
                  <a:txBody>
                    <a:bodyPr/>
                    <a:lstStyle/>
                    <a:p>
                      <a:pPr algn="ctr" fontAlgn="ctr"/>
                      <a:endParaRPr lang="en-US" sz="1400" b="0" i="1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009" marR="9009" marT="90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52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effectLst/>
                          <a:latin typeface="Garamond" panose="02020404030301010803" pitchFamily="18" charset="0"/>
                        </a:rPr>
                        <a:t>Change from 2008-2010</a:t>
                      </a:r>
                    </a:p>
                  </a:txBody>
                  <a:tcPr marL="9009" marR="9009" marT="90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Median Income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-0.00495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-0.0108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-0.00595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-0.00928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0.003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5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Population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0.00583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0.00728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0.00583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0.00724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0.000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5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Loan amounts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-0.265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-0.202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-0.179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-0.210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-0.094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***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5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House prices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-0.170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-0.0744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-0.112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-0.0929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-0.077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5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Employment in non-</a:t>
                      </a:r>
                      <a:r>
                        <a:rPr lang="en-US" sz="1100" b="1" i="0" u="none" strike="noStrike" dirty="0" err="1">
                          <a:effectLst/>
                          <a:latin typeface="Arial" panose="020B0604020202020204" pitchFamily="34" charset="0"/>
                        </a:rPr>
                        <a:t>tradables</a:t>
                      </a:r>
                      <a:endParaRPr lang="en-US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-0.0567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-0.0409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-0.0403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-0.0481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-0.024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535"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52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effectLst/>
                          <a:latin typeface="Garamond" panose="02020404030301010803" pitchFamily="18" charset="0"/>
                        </a:rPr>
                        <a:t>Change from 2001-2003 (Pre-trends)</a:t>
                      </a:r>
                    </a:p>
                  </a:txBody>
                  <a:tcPr marL="9009" marR="9009" marT="90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Median Income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0.0302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0.0257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0.0146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0.00803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-0.002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5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Population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0.00803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0.0102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0.0178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0.0150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-0.005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5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Loan amounts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0.379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0.280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0.372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0.286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0.013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5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House prices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0.207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0.154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0.275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0.150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-0.072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5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Employment in non-</a:t>
                      </a:r>
                      <a:r>
                        <a:rPr lang="en-US" sz="1100" b="1" i="0" u="none" strike="noStrike" dirty="0" err="1">
                          <a:effectLst/>
                          <a:latin typeface="Arial" panose="020B0604020202020204" pitchFamily="34" charset="0"/>
                        </a:rPr>
                        <a:t>tradables</a:t>
                      </a:r>
                      <a:endParaRPr lang="en-US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0.0450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0.0196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0.0454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0.0138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-0.006</a:t>
                      </a: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9" marR="9009" marT="90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74453" y="3303917"/>
            <a:ext cx="1069675" cy="326941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09358" y="1567136"/>
            <a:ext cx="3976778" cy="82238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71653" y="2481536"/>
            <a:ext cx="3976778" cy="82238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83955" y="3367034"/>
            <a:ext cx="4152175" cy="119619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71985" y="4662347"/>
            <a:ext cx="4186681" cy="102366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57600" y="5766816"/>
            <a:ext cx="4186681" cy="102366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3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17375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Loan </a:t>
            </a:r>
            <a:r>
              <a:rPr lang="en-US" dirty="0"/>
              <a:t>A</a:t>
            </a:r>
            <a:r>
              <a:rPr lang="en-US" dirty="0" smtClean="0"/>
              <a:t>mounts by Agency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595876"/>
          <a:ext cx="8458201" cy="3735298"/>
        </p:xfrm>
        <a:graphic>
          <a:graphicData uri="http://schemas.openxmlformats.org/drawingml/2006/table">
            <a:tbl>
              <a:tblPr/>
              <a:tblGrid>
                <a:gridCol w="3013879"/>
                <a:gridCol w="1952294"/>
                <a:gridCol w="1668658"/>
                <a:gridCol w="1823370"/>
              </a:tblGrid>
              <a:tr h="769396"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 dirty="0">
                          <a:effectLst/>
                          <a:latin typeface="Arial" panose="020B0604020202020204" pitchFamily="34" charset="0"/>
                        </a:rPr>
                        <a:t>Log of loan amount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 dirty="0">
                          <a:effectLst/>
                          <a:latin typeface="Arial" panose="020B0604020202020204" pitchFamily="34" charset="0"/>
                        </a:rPr>
                        <a:t>Log (Loan Amounts </a:t>
                      </a:r>
                      <a:endParaRPr lang="en-US" sz="1800" b="0" i="1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800" b="0" i="1" u="none" strike="noStrike" dirty="0" smtClean="0">
                          <a:effectLst/>
                          <a:latin typeface="Arial" panose="020B0604020202020204" pitchFamily="34" charset="0"/>
                        </a:rPr>
                        <a:t>/ </a:t>
                      </a:r>
                      <a:r>
                        <a:rPr lang="en-US" sz="1800" b="0" i="1" u="none" strike="noStrike" dirty="0">
                          <a:effectLst/>
                          <a:latin typeface="Arial" panose="020B0604020202020204" pitchFamily="34" charset="0"/>
                        </a:rPr>
                        <a:t>Loan Amounts in 2000)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APL x Post x OCC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0.09***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0.11***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0.11***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447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(0.03)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(0.03)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(0.03)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County-Agency Fixed Effects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</a:rPr>
                        <a:t>Year Fixed Effects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</a:rPr>
                        <a:t>County Fixed Effects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</a:rPr>
                        <a:t>County-Year Fixed Effetcs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733800" y="2819400"/>
            <a:ext cx="1143000" cy="762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33800" y="3810000"/>
            <a:ext cx="1143000" cy="762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39000" y="2819400"/>
            <a:ext cx="1219200" cy="762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69038" y="4927120"/>
            <a:ext cx="759124" cy="50896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88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348589"/>
              </p:ext>
            </p:extLst>
          </p:nvPr>
        </p:nvGraphicFramePr>
        <p:xfrm>
          <a:off x="265174" y="1426467"/>
          <a:ext cx="8686801" cy="5402521"/>
        </p:xfrm>
        <a:graphic>
          <a:graphicData uri="http://schemas.openxmlformats.org/drawingml/2006/table">
            <a:tbl>
              <a:tblPr/>
              <a:tblGrid>
                <a:gridCol w="3106927"/>
                <a:gridCol w="969865"/>
                <a:gridCol w="969865"/>
                <a:gridCol w="478635"/>
                <a:gridCol w="969865"/>
                <a:gridCol w="969865"/>
                <a:gridCol w="1221779"/>
              </a:tblGrid>
              <a:tr h="264870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effectLst/>
                          <a:latin typeface="Arial" panose="020B0604020202020204" pitchFamily="34" charset="0"/>
                        </a:rPr>
                        <a:t>Log of Loan amount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3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Arial" panose="020B0604020202020204" pitchFamily="34" charset="0"/>
                        </a:rPr>
                        <a:t>Full Sample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Arial" panose="020B0604020202020204" pitchFamily="34" charset="0"/>
                        </a:rPr>
                        <a:t>Counties with Elasticity and FICO Measure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4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4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APL X Post X Fraction OCC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0.449***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0.472***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0.949***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0.915***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0.717***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87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(0.133)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(0.120)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(0.223)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(0.189)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(0.182)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Log(Median Income)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1.552***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1.725***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1.731***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1.431***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9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(0.142)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(0.157)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(0.143)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(0.156)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Log(Population)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1.191***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1.196***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1.180***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1.293***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9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(0.156)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(0.184)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(0.174)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(0.164)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Fraction Subprime X Post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0.804***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1.017***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9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(0.112)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(0.112)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Elasticity X Post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-0.0658***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9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(0.00867)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96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Year Fixed Effect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County Fixed Effect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16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Observations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21,564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15,533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5,348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5,348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5,348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6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R-squared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0.020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0.147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0.233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0.233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0.267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Number of counties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3,085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2,219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764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764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764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Outward Shift in Supply of Credit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200400" y="2522193"/>
            <a:ext cx="2209800" cy="67820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51576" y="2522193"/>
            <a:ext cx="3041904" cy="67820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7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-1874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Boom and Bust: Credit Supply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71" y="1447800"/>
            <a:ext cx="7194429" cy="316119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85003" y="4960456"/>
                <a:ext cx="7349705" cy="652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𝐿𝑜𝑎𝑛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𝐴𝑚𝑜𝑢𝑛𝑡</m:t>
                            </m:r>
                          </m:e>
                        </m:d>
                      </m:e>
                    </m:func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𝐴𝑃𝐿</m:t>
                        </m:r>
                      </m:e>
                      <m:sub>
                        <m:r>
                          <a:rPr lang="en-US" i="0">
                            <a:latin typeface="Cambria Math" panose="02040503050406030204" pitchFamily="18" charset="0"/>
                          </a:rPr>
                          <m:t>2004</m:t>
                        </m:r>
                      </m:sub>
                    </m:sSub>
                    <m:r>
                      <a:rPr lang="en-US" i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𝐹𝑟𝑎𝑐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𝑂𝐶𝐶</m:t>
                        </m:r>
                      </m:e>
                      <m:sub>
                        <m:r>
                          <a:rPr lang="en-US" i="0">
                            <a:latin typeface="Cambria Math" panose="02040503050406030204" pitchFamily="18" charset="0"/>
                          </a:rPr>
                          <m:t>2003</m:t>
                        </m:r>
                      </m:sub>
                    </m:sSub>
                    <m:r>
                      <a:rPr lang="en-US" i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𝐴𝑃𝐿</m:t>
                        </m:r>
                      </m:e>
                      <m:sub>
                        <m:r>
                          <a:rPr lang="en-US" i="0">
                            <a:latin typeface="Cambria Math" panose="02040503050406030204" pitchFamily="18" charset="0"/>
                          </a:rPr>
                          <m:t>2004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𝐹𝑟𝑎𝑐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𝑂𝐶𝐶</m:t>
                        </m:r>
                      </m:e>
                      <m:sub>
                        <m:r>
                          <a:rPr lang="en-US" i="0">
                            <a:latin typeface="Cambria Math" panose="02040503050406030204" pitchFamily="18" charset="0"/>
                          </a:rPr>
                          <m:t>2003</m:t>
                        </m:r>
                      </m:sub>
                    </m:sSub>
                    <m:r>
                      <a:rPr lang="en-US" i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03" y="4960456"/>
                <a:ext cx="7349705" cy="652166"/>
              </a:xfrm>
              <a:prstGeom prst="rect">
                <a:avLst/>
              </a:prstGeom>
              <a:blipFill rotWithShape="0">
                <a:blip r:embed="rId3"/>
                <a:stretch>
                  <a:fillRect l="-581" b="-84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759188"/>
              </p:ext>
            </p:extLst>
          </p:nvPr>
        </p:nvGraphicFramePr>
        <p:xfrm>
          <a:off x="1271016" y="4700014"/>
          <a:ext cx="6863693" cy="2048257"/>
        </p:xfrm>
        <a:graphic>
          <a:graphicData uri="http://schemas.openxmlformats.org/drawingml/2006/table">
            <a:tbl>
              <a:tblPr/>
              <a:tblGrid>
                <a:gridCol w="2451319"/>
                <a:gridCol w="947843"/>
                <a:gridCol w="1356397"/>
                <a:gridCol w="212448"/>
                <a:gridCol w="947843"/>
                <a:gridCol w="947843"/>
              </a:tblGrid>
              <a:tr h="294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APL X Fraction OCC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0.890***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0.728***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-1.016***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-0.852***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05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(0.214)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(0.197)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(0.349)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(0.314)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Fraction of Subprime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0.568***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0.728***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-0.566***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-0.820***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05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(0.0948)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(0.0980)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(0.168)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(0.185)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7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Elasticity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-0.0521***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0.0669***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05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(0.00802)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(0.0149)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4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211291"/>
              </p:ext>
            </p:extLst>
          </p:nvPr>
        </p:nvGraphicFramePr>
        <p:xfrm>
          <a:off x="490730" y="1545186"/>
          <a:ext cx="8293606" cy="5312814"/>
        </p:xfrm>
        <a:graphic>
          <a:graphicData uri="http://schemas.openxmlformats.org/drawingml/2006/table">
            <a:tbl>
              <a:tblPr/>
              <a:tblGrid>
                <a:gridCol w="3158162"/>
                <a:gridCol w="906255"/>
                <a:gridCol w="906255"/>
                <a:gridCol w="372702"/>
                <a:gridCol w="906255"/>
                <a:gridCol w="1137722"/>
                <a:gridCol w="906255"/>
              </a:tblGrid>
              <a:tr h="26806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>
                          <a:effectLst/>
                          <a:latin typeface="Arial" panose="020B0604020202020204" pitchFamily="34" charset="0"/>
                        </a:rPr>
                        <a:t>Full Sample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>
                          <a:effectLst/>
                          <a:latin typeface="Arial" panose="020B0604020202020204" pitchFamily="34" charset="0"/>
                        </a:rPr>
                        <a:t>Counties with Elasticity Measure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806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APL X Post X Fraction OCC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0.247***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0.215***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0.273***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0.273***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0.236***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06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(0.0547)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(0.0484)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(0.0643)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(0.0643)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(0.0617)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Fraction of Subprime X Post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0.193***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0.193***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0.233***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06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(0.0370)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(0.0370)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(0.0378)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Elasticity X Post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-0.0124***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06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(0.00312)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Log(Median Income)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0.200***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0.239***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0.239***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0.190***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06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(0.0443)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(0.0510)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(0.0510)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(0.0517)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Log(Population)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0.219**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0.162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0.162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0.220*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06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(0.111)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(0.129)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(0.129)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(0.115)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06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Year Fixed Effect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County Fixed Effect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06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Observations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6,244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5,322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3,258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3,258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3,258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R-squared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0.063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0.077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0.113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0.113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0.128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Number of counties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892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887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543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543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543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658" y="-17034"/>
            <a:ext cx="7883678" cy="134259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Impact on House Prices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547872" y="2098106"/>
            <a:ext cx="2020824" cy="617434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06440" y="2116394"/>
            <a:ext cx="3002279" cy="155035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095764" y="1973352"/>
            <a:ext cx="30356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90906" y="2019300"/>
            <a:ext cx="21423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40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Boom and Bust: House Prices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09" y="1594362"/>
            <a:ext cx="7410091" cy="3012145"/>
          </a:xfr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776212"/>
              </p:ext>
            </p:extLst>
          </p:nvPr>
        </p:nvGraphicFramePr>
        <p:xfrm>
          <a:off x="1435607" y="4882895"/>
          <a:ext cx="6437378" cy="1883664"/>
        </p:xfrm>
        <a:graphic>
          <a:graphicData uri="http://schemas.openxmlformats.org/drawingml/2006/table">
            <a:tbl>
              <a:tblPr/>
              <a:tblGrid>
                <a:gridCol w="2098761"/>
                <a:gridCol w="1022926"/>
                <a:gridCol w="1022926"/>
                <a:gridCol w="246913"/>
                <a:gridCol w="1022926"/>
                <a:gridCol w="1022926"/>
              </a:tblGrid>
              <a:tr h="3139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APL X Fraction OCC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0.563***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0.348*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-0.650***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-0.518***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94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(0.208)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(0.191)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(0.198)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(0.182)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9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Fraction of Subprime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0.0431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0.221***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-0.110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-0.252***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94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(0.0753)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(0.0795)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(0.0799)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(0.0772)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9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Elasticity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-0.0568***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0.0415***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94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(0.00891)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(0.00531)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38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548869"/>
              </p:ext>
            </p:extLst>
          </p:nvPr>
        </p:nvGraphicFramePr>
        <p:xfrm>
          <a:off x="256032" y="1645927"/>
          <a:ext cx="8887967" cy="5018466"/>
        </p:xfrm>
        <a:graphic>
          <a:graphicData uri="http://schemas.openxmlformats.org/drawingml/2006/table">
            <a:tbl>
              <a:tblPr/>
              <a:tblGrid>
                <a:gridCol w="3337135"/>
                <a:gridCol w="957611"/>
                <a:gridCol w="957611"/>
                <a:gridCol w="456006"/>
                <a:gridCol w="1019796"/>
                <a:gridCol w="1202197"/>
                <a:gridCol w="957611"/>
              </a:tblGrid>
              <a:tr h="49292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smtClean="0">
                          <a:effectLst/>
                          <a:latin typeface="Arial" panose="020B0604020202020204" pitchFamily="34" charset="0"/>
                        </a:rPr>
                        <a:t>Full Sample</a:t>
                      </a:r>
                      <a:endParaRPr lang="en-US" sz="16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 smtClean="0">
                          <a:effectLst/>
                          <a:latin typeface="Arial" panose="020B0604020202020204" pitchFamily="34" charset="0"/>
                        </a:rPr>
                        <a:t>Counties with Elasticity Measure</a:t>
                      </a:r>
                      <a:endParaRPr lang="en-US" sz="16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46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APL X Post X Fraction OCC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0.207***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0.161***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0.179**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0.179**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0.152**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646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(0.0698)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(0.0596)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(0.0707)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(0.0707)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(0.0714)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Fraction of Subprime X Post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0.101***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0.101***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0.128***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46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(0.0352)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(0.0352)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(0.0393)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Elasticity X Post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0.008***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46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(0.00298)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Log(Median Income)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0.287***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0.310***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0.310***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0.273***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46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(0.0443)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(0.0488)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(0.0488)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(0.0470)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7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Log(Population)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0.893***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0.954***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0.954***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0.965***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46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(0.0741)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(0.0814)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(0.0814)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(0.0815)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46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Year Fixed Effect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County Fixed Effect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46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Observations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5,362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5,362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3,693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3,693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3,693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R-squared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0.014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0.226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0.287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0.287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0.291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Number of counties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790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790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537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effectLst/>
                          <a:latin typeface="Arial" panose="020B0604020202020204" pitchFamily="34" charset="0"/>
                        </a:rPr>
                        <a:t>537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537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460" y="175348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Impact on Employment in </a:t>
            </a:r>
            <a:br>
              <a:rPr lang="en-US" dirty="0" smtClean="0"/>
            </a:br>
            <a:r>
              <a:rPr lang="en-US" dirty="0" smtClean="0"/>
              <a:t>Non-tradable Sector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374136" y="2426209"/>
            <a:ext cx="2161032" cy="6858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98464" y="2407921"/>
            <a:ext cx="3145536" cy="146913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Boom and Bust: Employment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27" y="1590265"/>
            <a:ext cx="6849373" cy="3266407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225764"/>
              </p:ext>
            </p:extLst>
          </p:nvPr>
        </p:nvGraphicFramePr>
        <p:xfrm>
          <a:off x="1380224" y="5032883"/>
          <a:ext cx="6291591" cy="1706244"/>
        </p:xfrm>
        <a:graphic>
          <a:graphicData uri="http://schemas.openxmlformats.org/drawingml/2006/table">
            <a:tbl>
              <a:tblPr/>
              <a:tblGrid>
                <a:gridCol w="2142177"/>
                <a:gridCol w="978317"/>
                <a:gridCol w="978317"/>
                <a:gridCol w="236146"/>
                <a:gridCol w="978317"/>
                <a:gridCol w="978317"/>
              </a:tblGrid>
              <a:tr h="2843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APL X Fraction OCC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0.176**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0.159**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-0.241**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-0.220**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37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(0.0750)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(0.0752)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(0.0989)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(0.103)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3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Fraction of Subprime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0.0828***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0.0976***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0.0620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0.0392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37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(0.0307)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(0.0321)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(0.0425)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(0.0475)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3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Elasticity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-0.00470*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0.00657**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37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(0.00276)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(0.00323)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4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13108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Households’ Liabilities, </a:t>
            </a:r>
            <a:r>
              <a:rPr lang="en-US" sz="2800" dirty="0"/>
              <a:t>House </a:t>
            </a:r>
            <a:r>
              <a:rPr lang="en-US" sz="2800" dirty="0" smtClean="0"/>
              <a:t>Prices </a:t>
            </a:r>
            <a:br>
              <a:rPr lang="en-US" sz="2800" dirty="0" smtClean="0"/>
            </a:br>
            <a:r>
              <a:rPr lang="en-US" sz="2800" dirty="0" smtClean="0"/>
              <a:t>and Employment</a:t>
            </a:r>
            <a:endParaRPr lang="en-US" sz="2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08" y="1469067"/>
            <a:ext cx="6909758" cy="5058140"/>
          </a:xfrm>
        </p:spPr>
      </p:pic>
    </p:spTree>
    <p:extLst>
      <p:ext uri="{BB962C8B-B14F-4D97-AF65-F5344CB8AC3E}">
        <p14:creationId xmlns:p14="http://schemas.microsoft.com/office/powerpoint/2010/main" val="378811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905523"/>
              </p:ext>
            </p:extLst>
          </p:nvPr>
        </p:nvGraphicFramePr>
        <p:xfrm>
          <a:off x="457203" y="1536190"/>
          <a:ext cx="8458196" cy="5149281"/>
        </p:xfrm>
        <a:graphic>
          <a:graphicData uri="http://schemas.openxmlformats.org/drawingml/2006/table">
            <a:tbl>
              <a:tblPr/>
              <a:tblGrid>
                <a:gridCol w="3312931"/>
                <a:gridCol w="944798"/>
                <a:gridCol w="944798"/>
                <a:gridCol w="409004"/>
                <a:gridCol w="932528"/>
                <a:gridCol w="944798"/>
                <a:gridCol w="969339"/>
              </a:tblGrid>
              <a:tr h="59584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effectLst/>
                          <a:latin typeface="Arial" panose="020B0604020202020204" pitchFamily="34" charset="0"/>
                        </a:rPr>
                        <a:t>Full Sample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>
                          <a:effectLst/>
                          <a:latin typeface="Arial" panose="020B0604020202020204" pitchFamily="34" charset="0"/>
                        </a:rPr>
                        <a:t>Counties with Elasticity Measure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APL X Post X Fraction OCC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-0.874***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-0.869***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-1.830***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-1.830***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-1.580***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004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(0.328)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(0.309)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(0.442)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(0.442)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(0.435)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25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Fraction of Subprime X Post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-0.843***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-0.843***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-1.113***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17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(0.304)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(0.304)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(0.322)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1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Elasticity X Post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0.0834***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17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(0.0221)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Log(Median Income)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-1.930***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-2.316***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-2.316***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-1.935***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04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(0.325)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(0.372)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(0.372)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(0.421)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Log(Population)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-0.827*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-0.865*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-0.865*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-1.008**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04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(0.435)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(0.515)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(0.515)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(0.503)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17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1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Year Fixed Effect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1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County Fixed Effect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17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1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Observations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15,533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15,533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5,348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5,348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5,348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1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R-squared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0.007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0.022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0.074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0.074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0.086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1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Number of counties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2,219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2,219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764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764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764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8628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Impact on Delinquencies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58184" y="2155562"/>
            <a:ext cx="2121408" cy="66468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26480" y="2155562"/>
            <a:ext cx="2816352" cy="1584334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4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Boom and Bust: Delinquencies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25" y="1558157"/>
            <a:ext cx="7589375" cy="2782349"/>
          </a:xfr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29040"/>
              </p:ext>
            </p:extLst>
          </p:nvPr>
        </p:nvGraphicFramePr>
        <p:xfrm>
          <a:off x="1380745" y="4534997"/>
          <a:ext cx="7148893" cy="2249850"/>
        </p:xfrm>
        <a:graphic>
          <a:graphicData uri="http://schemas.openxmlformats.org/drawingml/2006/table">
            <a:tbl>
              <a:tblPr/>
              <a:tblGrid>
                <a:gridCol w="2376471"/>
                <a:gridCol w="1129798"/>
                <a:gridCol w="1129798"/>
                <a:gridCol w="253230"/>
                <a:gridCol w="1129798"/>
                <a:gridCol w="1129798"/>
              </a:tblGrid>
              <a:tr h="374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APL X Fraction OCC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-1.874***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-1.788***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7.838**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5.757*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9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(0.498)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(0.501)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(3.795)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(3.355)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Fraction of Subprime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-1.085***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-1.171***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2.625*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5.412***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9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(0.234)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(0.252)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(1.373)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(1.418)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Elasticity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0.0278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-0.819***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9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(0.0193)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(0.108)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1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4400" i="1" dirty="0" smtClean="0"/>
          </a:p>
          <a:p>
            <a:pPr marL="0" indent="0">
              <a:buNone/>
            </a:pPr>
            <a:endParaRPr lang="en-US" sz="4400" i="1" dirty="0"/>
          </a:p>
          <a:p>
            <a:pPr marL="0" indent="0" algn="ctr">
              <a:buNone/>
            </a:pPr>
            <a:r>
              <a:rPr lang="en-US" sz="4400" i="1" dirty="0" smtClean="0"/>
              <a:t>Heterogeneous </a:t>
            </a:r>
            <a:r>
              <a:rPr lang="en-US" sz="4400" i="1" dirty="0"/>
              <a:t>Treatment Effect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9697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Heterogeneous Treatment Effect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827511"/>
              </p:ext>
            </p:extLst>
          </p:nvPr>
        </p:nvGraphicFramePr>
        <p:xfrm>
          <a:off x="91440" y="1828800"/>
          <a:ext cx="8959962" cy="4379244"/>
        </p:xfrm>
        <a:graphic>
          <a:graphicData uri="http://schemas.openxmlformats.org/drawingml/2006/table">
            <a:tbl>
              <a:tblPr/>
              <a:tblGrid>
                <a:gridCol w="2854138"/>
                <a:gridCol w="763228"/>
                <a:gridCol w="763228"/>
                <a:gridCol w="763228"/>
                <a:gridCol w="763228"/>
                <a:gridCol w="763228"/>
                <a:gridCol w="763228"/>
                <a:gridCol w="763228"/>
                <a:gridCol w="763228"/>
              </a:tblGrid>
              <a:tr h="24899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Change in Loan Amount  in 2003-2005</a:t>
                      </a:r>
                    </a:p>
                  </a:txBody>
                  <a:tcPr marL="9044" marR="9044" marT="9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Change in Loan Amount  in 2007-2009</a:t>
                      </a:r>
                    </a:p>
                  </a:txBody>
                  <a:tcPr marL="9044" marR="9044" marT="9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Change in House Prices  in 2003-2005</a:t>
                      </a:r>
                    </a:p>
                  </a:txBody>
                  <a:tcPr marL="9044" marR="9044" marT="9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Change in House Prices  in 2008-2010</a:t>
                      </a:r>
                    </a:p>
                  </a:txBody>
                  <a:tcPr marL="9044" marR="9044" marT="9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Change in Employment in Non-Tradable Sector in 2003-2005</a:t>
                      </a:r>
                      <a:endParaRPr lang="en-US" sz="105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Change in Employment in Non-Tradable Sector in       2008-2010</a:t>
                      </a:r>
                      <a:endParaRPr lang="en-US" sz="105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Change in Delinquency Rates in 2003-2005</a:t>
                      </a:r>
                    </a:p>
                  </a:txBody>
                  <a:tcPr marL="9044" marR="9044" marT="9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Change in Delinquency Rates  in 2008-2010</a:t>
                      </a:r>
                    </a:p>
                  </a:txBody>
                  <a:tcPr marL="9044" marR="9044" marT="9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5757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8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8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Subprime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County X APL X Fraction OCC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</a:rPr>
                        <a:t>1.342***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15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1.78</a:t>
                      </a:r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</a:rPr>
                        <a:t>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</a:rPr>
                        <a:t>0.566*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15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1.15***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0.288**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-0.355*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-2.062*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16.98***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99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</a:rPr>
                        <a:t>(0.361)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</a:rPr>
                        <a:t>(0.676)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(0.314)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(0.316)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(0.136)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(0.205)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(1.083)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(6.366)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Prime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County X APL X Fraction OCC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</a:rPr>
                        <a:t>0.325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-0.284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0.181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-0.142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0.0762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-0.163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-1.322**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-0.249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99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</a:rPr>
                        <a:t>(0.240)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</a:rPr>
                        <a:t>(0.307)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</a:rPr>
                        <a:t>(0.226)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</a:rPr>
                        <a:t>(0.144)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</a:rPr>
                        <a:t>(0.0903)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</a:rPr>
                        <a:t>(0.105)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</a:rPr>
                        <a:t>(0.540)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</a:rPr>
                        <a:t>(3.199)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9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2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Inelastic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County X APL X Fraction OCC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</a:rPr>
                        <a:t>1.471**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-3.330**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0.985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15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1.43***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0.277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-0.556*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-0.162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25.01*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99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</a:rPr>
                        <a:t>(0.663)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(1.562)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(0.598)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(0.388)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(0.212)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(0.305)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(1.561)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</a:rPr>
                        <a:t>(12.77)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Elastic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County X APL X Fraction OCC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</a:rPr>
                        <a:t>0.717***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-0.564**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0.323*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-0.309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0.191**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-0.146*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15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2.03***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4.309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99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</a:rPr>
                        <a:t>(0.245)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</a:rPr>
                        <a:t>(0.263)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</a:rPr>
                        <a:t>(0.187)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</a:rPr>
                        <a:t>(0.228)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</a:rPr>
                        <a:t>(0.0878)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</a:rPr>
                        <a:t>(0.0815)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</a:rPr>
                        <a:t>(0.554)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</a:rPr>
                        <a:t>(3.113)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24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Robustness Checks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1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2" action="ppaction://hlinksldjump"/>
              </a:rPr>
              <a:t>Diff-in-Diff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3" action="ppaction://hlinksldjump"/>
              </a:rPr>
              <a:t>Securitization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4" action="ppaction://hlinksldjump"/>
              </a:rPr>
              <a:t>Stat</a:t>
            </a:r>
            <a:r>
              <a:rPr lang="en-US" dirty="0">
                <a:hlinkClick r:id="rId5" action="ppaction://hlinksldjump"/>
              </a:rPr>
              <a:t>e</a:t>
            </a:r>
            <a:r>
              <a:rPr lang="en-US" dirty="0">
                <a:hlinkClick r:id="rId4" action="ppaction://hlinksldjump"/>
              </a:rPr>
              <a:t> </a:t>
            </a:r>
            <a:r>
              <a:rPr lang="en-US" dirty="0" smtClean="0">
                <a:hlinkClick r:id="rId4" action="ppaction://hlinksldjump"/>
              </a:rPr>
              <a:t>Borders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6" action="ppaction://hlinksldjump"/>
              </a:rPr>
              <a:t>CRA Lending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7" action="ppaction://hlinksldjump"/>
              </a:rPr>
              <a:t>BHC Agency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8" action="ppaction://hlinksldjump"/>
              </a:rPr>
              <a:t>Loan-Level </a:t>
            </a:r>
            <a:r>
              <a:rPr lang="en-US" dirty="0" smtClean="0">
                <a:hlinkClick r:id="rId8" action="ppaction://hlinksldjump"/>
              </a:rPr>
              <a:t>Evidence</a:t>
            </a:r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Others:</a:t>
            </a:r>
          </a:p>
          <a:p>
            <a:pPr marL="0" indent="0">
              <a:buNone/>
            </a:pPr>
            <a:r>
              <a:rPr lang="en-US" sz="2400" dirty="0" smtClean="0"/>
              <a:t>Only APL States</a:t>
            </a:r>
          </a:p>
          <a:p>
            <a:pPr marL="0" indent="0">
              <a:buNone/>
            </a:pPr>
            <a:r>
              <a:rPr lang="en-US" sz="2400" dirty="0" smtClean="0"/>
              <a:t>JP Morgan Chase</a:t>
            </a:r>
          </a:p>
          <a:p>
            <a:pPr marL="0" indent="0">
              <a:buNone/>
            </a:pPr>
            <a:r>
              <a:rPr lang="en-US" sz="2400" dirty="0" smtClean="0">
                <a:hlinkClick r:id="rId9" action="ppaction://hlinksldjump"/>
              </a:rPr>
              <a:t>Aggregate Impact</a:t>
            </a:r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Robustness </a:t>
            </a:r>
            <a:r>
              <a:rPr lang="en-US" dirty="0" smtClean="0"/>
              <a:t>I: </a:t>
            </a:r>
            <a:r>
              <a:rPr lang="en-US" dirty="0" smtClean="0"/>
              <a:t>Diff-in-Diff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834483"/>
              </p:ext>
            </p:extLst>
          </p:nvPr>
        </p:nvGraphicFramePr>
        <p:xfrm>
          <a:off x="533402" y="1828799"/>
          <a:ext cx="8382000" cy="4114260"/>
        </p:xfrm>
        <a:graphic>
          <a:graphicData uri="http://schemas.openxmlformats.org/drawingml/2006/table">
            <a:tbl>
              <a:tblPr/>
              <a:tblGrid>
                <a:gridCol w="2743198"/>
                <a:gridCol w="1219200"/>
                <a:gridCol w="1447800"/>
                <a:gridCol w="1788629"/>
                <a:gridCol w="1183173"/>
              </a:tblGrid>
              <a:tr h="2475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(1)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(2)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(3)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(4)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2051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effectLst/>
                          <a:latin typeface="Arial"/>
                        </a:rPr>
                        <a:t>Log of Loan amount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effectLst/>
                          <a:latin typeface="Arial"/>
                        </a:rPr>
                        <a:t>House Prices Growth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effectLst/>
                          <a:latin typeface="Arial"/>
                        </a:rPr>
                        <a:t>Employment in the Non-Tradable Sector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>
                          <a:effectLst/>
                          <a:latin typeface="Arial"/>
                        </a:rPr>
                        <a:t>Delinquency Rates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5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75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Post X Fraction OCC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0.519***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0.146**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0.128**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-0.978**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54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(0.138)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(0.0620)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(0.0614)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(0.398)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54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5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County-Level Controls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54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5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Year Fixed Effect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5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County Fixed Effect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54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5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Observations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2,359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1,820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1,719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2,359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5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R-squared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0.507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0.128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0.434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0.131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5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Number of </a:t>
                      </a:r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Counties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337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337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44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Robustness </a:t>
            </a:r>
            <a:r>
              <a:rPr lang="en-US" dirty="0" smtClean="0"/>
              <a:t>II </a:t>
            </a:r>
            <a:r>
              <a:rPr lang="en-US" dirty="0" smtClean="0"/>
              <a:t>: Securitization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5751" y="2222337"/>
          <a:ext cx="8889352" cy="3773351"/>
        </p:xfrm>
        <a:graphic>
          <a:graphicData uri="http://schemas.openxmlformats.org/drawingml/2006/table">
            <a:tbl>
              <a:tblPr/>
              <a:tblGrid>
                <a:gridCol w="2532248"/>
                <a:gridCol w="794638"/>
                <a:gridCol w="794638"/>
                <a:gridCol w="794638"/>
                <a:gridCol w="794638"/>
                <a:gridCol w="794638"/>
                <a:gridCol w="794638"/>
                <a:gridCol w="794638"/>
                <a:gridCol w="794638"/>
              </a:tblGrid>
              <a:tr h="26909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>
                          <a:effectLst/>
                          <a:latin typeface="Arial" panose="020B0604020202020204" pitchFamily="34" charset="0"/>
                        </a:rPr>
                        <a:t>Change in Loan Amount  in 2003-2005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>
                          <a:effectLst/>
                          <a:latin typeface="Arial" panose="020B0604020202020204" pitchFamily="34" charset="0"/>
                        </a:rPr>
                        <a:t>Change in Loan Amount  in 2007-2009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>
                          <a:effectLst/>
                          <a:latin typeface="Arial" panose="020B0604020202020204" pitchFamily="34" charset="0"/>
                        </a:rPr>
                        <a:t>Change in House Prices  in 2003-2005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>
                          <a:effectLst/>
                          <a:latin typeface="Arial" panose="020B0604020202020204" pitchFamily="34" charset="0"/>
                        </a:rPr>
                        <a:t>Change in House Prices  in 2008-2010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>
                          <a:effectLst/>
                          <a:latin typeface="Arial" panose="020B0604020202020204" pitchFamily="34" charset="0"/>
                        </a:rPr>
                        <a:t>Change in Employment in Non-Tradable Sector in 2003-2005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>
                          <a:effectLst/>
                          <a:latin typeface="Arial" panose="020B0604020202020204" pitchFamily="34" charset="0"/>
                        </a:rPr>
                        <a:t>Change in Employment in Non-Tradable Sector in       2008-2010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>
                          <a:effectLst/>
                          <a:latin typeface="Arial" panose="020B0604020202020204" pitchFamily="34" charset="0"/>
                        </a:rPr>
                        <a:t>Change in Delinquency Rates in 2003-2005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>
                          <a:effectLst/>
                          <a:latin typeface="Arial" panose="020B0604020202020204" pitchFamily="34" charset="0"/>
                        </a:rPr>
                        <a:t>Change in Delinquency Rates  in 2008-2010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74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09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909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APL X Fraction OCC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0.821***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-0.998***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0.525**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-0.561***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0.175**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-0.210**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-1.979***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6.652**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09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(0.207)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(0.349)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(0.240)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(0.199)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(0.0744)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(0.0969)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(0.536)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(2.998)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Securitization boom between 2003-2005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0.954***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0.427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0.122***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-0.199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09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(0.129)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(0.348)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(0.0335)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(0.307)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Securitization boom between 2002-2006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-0.514**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-0.802***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-0.106***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9.663***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09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(0.256)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(0.108)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(0.0367)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(1.560)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98974" y="3860801"/>
            <a:ext cx="869938" cy="142001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75372" y="3853547"/>
            <a:ext cx="783775" cy="142001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99374" y="3882574"/>
            <a:ext cx="869938" cy="142001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81433" y="3824516"/>
            <a:ext cx="869938" cy="142001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77088" y="3882575"/>
            <a:ext cx="869938" cy="221342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95430" y="3875321"/>
            <a:ext cx="770178" cy="222067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77488" y="3904348"/>
            <a:ext cx="775598" cy="219165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259547" y="3846290"/>
            <a:ext cx="732051" cy="224971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1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Robustness </a:t>
            </a:r>
            <a:r>
              <a:rPr lang="en-US" dirty="0" smtClean="0"/>
              <a:t>III</a:t>
            </a:r>
            <a:r>
              <a:rPr lang="en-US" dirty="0" smtClean="0"/>
              <a:t>: State Borders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45144" y="3091544"/>
          <a:ext cx="8752112" cy="3018972"/>
        </p:xfrm>
        <a:graphic>
          <a:graphicData uri="http://schemas.openxmlformats.org/drawingml/2006/table">
            <a:tbl>
              <a:tblPr/>
              <a:tblGrid>
                <a:gridCol w="2602967"/>
                <a:gridCol w="1667068"/>
                <a:gridCol w="1564705"/>
                <a:gridCol w="1480621"/>
                <a:gridCol w="1436751"/>
              </a:tblGrid>
              <a:tr h="30534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effectLst/>
                          <a:latin typeface="Arial" panose="020B0604020202020204" pitchFamily="34" charset="0"/>
                        </a:rPr>
                        <a:t>Change in Loan Amount  in 2003-2005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effectLst/>
                          <a:latin typeface="Arial" panose="020B0604020202020204" pitchFamily="34" charset="0"/>
                        </a:rPr>
                        <a:t>Change in House Prices in 2003-2005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effectLst/>
                          <a:latin typeface="Arial" panose="020B0604020202020204" pitchFamily="34" charset="0"/>
                        </a:rPr>
                        <a:t>Change in Loan Amount  in 2007-2009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effectLst/>
                          <a:latin typeface="Arial" panose="020B0604020202020204" pitchFamily="34" charset="0"/>
                        </a:rPr>
                        <a:t>Change in House Prices  in 2008-2010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72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53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53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APL X Fraction OCC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0.290***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0.232***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-0.265**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-0.0516**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34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(0.0994)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(0.0444)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(0.116)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(0.0248)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34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3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State Fixed Effect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9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State-Border Fixed Effect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8650" y="1828800"/>
            <a:ext cx="882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aramond" panose="02020404030301010803" pitchFamily="18" charset="0"/>
              </a:rPr>
              <a:t>Looking at Census-Tracts within 10-15 miles from state-borders</a:t>
            </a:r>
            <a:endParaRPr lang="en-US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92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Robustness </a:t>
            </a:r>
            <a:r>
              <a:rPr lang="en-US" dirty="0" smtClean="0"/>
              <a:t>IV: </a:t>
            </a:r>
            <a:r>
              <a:rPr lang="en-US" dirty="0" smtClean="0"/>
              <a:t>CRA Lending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2095019"/>
          <a:ext cx="8958808" cy="3900667"/>
        </p:xfrm>
        <a:graphic>
          <a:graphicData uri="http://schemas.openxmlformats.org/drawingml/2006/table">
            <a:tbl>
              <a:tblPr/>
              <a:tblGrid>
                <a:gridCol w="2539280"/>
                <a:gridCol w="802441"/>
                <a:gridCol w="802441"/>
                <a:gridCol w="802441"/>
                <a:gridCol w="802441"/>
                <a:gridCol w="802441"/>
                <a:gridCol w="802441"/>
                <a:gridCol w="802441"/>
                <a:gridCol w="802441"/>
              </a:tblGrid>
              <a:tr h="211186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Change in CRA Lending in 2003-2005</a:t>
                      </a:r>
                    </a:p>
                  </a:txBody>
                  <a:tcPr marL="9449" marR="9449" marT="9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Change in CRA Lending in 2007-2009</a:t>
                      </a:r>
                    </a:p>
                  </a:txBody>
                  <a:tcPr marL="9449" marR="9449" marT="9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Arial" panose="020B0604020202020204" pitchFamily="34" charset="0"/>
                        </a:rPr>
                        <a:t>Change in House Prices  in 2003-2005</a:t>
                      </a:r>
                    </a:p>
                  </a:txBody>
                  <a:tcPr marL="9449" marR="9449" marT="9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Arial" panose="020B0604020202020204" pitchFamily="34" charset="0"/>
                        </a:rPr>
                        <a:t>Change in House Prices  in 2008-2010</a:t>
                      </a:r>
                    </a:p>
                  </a:txBody>
                  <a:tcPr marL="9449" marR="9449" marT="9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Arial" panose="020B0604020202020204" pitchFamily="34" charset="0"/>
                        </a:rPr>
                        <a:t>Change in Employment in Non-Tradable Sector in 2003-2005</a:t>
                      </a:r>
                    </a:p>
                  </a:txBody>
                  <a:tcPr marL="9449" marR="9449" marT="9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Arial" panose="020B0604020202020204" pitchFamily="34" charset="0"/>
                        </a:rPr>
                        <a:t>Change in Employment in Non-Tradable Sector in       2008-2010</a:t>
                      </a:r>
                    </a:p>
                  </a:txBody>
                  <a:tcPr marL="9449" marR="9449" marT="9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Arial" panose="020B0604020202020204" pitchFamily="34" charset="0"/>
                        </a:rPr>
                        <a:t>Change in Delinquency Rates in 2003-2005</a:t>
                      </a:r>
                    </a:p>
                  </a:txBody>
                  <a:tcPr marL="9449" marR="9449" marT="9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Arial" panose="020B0604020202020204" pitchFamily="34" charset="0"/>
                        </a:rPr>
                        <a:t>Change in Delinquency Rates  in 2008-2010</a:t>
                      </a:r>
                    </a:p>
                  </a:txBody>
                  <a:tcPr marL="9449" marR="9449" marT="9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8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APL X Fraction OCC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-1.242***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-0.242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0.510*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-0.537**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0.154**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-0.204*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-1.812***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5.099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85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(0.288)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(0.272)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(0.266)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(0.261)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(0.0786)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(0.107)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(0.563)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(3.212)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Change in CRA lending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-0.0381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0.0956**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-0.0166*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0.0251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0.167**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-3.520***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338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(0.0393)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(0.0422)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(0.00953)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(0.0163)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(0.0710)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(0.492)</a:t>
                      </a:r>
                    </a:p>
                  </a:txBody>
                  <a:tcPr marL="9449" marR="9449" marT="9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53833" y="4648200"/>
            <a:ext cx="1678329" cy="6096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38263" y="4648200"/>
            <a:ext cx="4674243" cy="6096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98438"/>
            <a:ext cx="8153400" cy="1173162"/>
          </a:xfrm>
        </p:spPr>
        <p:txBody>
          <a:bodyPr/>
          <a:lstStyle/>
          <a:p>
            <a:pPr algn="ctr"/>
            <a:r>
              <a:rPr lang="en-US" dirty="0"/>
              <a:t>Robustness </a:t>
            </a:r>
            <a:r>
              <a:rPr lang="en-US" dirty="0" smtClean="0"/>
              <a:t>V</a:t>
            </a:r>
            <a:r>
              <a:rPr lang="en-US" dirty="0" smtClean="0"/>
              <a:t>: </a:t>
            </a:r>
            <a:r>
              <a:rPr lang="en-US" dirty="0"/>
              <a:t>Bank-Holding </a:t>
            </a:r>
            <a:r>
              <a:rPr lang="en-US" dirty="0" smtClean="0"/>
              <a:t>Company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605851" y="1593176"/>
          <a:ext cx="7932297" cy="4540012"/>
        </p:xfrm>
        <a:graphic>
          <a:graphicData uri="http://schemas.openxmlformats.org/drawingml/2006/table">
            <a:tbl>
              <a:tblPr/>
              <a:tblGrid>
                <a:gridCol w="2259617"/>
                <a:gridCol w="709085"/>
                <a:gridCol w="709085"/>
                <a:gridCol w="709085"/>
                <a:gridCol w="709085"/>
                <a:gridCol w="709085"/>
                <a:gridCol w="709085"/>
                <a:gridCol w="709085"/>
                <a:gridCol w="709085"/>
              </a:tblGrid>
              <a:tr h="16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(1)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(2)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(3)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(4)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(5)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(6)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(7)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(8)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30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effectLst/>
                          <a:latin typeface="Arial"/>
                        </a:rPr>
                        <a:t>Change in Loan Amount  in 2003-2005</a:t>
                      </a:r>
                    </a:p>
                  </a:txBody>
                  <a:tcPr marL="9488" marR="9488" marT="9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effectLst/>
                          <a:latin typeface="Arial"/>
                        </a:rPr>
                        <a:t>Change in Loan Amount  in 2007-2009</a:t>
                      </a:r>
                    </a:p>
                  </a:txBody>
                  <a:tcPr marL="9488" marR="9488" marT="9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effectLst/>
                          <a:latin typeface="Arial"/>
                        </a:rPr>
                        <a:t>Change in House Prices  in 2003-2005</a:t>
                      </a:r>
                    </a:p>
                  </a:txBody>
                  <a:tcPr marL="9488" marR="9488" marT="9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effectLst/>
                          <a:latin typeface="Arial"/>
                        </a:rPr>
                        <a:t>Change in House Prices  in 2008-2010</a:t>
                      </a:r>
                    </a:p>
                  </a:txBody>
                  <a:tcPr marL="9488" marR="9488" marT="9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effectLst/>
                          <a:latin typeface="Arial"/>
                        </a:rPr>
                        <a:t>Change in Employment in Non-Tradable Sector in 2003-2005</a:t>
                      </a:r>
                    </a:p>
                  </a:txBody>
                  <a:tcPr marL="9488" marR="9488" marT="9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effectLst/>
                          <a:latin typeface="Arial"/>
                        </a:rPr>
                        <a:t>Change in Employment in Non-Tradable Sector in       2008-2010</a:t>
                      </a:r>
                    </a:p>
                  </a:txBody>
                  <a:tcPr marL="9488" marR="9488" marT="9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effectLst/>
                          <a:latin typeface="Arial"/>
                        </a:rPr>
                        <a:t>Change in Delinquency Rates in 2003-2005</a:t>
                      </a:r>
                    </a:p>
                  </a:txBody>
                  <a:tcPr marL="9488" marR="9488" marT="9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effectLst/>
                          <a:latin typeface="Arial"/>
                        </a:rPr>
                        <a:t>Change in Delinquency Rates  in 2008-2010</a:t>
                      </a:r>
                    </a:p>
                  </a:txBody>
                  <a:tcPr marL="9488" marR="9488" marT="9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67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APL X Fraction OCC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0.820***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-1.001***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0.523**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-0.565***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0.174**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-0.209**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-2.002***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6.701**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30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(0.207)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(0.350)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(0.239)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(0.199)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(0.0741)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(0.0969)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(0.536)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(2.998)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APL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-0.356***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0.335***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-0.227***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0.202***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-0.0625***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0.0648**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0.765***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-2.804***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30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(0.0661)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(0.119)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(0.0721)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(0.0642)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(0.0215)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(0.0305)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(0.168)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(1.006)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Fraction OCC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-0.510***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1.127***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-0.269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0.418***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-0.0762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0.0158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1.611***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-7.948***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30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(0.149)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(0.231)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(0.181)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(0.153)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(0.0579)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(0.0526)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(0.371)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(2.048)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Change in Median Income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1.240***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1.056***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1.824***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0.273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0.0874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0.165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-1.518***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-1.936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30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(0.173)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(0.317)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(0.516)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(0.181)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(0.0563)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(0.118)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(0.433)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(2.437)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Change in Population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1.785***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1.125*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1.094***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0.351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0.919***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0.258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-1.251**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-17.42***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30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(0.250)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(0.575)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(0.250)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(0.518)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(0.0949)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(0.215)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(0.605)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(5.636)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Elasticity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-0.00492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0.0206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-0.0327**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-0.0180**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0.00154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0.00225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-0.00767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-0.201**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30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(0.00773)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(0.0163)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(0.0136)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(0.00713)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(0.00287)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(0.00289)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(0.0198)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(0.0806)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Securitization boom between 2003-2005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0.954***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0.427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0.122***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-0.199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30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(0.129)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(0.348)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(0.0335)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(0.306)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Securitization boom between 2002-2006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-0.514**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-0.802***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-0.106***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9.660***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30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(0.256)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(0.108)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(0.0367)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(1.558)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30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Observations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769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769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459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478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532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538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769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769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R-squared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0.478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0.250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0.535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0.478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0.246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0.066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0.118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0.463</a:t>
                      </a:r>
                    </a:p>
                  </a:txBody>
                  <a:tcPr marL="9488" marR="9488" marT="9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07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-17712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Research Question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544" y="1447800"/>
            <a:ext cx="8092656" cy="448627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How </a:t>
            </a:r>
            <a:r>
              <a:rPr lang="en-US" sz="2400" dirty="0"/>
              <a:t>much of the </a:t>
            </a:r>
            <a:r>
              <a:rPr lang="en-US" sz="2400" dirty="0" smtClean="0"/>
              <a:t>boom and the bust </a:t>
            </a:r>
            <a:r>
              <a:rPr lang="en-US" sz="2400" dirty="0"/>
              <a:t>in the real economy were due to an outward shift in the credit </a:t>
            </a:r>
            <a:r>
              <a:rPr lang="en-US" sz="2400" dirty="0" smtClean="0"/>
              <a:t>supply?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Specifically, due to lending to riskier borrowers? </a:t>
            </a:r>
            <a:endParaRPr lang="en-US" sz="24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 smtClean="0"/>
              <a:t>Challenges</a:t>
            </a:r>
            <a:r>
              <a:rPr lang="en-US" sz="2400" dirty="0" smtClean="0"/>
              <a:t>:</a:t>
            </a:r>
            <a:endParaRPr lang="en-US" sz="24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/>
              <a:t>• </a:t>
            </a:r>
            <a:r>
              <a:rPr lang="en-US" sz="2400" dirty="0"/>
              <a:t>Identifying the causal effect of credit is challenging: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Counties </a:t>
            </a:r>
            <a:r>
              <a:rPr lang="en-US" sz="2000" dirty="0"/>
              <a:t>that experience higher growth are going to increase their consumption and drive house prices up, but are also going to have higher demand for credit.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 </a:t>
            </a:r>
            <a:r>
              <a:rPr lang="en-US" sz="2000" dirty="0"/>
              <a:t>As a result, house price and employment increases will be strongly correlated with the supply of credit, even if credit has no direct effect on house prices and consumption. </a:t>
            </a:r>
          </a:p>
        </p:txBody>
      </p:sp>
    </p:spTree>
    <p:extLst>
      <p:ext uri="{BB962C8B-B14F-4D97-AF65-F5344CB8AC3E}">
        <p14:creationId xmlns:p14="http://schemas.microsoft.com/office/powerpoint/2010/main" val="229424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620000" cy="1173162"/>
          </a:xfrm>
        </p:spPr>
        <p:txBody>
          <a:bodyPr/>
          <a:lstStyle/>
          <a:p>
            <a:pPr algn="ctr"/>
            <a:r>
              <a:rPr lang="en-US" dirty="0" smtClean="0"/>
              <a:t>Robustness VI: Loan-Level Evidence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1524000"/>
          <a:ext cx="8229600" cy="4889139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232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1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2611"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effectLst/>
                          <a:latin typeface="Arial"/>
                        </a:rPr>
                        <a:t>Log of loan amount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>
                          <a:effectLst/>
                          <a:latin typeface="Arial"/>
                        </a:rPr>
                        <a:t>Log (Loan Amounts / Loan Amounts in 2004)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2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APL X OCC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0.39***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0.17***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0.17***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1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(0.07)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(0.05)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(0.05)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APL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-0.13*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-0.10*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1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(0.07)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(0.06)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1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1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Year Fixed Effects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County Fixed Effects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Agency Fixed Effects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County-Agency Fixed Effects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County-Year Fixed Effetcs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1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1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Observations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85,328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51,312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51,312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2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R-squared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09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Aggregate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1"/>
            <a:ext cx="8763000" cy="4648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How </a:t>
            </a:r>
            <a:r>
              <a:rPr lang="en-US" sz="2000" dirty="0"/>
              <a:t>much of the increase in </a:t>
            </a:r>
            <a:r>
              <a:rPr lang="en-US" sz="2000" dirty="0" smtClean="0"/>
              <a:t>house prices </a:t>
            </a:r>
            <a:r>
              <a:rPr lang="en-US" sz="2000" dirty="0"/>
              <a:t>can be attributed to a direct effect </a:t>
            </a:r>
            <a:r>
              <a:rPr lang="en-US" sz="2000" dirty="0" smtClean="0"/>
              <a:t>of an outward shift in the credit supply? </a:t>
            </a:r>
          </a:p>
          <a:p>
            <a:r>
              <a:rPr lang="en-US" sz="2000" dirty="0" smtClean="0"/>
              <a:t>We </a:t>
            </a:r>
            <a:r>
              <a:rPr lang="en-US" sz="2000" dirty="0"/>
              <a:t>can integrate our estimated effect to </a:t>
            </a:r>
            <a:r>
              <a:rPr lang="en-US" sz="2000" dirty="0" smtClean="0"/>
              <a:t>compute the economy wide </a:t>
            </a:r>
            <a:r>
              <a:rPr lang="en-US" sz="2000" dirty="0"/>
              <a:t>magnitude </a:t>
            </a:r>
            <a:r>
              <a:rPr lang="en-US" sz="2000" dirty="0" smtClean="0"/>
              <a:t>of our results.</a:t>
            </a:r>
          </a:p>
          <a:p>
            <a:r>
              <a:rPr lang="en-US" sz="2000" dirty="0" smtClean="0"/>
              <a:t>Compute the ratio between  “Fraction OCC </a:t>
            </a:r>
            <a:r>
              <a:rPr lang="en-US" sz="2000" dirty="0"/>
              <a:t>x </a:t>
            </a:r>
            <a:r>
              <a:rPr lang="en-US" sz="2000" dirty="0" smtClean="0"/>
              <a:t>APL” in the </a:t>
            </a:r>
            <a:r>
              <a:rPr lang="en-US" sz="2000" dirty="0"/>
              <a:t>loan amount </a:t>
            </a:r>
            <a:r>
              <a:rPr lang="en-US" sz="2000" dirty="0" smtClean="0"/>
              <a:t>and in the house prices estimations.</a:t>
            </a:r>
            <a:r>
              <a:rPr lang="en-US" sz="2000" dirty="0"/>
              <a:t> </a:t>
            </a:r>
          </a:p>
          <a:p>
            <a:r>
              <a:rPr lang="en-US" sz="2000" dirty="0"/>
              <a:t>For each </a:t>
            </a:r>
            <a:r>
              <a:rPr lang="en-US" sz="2000" dirty="0" smtClean="0"/>
              <a:t>county, we compute </a:t>
            </a:r>
            <a:r>
              <a:rPr lang="en-US" sz="2000" dirty="0"/>
              <a:t>the increase in loan amount minus the 10</a:t>
            </a:r>
            <a:r>
              <a:rPr lang="en-US" sz="2000" dirty="0" smtClean="0"/>
              <a:t>% </a:t>
            </a:r>
            <a:r>
              <a:rPr lang="en-US" sz="2000" dirty="0" err="1" smtClean="0"/>
              <a:t>decile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That </a:t>
            </a:r>
            <a:r>
              <a:rPr lang="en-US" sz="2000" dirty="0"/>
              <a:t>increase in loan amount times the ratio gives the </a:t>
            </a:r>
            <a:r>
              <a:rPr lang="en-US" sz="2000" dirty="0" smtClean="0"/>
              <a:t>effect on house prices </a:t>
            </a:r>
            <a:r>
              <a:rPr lang="en-US" sz="2000" dirty="0"/>
              <a:t>and then take the average across counties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/>
              <a:t>F</a:t>
            </a:r>
            <a:r>
              <a:rPr lang="en-US" sz="2000" dirty="0" smtClean="0"/>
              <a:t>or </a:t>
            </a:r>
            <a:r>
              <a:rPr lang="en-US" sz="2000" dirty="0"/>
              <a:t>boom of 2003 to </a:t>
            </a:r>
            <a:r>
              <a:rPr lang="en-US" sz="2000" dirty="0" smtClean="0"/>
              <a:t>2005: our channel explains 52</a:t>
            </a:r>
            <a:r>
              <a:rPr lang="en-US" sz="2000" dirty="0"/>
              <a:t>% of boom in house prices </a:t>
            </a:r>
          </a:p>
          <a:p>
            <a:r>
              <a:rPr lang="en-US" sz="2000" dirty="0"/>
              <a:t>For </a:t>
            </a:r>
            <a:r>
              <a:rPr lang="en-US" sz="2000" dirty="0" smtClean="0"/>
              <a:t>bust </a:t>
            </a:r>
            <a:r>
              <a:rPr lang="en-US" sz="2000" dirty="0"/>
              <a:t>of </a:t>
            </a:r>
            <a:r>
              <a:rPr lang="en-US" sz="2000" dirty="0" smtClean="0"/>
              <a:t>2008 </a:t>
            </a:r>
            <a:r>
              <a:rPr lang="en-US" sz="2000" dirty="0"/>
              <a:t>to </a:t>
            </a:r>
            <a:r>
              <a:rPr lang="en-US" sz="2000" dirty="0" smtClean="0"/>
              <a:t>2010: our channel explains 67</a:t>
            </a:r>
            <a:r>
              <a:rPr lang="en-US" sz="2000" dirty="0"/>
              <a:t>% of decline in house </a:t>
            </a:r>
            <a:r>
              <a:rPr lang="en-US" sz="2000" dirty="0" smtClean="0"/>
              <a:t>prices</a:t>
            </a:r>
          </a:p>
          <a:p>
            <a:r>
              <a:rPr lang="en-US" sz="2000" dirty="0" smtClean="0"/>
              <a:t>Similarly for employment and delinquency rates.</a:t>
            </a:r>
          </a:p>
          <a:p>
            <a:r>
              <a:rPr lang="en-US" sz="2000" dirty="0" smtClean="0"/>
              <a:t>If consider only the increase in subprime lending, it explains about 20%-25% of boom and bust of house prices.</a:t>
            </a:r>
          </a:p>
          <a:p>
            <a:r>
              <a:rPr lang="en-US" sz="2000" dirty="0" smtClean="0"/>
              <a:t>Similarly, if we consider only the APL states</a:t>
            </a:r>
          </a:p>
        </p:txBody>
      </p:sp>
    </p:spTree>
    <p:extLst>
      <p:ext uri="{BB962C8B-B14F-4D97-AF65-F5344CB8AC3E}">
        <p14:creationId xmlns:p14="http://schemas.microsoft.com/office/powerpoint/2010/main" val="295633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315200" cy="1173162"/>
          </a:xfrm>
        </p:spPr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change in banking regulation with </a:t>
            </a:r>
            <a:r>
              <a:rPr lang="en-US" dirty="0" smtClean="0"/>
              <a:t>differential effects </a:t>
            </a:r>
            <a:r>
              <a:rPr lang="en-US" dirty="0"/>
              <a:t>on APL </a:t>
            </a:r>
            <a:r>
              <a:rPr lang="en-US" dirty="0" smtClean="0"/>
              <a:t>states versus </a:t>
            </a:r>
            <a:r>
              <a:rPr lang="en-US" dirty="0"/>
              <a:t>the ones without, and on counties with a </a:t>
            </a:r>
            <a:r>
              <a:rPr lang="en-US" dirty="0" smtClean="0"/>
              <a:t>different </a:t>
            </a:r>
            <a:r>
              <a:rPr lang="en-US" dirty="0"/>
              <a:t>presence </a:t>
            </a:r>
            <a:r>
              <a:rPr lang="en-US" dirty="0" smtClean="0"/>
              <a:t>of national </a:t>
            </a:r>
            <a:r>
              <a:rPr lang="en-US" dirty="0"/>
              <a:t>banks provides us with a </a:t>
            </a:r>
            <a:r>
              <a:rPr lang="en-US" u="sng" dirty="0"/>
              <a:t>novel </a:t>
            </a:r>
            <a:r>
              <a:rPr lang="en-US" u="sng" dirty="0" smtClean="0"/>
              <a:t>identification </a:t>
            </a:r>
            <a:r>
              <a:rPr lang="en-US" u="sng" dirty="0"/>
              <a:t>strategy</a:t>
            </a:r>
            <a:r>
              <a:rPr lang="en-US" dirty="0"/>
              <a:t> </a:t>
            </a:r>
            <a:r>
              <a:rPr lang="en-US" dirty="0" smtClean="0"/>
              <a:t>to investigate </a:t>
            </a:r>
            <a:r>
              <a:rPr lang="en-US" dirty="0"/>
              <a:t>the role of the supply of credit on the boom and bust cycle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Credit expansion (especially to riskier borrowers) may induce a </a:t>
            </a:r>
            <a:r>
              <a:rPr lang="en-US" u="sng" dirty="0" smtClean="0"/>
              <a:t>boom-bust cycle</a:t>
            </a:r>
            <a:r>
              <a:rPr lang="en-US" dirty="0" smtClean="0"/>
              <a:t> in the real economy.</a:t>
            </a:r>
          </a:p>
          <a:p>
            <a:endParaRPr lang="en-US" dirty="0" smtClean="0"/>
          </a:p>
          <a:p>
            <a:r>
              <a:rPr lang="en-US" dirty="0" smtClean="0"/>
              <a:t>Time inconsistency of financial regulation: short-term consequences can be very different from long-term ones.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25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Identification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5029200"/>
          </a:xfrm>
        </p:spPr>
        <p:txBody>
          <a:bodyPr>
            <a:noAutofit/>
          </a:bodyPr>
          <a:lstStyle/>
          <a:p>
            <a:r>
              <a:rPr lang="en-US" sz="2300" dirty="0"/>
              <a:t>We take advantage of important changes to banking regulation in </a:t>
            </a:r>
            <a:r>
              <a:rPr lang="en-US" sz="2300" dirty="0" smtClean="0"/>
              <a:t>the U.S</a:t>
            </a:r>
            <a:r>
              <a:rPr lang="en-US" sz="2300" dirty="0"/>
              <a:t>. during the early 2000s.</a:t>
            </a:r>
          </a:p>
          <a:p>
            <a:r>
              <a:rPr lang="en-US" sz="2300" dirty="0"/>
              <a:t> Starting in 1999 several states adopted anti-predatory laws (APL</a:t>
            </a:r>
            <a:r>
              <a:rPr lang="en-US" sz="2300" dirty="0" smtClean="0"/>
              <a:t>): several </a:t>
            </a:r>
            <a:r>
              <a:rPr lang="en-US" sz="2300" dirty="0"/>
              <a:t>restrictions such as requiring </a:t>
            </a:r>
            <a:r>
              <a:rPr lang="en-US" sz="2300" dirty="0" smtClean="0"/>
              <a:t>verification </a:t>
            </a:r>
            <a:r>
              <a:rPr lang="en-US" sz="2300" dirty="0"/>
              <a:t>of </a:t>
            </a:r>
            <a:r>
              <a:rPr lang="en-US" sz="2300" dirty="0" smtClean="0"/>
              <a:t>borrowers repayment </a:t>
            </a:r>
            <a:r>
              <a:rPr lang="en-US" sz="2300" dirty="0"/>
              <a:t>ability, limits on fees, rates and prepayment penalties</a:t>
            </a:r>
            <a:r>
              <a:rPr lang="en-US" sz="2300" dirty="0" smtClean="0"/>
              <a:t>.</a:t>
            </a:r>
          </a:p>
          <a:p>
            <a:pPr lvl="1"/>
            <a:r>
              <a:rPr lang="en-US" sz="2300" dirty="0" smtClean="0"/>
              <a:t>Most importantly, many states included purchase loans to APL.</a:t>
            </a:r>
            <a:endParaRPr lang="en-US" sz="2300" dirty="0"/>
          </a:p>
          <a:p>
            <a:r>
              <a:rPr lang="en-US" sz="2300" dirty="0"/>
              <a:t> In 2004 the OCC enacted a preemption rule, which barred </a:t>
            </a:r>
            <a:r>
              <a:rPr lang="en-US" sz="2300" dirty="0" smtClean="0"/>
              <a:t>the application </a:t>
            </a:r>
            <a:r>
              <a:rPr lang="en-US" sz="2300" dirty="0"/>
              <a:t>of state anti-predatory laws to national banks.</a:t>
            </a:r>
          </a:p>
          <a:p>
            <a:pPr lvl="1"/>
            <a:r>
              <a:rPr lang="en-US" sz="2300" dirty="0" smtClean="0"/>
              <a:t>National </a:t>
            </a:r>
            <a:r>
              <a:rPr lang="en-US" sz="2300" dirty="0"/>
              <a:t>banks and subsidiaries became exempt from APL laws </a:t>
            </a:r>
            <a:r>
              <a:rPr lang="en-US" sz="2300" dirty="0" smtClean="0"/>
              <a:t>and state </a:t>
            </a:r>
            <a:r>
              <a:rPr lang="en-US" sz="2300" dirty="0"/>
              <a:t>enforcement.</a:t>
            </a:r>
          </a:p>
          <a:p>
            <a:r>
              <a:rPr lang="en-US" sz="2300" dirty="0"/>
              <a:t> We employ this as a positive shock to credit supply </a:t>
            </a:r>
            <a:r>
              <a:rPr lang="en-US" sz="2300" dirty="0" smtClean="0"/>
              <a:t>in counties with higher fraction of national banks and in states with local  APL.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755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133" y="-114675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Main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133" y="1406112"/>
            <a:ext cx="8187546" cy="514708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b="1" dirty="0"/>
              <a:t>Credit Supply</a:t>
            </a:r>
            <a:r>
              <a:rPr lang="en-US" sz="2200" dirty="0"/>
              <a:t>: if we compare counties in the top versus the </a:t>
            </a:r>
            <a:r>
              <a:rPr lang="en-US" sz="2200" dirty="0" smtClean="0"/>
              <a:t>bottom </a:t>
            </a:r>
            <a:r>
              <a:rPr lang="en-US" sz="2200" dirty="0" err="1" smtClean="0"/>
              <a:t>decile</a:t>
            </a:r>
            <a:r>
              <a:rPr lang="en-US" sz="2200" dirty="0" smtClean="0"/>
              <a:t> </a:t>
            </a:r>
            <a:r>
              <a:rPr lang="en-US" sz="2200" dirty="0"/>
              <a:t>of presence of national banks in states with anti-predatory </a:t>
            </a:r>
            <a:r>
              <a:rPr lang="en-US" sz="2200" dirty="0" smtClean="0"/>
              <a:t>laws the </a:t>
            </a:r>
            <a:r>
              <a:rPr lang="en-US" sz="2200" dirty="0"/>
              <a:t>OCC preemption resulted </a:t>
            </a:r>
            <a:r>
              <a:rPr lang="en-US" sz="2200" dirty="0" smtClean="0"/>
              <a:t>in:</a:t>
            </a:r>
          </a:p>
          <a:p>
            <a:pPr lvl="1"/>
            <a:r>
              <a:rPr lang="en-US" sz="2200" dirty="0" smtClean="0"/>
              <a:t>18% </a:t>
            </a:r>
            <a:r>
              <a:rPr lang="en-US" sz="2200" dirty="0"/>
              <a:t>increase in annual </a:t>
            </a:r>
            <a:r>
              <a:rPr lang="en-US" sz="2200" dirty="0" smtClean="0"/>
              <a:t>loan issuance in years </a:t>
            </a:r>
            <a:r>
              <a:rPr lang="en-US" sz="2200" dirty="0" smtClean="0"/>
              <a:t>2004-2006.</a:t>
            </a:r>
            <a:endParaRPr lang="en-US" sz="2200" dirty="0" smtClean="0"/>
          </a:p>
          <a:p>
            <a:pPr lvl="1"/>
            <a:r>
              <a:rPr lang="en-US" sz="2200" dirty="0" smtClean="0"/>
              <a:t>Followed by a similar decline in years 2007-2010.</a:t>
            </a:r>
            <a:endParaRPr lang="en-US" sz="2200" dirty="0"/>
          </a:p>
          <a:p>
            <a:pPr marL="514350" indent="-514350">
              <a:buFont typeface="+mj-lt"/>
              <a:buAutoNum type="arabicPeriod"/>
            </a:pPr>
            <a:r>
              <a:rPr lang="en-US" sz="2200" b="1" dirty="0" smtClean="0"/>
              <a:t>House </a:t>
            </a:r>
            <a:r>
              <a:rPr lang="en-US" sz="2200" b="1" dirty="0"/>
              <a:t>Prices:</a:t>
            </a:r>
            <a:r>
              <a:rPr lang="en-US" sz="2200" dirty="0"/>
              <a:t> </a:t>
            </a:r>
            <a:r>
              <a:rPr lang="en-US" sz="2200" dirty="0" smtClean="0"/>
              <a:t>using this as an instrument for the supply of credit, we find that a 10% increase in annual loans origination is associated with a 3% increase in annual house price growth rate or a total of 10% </a:t>
            </a:r>
            <a:r>
              <a:rPr lang="en-US" sz="2200" dirty="0" err="1" smtClean="0"/>
              <a:t>increasein</a:t>
            </a:r>
            <a:r>
              <a:rPr lang="en-US" sz="2200" dirty="0" smtClean="0"/>
              <a:t> house prices from 2004-2006.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 smtClean="0"/>
              <a:t>Employment: </a:t>
            </a:r>
            <a:r>
              <a:rPr lang="en-US" sz="2200" dirty="0" smtClean="0"/>
              <a:t>a 10% increase in loan origination leads to a 2-3% increase in employment in the non-tradable sectors.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 smtClean="0"/>
              <a:t>Delinquencies</a:t>
            </a:r>
            <a:r>
              <a:rPr lang="en-US" sz="2200" b="1" dirty="0"/>
              <a:t>:</a:t>
            </a:r>
            <a:r>
              <a:rPr lang="en-US" sz="2200" dirty="0"/>
              <a:t> a </a:t>
            </a:r>
            <a:r>
              <a:rPr lang="en-US" sz="2200" dirty="0" smtClean="0"/>
              <a:t>15% decrease </a:t>
            </a:r>
            <a:r>
              <a:rPr lang="en-US" sz="2200" dirty="0"/>
              <a:t>in </a:t>
            </a:r>
            <a:r>
              <a:rPr lang="en-US" sz="2200" dirty="0" smtClean="0"/>
              <a:t>delinquencies </a:t>
            </a:r>
            <a:r>
              <a:rPr lang="en-US" sz="2200" dirty="0"/>
              <a:t>during the </a:t>
            </a:r>
            <a:r>
              <a:rPr lang="en-US" sz="2200" dirty="0" smtClean="0"/>
              <a:t>boom period</a:t>
            </a:r>
            <a:r>
              <a:rPr lang="en-US" sz="2200" dirty="0"/>
              <a:t>, and 30% more delinquencies during the Great Recession</a:t>
            </a:r>
            <a:r>
              <a:rPr lang="en-US" sz="22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 smtClean="0"/>
              <a:t>Heterogeneous Effects</a:t>
            </a:r>
            <a:r>
              <a:rPr lang="en-US" sz="2200" dirty="0" smtClean="0"/>
              <a:t>: The Boom-Bust pattern is more pronounced in Subprime regions, regions with less affordable housing, and regions with less elastic supply of housing.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 smtClean="0"/>
              <a:t>Robust to several alternative hypothesis.</a:t>
            </a:r>
            <a:r>
              <a:rPr lang="en-US" sz="2200" dirty="0" smtClean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2385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 smtClean="0"/>
              <a:t>Our Contribution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Regulatory Framework</a:t>
            </a:r>
          </a:p>
          <a:p>
            <a:pPr marL="0" indent="0">
              <a:buNone/>
            </a:pPr>
            <a:r>
              <a:rPr lang="en-US" dirty="0"/>
              <a:t>3. Data and Research Design</a:t>
            </a:r>
          </a:p>
          <a:p>
            <a:pPr marL="0" indent="0">
              <a:buNone/>
            </a:pPr>
            <a:r>
              <a:rPr lang="en-US" dirty="0"/>
              <a:t>4. Main </a:t>
            </a:r>
            <a:r>
              <a:rPr lang="en-US" dirty="0" smtClean="0"/>
              <a:t>Results</a:t>
            </a:r>
          </a:p>
          <a:p>
            <a:pPr marL="0" indent="0">
              <a:buNone/>
            </a:pPr>
            <a:r>
              <a:rPr lang="en-US" dirty="0" smtClean="0"/>
              <a:t>5. Heterogeneous Effects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6. Robustness Checks</a:t>
            </a:r>
          </a:p>
          <a:p>
            <a:pPr marL="0" indent="0">
              <a:buNone/>
            </a:pPr>
            <a:r>
              <a:rPr lang="en-US" dirty="0" smtClean="0"/>
              <a:t>7. 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20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506" y="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Our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10600" cy="5181600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en-US" sz="2200" i="1" dirty="0" smtClean="0"/>
              <a:t>Growing literature on the role played by credit supply during the crisis </a:t>
            </a:r>
          </a:p>
          <a:p>
            <a:pPr marL="0" indent="0" algn="just">
              <a:buNone/>
            </a:pPr>
            <a:r>
              <a:rPr lang="en-US" sz="2200" dirty="0" smtClean="0"/>
              <a:t>Most </a:t>
            </a:r>
            <a:r>
              <a:rPr lang="en-US" sz="2200" dirty="0"/>
              <a:t>of the existing literature investigates how an underlying increase in the credit </a:t>
            </a:r>
            <a:r>
              <a:rPr lang="en-US" sz="2200" dirty="0" smtClean="0"/>
              <a:t>supply propagates </a:t>
            </a:r>
            <a:r>
              <a:rPr lang="en-US" sz="2200" dirty="0"/>
              <a:t>through the economy by using static regional </a:t>
            </a:r>
            <a:r>
              <a:rPr lang="en-US" sz="2200" dirty="0" smtClean="0"/>
              <a:t>variations, such </a:t>
            </a:r>
            <a:r>
              <a:rPr lang="en-US" sz="2200" dirty="0"/>
              <a:t>as the elasticity of housing supply developed by </a:t>
            </a:r>
            <a:r>
              <a:rPr lang="en-US" sz="2200" dirty="0" err="1"/>
              <a:t>Saiz</a:t>
            </a:r>
            <a:r>
              <a:rPr lang="en-US" sz="2200" dirty="0"/>
              <a:t> (2010). </a:t>
            </a:r>
            <a:endParaRPr lang="en-US" sz="2200" dirty="0" smtClean="0"/>
          </a:p>
          <a:p>
            <a:pPr marL="0" indent="0" algn="just">
              <a:buNone/>
            </a:pPr>
            <a:r>
              <a:rPr lang="en-US" sz="2200" dirty="0" smtClean="0"/>
              <a:t>In contrast</a:t>
            </a:r>
            <a:r>
              <a:rPr lang="en-US" sz="2200" dirty="0"/>
              <a:t>, </a:t>
            </a:r>
            <a:endParaRPr lang="en-US" sz="2200" dirty="0" smtClean="0"/>
          </a:p>
          <a:p>
            <a:pPr marL="0" indent="0" algn="just">
              <a:buNone/>
            </a:pPr>
            <a:endParaRPr lang="en-US" sz="22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/>
              <a:t>W</a:t>
            </a:r>
            <a:r>
              <a:rPr lang="en-US" sz="2200" dirty="0" smtClean="0"/>
              <a:t>e </a:t>
            </a:r>
            <a:r>
              <a:rPr lang="en-US" sz="2200" dirty="0"/>
              <a:t>provide an instrument aimed to directly capture an outward shift in the </a:t>
            </a:r>
            <a:r>
              <a:rPr lang="en-US" sz="2200" dirty="0" smtClean="0"/>
              <a:t>credit supply</a:t>
            </a:r>
            <a:r>
              <a:rPr lang="en-US" sz="2200" dirty="0"/>
              <a:t>, which allows us to investigate how lending to riskier borrowers </a:t>
            </a:r>
            <a:r>
              <a:rPr lang="en-US" sz="2200" dirty="0" smtClean="0"/>
              <a:t>affects real economic activity, </a:t>
            </a:r>
            <a:r>
              <a:rPr lang="en-US" sz="2200" dirty="0"/>
              <a:t>controlling for regional </a:t>
            </a:r>
            <a:r>
              <a:rPr lang="en-US" sz="2200" dirty="0" smtClean="0"/>
              <a:t>differences.</a:t>
            </a:r>
          </a:p>
          <a:p>
            <a:pPr marL="457200" lvl="1" indent="-457200" algn="just">
              <a:buFont typeface="Wingdings" panose="05000000000000000000" pitchFamily="2" charset="2"/>
              <a:buChar char="Ø"/>
            </a:pPr>
            <a:r>
              <a:rPr lang="en-US" sz="2200" dirty="0" smtClean="0"/>
              <a:t>Our </a:t>
            </a:r>
            <a:r>
              <a:rPr lang="en-US" sz="2200" dirty="0"/>
              <a:t>paper shows its effect on the boom and bust cycle experienced in several sectors of the economy.</a:t>
            </a:r>
          </a:p>
          <a:p>
            <a:pPr marL="0" indent="0" algn="just">
              <a:buNone/>
            </a:pPr>
            <a:endParaRPr lang="en-US" sz="2200" dirty="0" smtClean="0"/>
          </a:p>
          <a:p>
            <a:pPr marL="457200" lvl="1" indent="0"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04683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359902" cy="1325563"/>
          </a:xfrm>
        </p:spPr>
        <p:txBody>
          <a:bodyPr/>
          <a:lstStyle/>
          <a:p>
            <a:pPr algn="ctr"/>
            <a:r>
              <a:rPr lang="en-US" dirty="0"/>
              <a:t>Related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8206"/>
            <a:ext cx="7886700" cy="5452194"/>
          </a:xfrm>
        </p:spPr>
        <p:txBody>
          <a:bodyPr>
            <a:noAutofit/>
          </a:bodyPr>
          <a:lstStyle/>
          <a:p>
            <a:r>
              <a:rPr lang="en-US" sz="1800" dirty="0"/>
              <a:t>Studies on </a:t>
            </a:r>
            <a:r>
              <a:rPr lang="en-US" sz="1800" dirty="0" smtClean="0"/>
              <a:t>the great recession: </a:t>
            </a:r>
            <a:r>
              <a:rPr lang="en-US" sz="1800" dirty="0" err="1"/>
              <a:t>Mian</a:t>
            </a:r>
            <a:r>
              <a:rPr lang="en-US" sz="1800" dirty="0"/>
              <a:t> and </a:t>
            </a:r>
            <a:r>
              <a:rPr lang="en-US" sz="1800" dirty="0" smtClean="0"/>
              <a:t>Sufi (2009, 2014), Kermani (2012).</a:t>
            </a:r>
            <a:endParaRPr lang="en-US" sz="1800" dirty="0"/>
          </a:p>
          <a:p>
            <a:pPr lvl="1"/>
            <a:r>
              <a:rPr lang="en-US" sz="1800" i="1" dirty="0" smtClean="0"/>
              <a:t>We </a:t>
            </a:r>
            <a:r>
              <a:rPr lang="en-US" sz="1800" i="1" dirty="0"/>
              <a:t>complement these studies by exploiting exogenous variation </a:t>
            </a:r>
            <a:r>
              <a:rPr lang="en-US" sz="1800" i="1" dirty="0" smtClean="0"/>
              <a:t>to identify </a:t>
            </a:r>
            <a:r>
              <a:rPr lang="en-US" sz="1800" i="1" dirty="0"/>
              <a:t>the </a:t>
            </a:r>
            <a:r>
              <a:rPr lang="en-US" sz="1800" i="1" dirty="0" smtClean="0"/>
              <a:t>effect </a:t>
            </a:r>
            <a:r>
              <a:rPr lang="en-US" sz="1800" i="1" dirty="0"/>
              <a:t>of an outward shift in the credit supply on </a:t>
            </a:r>
            <a:r>
              <a:rPr lang="en-US" sz="1800" i="1" dirty="0" smtClean="0"/>
              <a:t>house prices</a:t>
            </a:r>
            <a:r>
              <a:rPr lang="en-US" sz="1800" i="1" dirty="0"/>
              <a:t>, employment, and delinquency rates</a:t>
            </a:r>
            <a:r>
              <a:rPr lang="en-US" sz="1800" i="1" dirty="0" smtClean="0"/>
              <a:t>.</a:t>
            </a:r>
          </a:p>
          <a:p>
            <a:r>
              <a:rPr lang="en-US" sz="1800" dirty="0"/>
              <a:t>L</a:t>
            </a:r>
            <a:r>
              <a:rPr lang="en-US" sz="1800" dirty="0" smtClean="0"/>
              <a:t>iterature on credit booms and financial crisis: </a:t>
            </a:r>
            <a:r>
              <a:rPr lang="en-US" sz="1800" dirty="0" err="1" smtClean="0"/>
              <a:t>Kiyotaki</a:t>
            </a:r>
            <a:r>
              <a:rPr lang="en-US" sz="1800" dirty="0" smtClean="0"/>
              <a:t> and Moore (1997), </a:t>
            </a:r>
            <a:r>
              <a:rPr lang="en-US" sz="1800" dirty="0" err="1" smtClean="0"/>
              <a:t>Justiniano</a:t>
            </a:r>
            <a:r>
              <a:rPr lang="en-US" sz="1800" dirty="0" smtClean="0"/>
              <a:t> et al. (2014),  </a:t>
            </a:r>
            <a:r>
              <a:rPr lang="en-US" sz="1800" dirty="0" err="1" smtClean="0"/>
              <a:t>Rajan</a:t>
            </a:r>
            <a:r>
              <a:rPr lang="en-US" sz="1800" dirty="0" smtClean="0"/>
              <a:t> and Ramcharan (2012) , </a:t>
            </a:r>
            <a:r>
              <a:rPr lang="en-US" sz="1800" dirty="0" err="1"/>
              <a:t>Schularick</a:t>
            </a:r>
            <a:r>
              <a:rPr lang="en-US" sz="1800" dirty="0"/>
              <a:t> &amp; Taylor </a:t>
            </a:r>
            <a:r>
              <a:rPr lang="en-US" sz="1800" dirty="0" smtClean="0"/>
              <a:t> (2012) , </a:t>
            </a:r>
            <a:r>
              <a:rPr lang="en-US" sz="1800" dirty="0" err="1"/>
              <a:t>Jordà</a:t>
            </a:r>
            <a:r>
              <a:rPr lang="en-US" sz="1800" dirty="0"/>
              <a:t>, </a:t>
            </a:r>
            <a:r>
              <a:rPr lang="en-US" sz="1800" dirty="0" err="1"/>
              <a:t>Schularick</a:t>
            </a:r>
            <a:r>
              <a:rPr lang="en-US" sz="1800" dirty="0"/>
              <a:t> &amp; Taylor </a:t>
            </a:r>
            <a:r>
              <a:rPr lang="en-US" sz="1800" dirty="0" smtClean="0"/>
              <a:t>(2013)</a:t>
            </a:r>
            <a:endParaRPr lang="en-US" sz="1800" dirty="0"/>
          </a:p>
          <a:p>
            <a:r>
              <a:rPr lang="en-US" sz="1800" dirty="0" smtClean="0"/>
              <a:t>Papers </a:t>
            </a:r>
            <a:r>
              <a:rPr lang="en-US" sz="1800" dirty="0"/>
              <a:t>that study the interplay between credit and real </a:t>
            </a:r>
            <a:r>
              <a:rPr lang="en-US" sz="1800" dirty="0" smtClean="0"/>
              <a:t>economic activity</a:t>
            </a:r>
            <a:r>
              <a:rPr lang="en-US" sz="1800" dirty="0"/>
              <a:t>: </a:t>
            </a:r>
            <a:r>
              <a:rPr lang="en-US" sz="1800" dirty="0" err="1"/>
              <a:t>Mian</a:t>
            </a:r>
            <a:r>
              <a:rPr lang="en-US" sz="1800" dirty="0"/>
              <a:t> et al. </a:t>
            </a:r>
            <a:r>
              <a:rPr lang="en-US" sz="1800" dirty="0" smtClean="0"/>
              <a:t>(2011), </a:t>
            </a:r>
            <a:r>
              <a:rPr lang="en-US" sz="1800" dirty="0"/>
              <a:t>Greenstone and Mas </a:t>
            </a:r>
            <a:r>
              <a:rPr lang="en-US" sz="1800" dirty="0" smtClean="0"/>
              <a:t>(2012), </a:t>
            </a:r>
            <a:r>
              <a:rPr lang="en-US" sz="1800" dirty="0"/>
              <a:t>Jiménez et al</a:t>
            </a:r>
            <a:r>
              <a:rPr lang="en-US" sz="1800" dirty="0" smtClean="0"/>
              <a:t>.(</a:t>
            </a:r>
            <a:r>
              <a:rPr lang="en-US" sz="1800" dirty="0"/>
              <a:t>2012</a:t>
            </a:r>
            <a:r>
              <a:rPr lang="en-US" sz="1800" dirty="0" smtClean="0"/>
              <a:t>), </a:t>
            </a:r>
            <a:r>
              <a:rPr lang="en-US" sz="1800" dirty="0" err="1"/>
              <a:t>Adelino</a:t>
            </a:r>
            <a:r>
              <a:rPr lang="en-US" sz="1800" dirty="0"/>
              <a:t> et al. </a:t>
            </a:r>
            <a:r>
              <a:rPr lang="en-US" sz="1800" dirty="0" smtClean="0"/>
              <a:t>(2012) </a:t>
            </a:r>
            <a:r>
              <a:rPr lang="en-US" sz="1800" dirty="0"/>
              <a:t>and </a:t>
            </a:r>
            <a:r>
              <a:rPr lang="en-US" sz="1800" dirty="0" err="1"/>
              <a:t>Chodorow</a:t>
            </a:r>
            <a:r>
              <a:rPr lang="en-US" sz="1800" dirty="0"/>
              <a:t>-Reich </a:t>
            </a:r>
            <a:r>
              <a:rPr lang="en-US" sz="1800" dirty="0" smtClean="0"/>
              <a:t>(2014).</a:t>
            </a:r>
            <a:endParaRPr lang="en-US" sz="1800" dirty="0"/>
          </a:p>
          <a:p>
            <a:pPr lvl="1"/>
            <a:r>
              <a:rPr lang="en-US" sz="1800" i="1" dirty="0" smtClean="0"/>
              <a:t>Our </a:t>
            </a:r>
            <a:r>
              <a:rPr lang="en-US" sz="1800" i="1" dirty="0"/>
              <a:t>paper shows the </a:t>
            </a:r>
            <a:r>
              <a:rPr lang="en-US" sz="1800" i="1" dirty="0" smtClean="0"/>
              <a:t>effect </a:t>
            </a:r>
            <a:r>
              <a:rPr lang="en-US" sz="1800" i="1" dirty="0"/>
              <a:t>of an increase in lending on the boom </a:t>
            </a:r>
            <a:r>
              <a:rPr lang="en-US" sz="1800" i="1" dirty="0" smtClean="0"/>
              <a:t>and bust </a:t>
            </a:r>
            <a:r>
              <a:rPr lang="en-US" sz="1800" i="1" dirty="0"/>
              <a:t>cycle experienced in several sectors of the economy.</a:t>
            </a:r>
          </a:p>
          <a:p>
            <a:r>
              <a:rPr lang="en-US" sz="1800" dirty="0" smtClean="0"/>
              <a:t>Role </a:t>
            </a:r>
            <a:r>
              <a:rPr lang="en-US" sz="1800" dirty="0"/>
              <a:t>of APL: Keys et al. </a:t>
            </a:r>
            <a:r>
              <a:rPr lang="en-US" sz="1800" dirty="0" smtClean="0"/>
              <a:t>(2010), </a:t>
            </a:r>
            <a:r>
              <a:rPr lang="en-US" sz="1800" dirty="0"/>
              <a:t>Ho and Pennington-Cross </a:t>
            </a:r>
            <a:r>
              <a:rPr lang="en-US" sz="1800" dirty="0" smtClean="0"/>
              <a:t>(2006), Agarwal </a:t>
            </a:r>
            <a:r>
              <a:rPr lang="en-US" sz="1800" dirty="0"/>
              <a:t>et al. </a:t>
            </a:r>
            <a:r>
              <a:rPr lang="en-US" sz="1800" dirty="0" smtClean="0"/>
              <a:t>(2013), Ding et al. (2012).</a:t>
            </a:r>
          </a:p>
          <a:p>
            <a:pPr lvl="1"/>
            <a:r>
              <a:rPr lang="en-US" sz="1800" i="1" dirty="0" smtClean="0"/>
              <a:t>We </a:t>
            </a:r>
            <a:r>
              <a:rPr lang="en-US" sz="1800" i="1" dirty="0"/>
              <a:t>use this evidence to motivate the use of APL as source of </a:t>
            </a:r>
            <a:r>
              <a:rPr lang="en-US" sz="1800" i="1" dirty="0" smtClean="0"/>
              <a:t>variation, but </a:t>
            </a:r>
            <a:r>
              <a:rPr lang="en-US" sz="1800" i="1" dirty="0"/>
              <a:t>to gauge the </a:t>
            </a:r>
            <a:r>
              <a:rPr lang="en-US" sz="1800" i="1" dirty="0" smtClean="0"/>
              <a:t>effect </a:t>
            </a:r>
            <a:r>
              <a:rPr lang="en-US" sz="1800" i="1" dirty="0"/>
              <a:t>of the credit supply in the </a:t>
            </a:r>
            <a:r>
              <a:rPr lang="en-US" sz="1800" i="1" dirty="0" smtClean="0"/>
              <a:t>aggregate and on real economic activity. 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41674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idebarc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2033C0"/>
      </a:hlink>
      <a:folHlink>
        <a:srgbClr val="114FFB"/>
      </a:folHlink>
    </a:clrScheme>
    <a:fontScheme name="sidebarc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debar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bar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c:\msoffice\powerpnt\template\clrovrhd\sidebarc.ppt</Template>
  <TotalTime>12847407</TotalTime>
  <Pages>139</Pages>
  <Words>3853</Words>
  <Application>Microsoft Office PowerPoint</Application>
  <PresentationFormat>Letter Paper (8.5x11 in)</PresentationFormat>
  <Paragraphs>1192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Times New Roman</vt:lpstr>
      <vt:lpstr>Monotype Sorts</vt:lpstr>
      <vt:lpstr>Garamond</vt:lpstr>
      <vt:lpstr>Wingdings</vt:lpstr>
      <vt:lpstr>Calibri</vt:lpstr>
      <vt:lpstr>Cambria Math</vt:lpstr>
      <vt:lpstr>Arial</vt:lpstr>
      <vt:lpstr>sidebarc</vt:lpstr>
      <vt:lpstr>Credit-Induced Boom and Bust</vt:lpstr>
      <vt:lpstr>Motivation</vt:lpstr>
      <vt:lpstr>Households’ Liabilities, House Prices  and Employment</vt:lpstr>
      <vt:lpstr>Research Question </vt:lpstr>
      <vt:lpstr>Identification Strategy</vt:lpstr>
      <vt:lpstr>Main Results</vt:lpstr>
      <vt:lpstr>Outline </vt:lpstr>
      <vt:lpstr>Our Contribution</vt:lpstr>
      <vt:lpstr>Related Literature</vt:lpstr>
      <vt:lpstr>Regulatory Framework</vt:lpstr>
      <vt:lpstr>Anti-predatory laws</vt:lpstr>
      <vt:lpstr>Timing of adoption of state APLs </vt:lpstr>
      <vt:lpstr>Do APLs Matter?</vt:lpstr>
      <vt:lpstr>Preemption Rule</vt:lpstr>
      <vt:lpstr>Data</vt:lpstr>
      <vt:lpstr>PowerPoint Presentation</vt:lpstr>
      <vt:lpstr>Research Design (1)</vt:lpstr>
      <vt:lpstr>Research Design (2)</vt:lpstr>
      <vt:lpstr>Research Design (3)</vt:lpstr>
      <vt:lpstr>Presence of National Banks  Over Time</vt:lpstr>
      <vt:lpstr>PowerPoint Presentation</vt:lpstr>
      <vt:lpstr>Summary Statistics</vt:lpstr>
      <vt:lpstr>Loan Amounts by Agency</vt:lpstr>
      <vt:lpstr>Outward Shift in Supply of Credit</vt:lpstr>
      <vt:lpstr>Boom and Bust: Credit Supply</vt:lpstr>
      <vt:lpstr>Impact on House Prices</vt:lpstr>
      <vt:lpstr>Boom and Bust: House Prices</vt:lpstr>
      <vt:lpstr>Impact on Employment in  Non-tradable Sector</vt:lpstr>
      <vt:lpstr>Boom and Bust: Employment</vt:lpstr>
      <vt:lpstr>Impact on Delinquencies</vt:lpstr>
      <vt:lpstr>Boom and Bust: Delinquencies</vt:lpstr>
      <vt:lpstr>PowerPoint Presentation</vt:lpstr>
      <vt:lpstr>Heterogeneous Treatment Effect</vt:lpstr>
      <vt:lpstr>Robustness Checks</vt:lpstr>
      <vt:lpstr>Robustness I: Diff-in-Diff</vt:lpstr>
      <vt:lpstr>Robustness II : Securitization</vt:lpstr>
      <vt:lpstr>Robustness III: State Borders</vt:lpstr>
      <vt:lpstr>Robustness IV: CRA Lending</vt:lpstr>
      <vt:lpstr>Robustness V: Bank-Holding Company</vt:lpstr>
      <vt:lpstr>Robustness VI: Loan-Level Evidence</vt:lpstr>
      <vt:lpstr>Aggregate Impact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Rockefeller Case I</dc:title>
  <dc:subject/>
  <dc:creator>Nancy Wallace</dc:creator>
  <cp:keywords/>
  <dc:description/>
  <cp:lastModifiedBy>Amir Kermani</cp:lastModifiedBy>
  <cp:revision>446</cp:revision>
  <cp:lastPrinted>2014-04-28T19:53:58Z</cp:lastPrinted>
  <dcterms:created xsi:type="dcterms:W3CDTF">1996-09-02T09:12:18Z</dcterms:created>
  <dcterms:modified xsi:type="dcterms:W3CDTF">2014-09-05T10:44:12Z</dcterms:modified>
</cp:coreProperties>
</file>