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5" r:id="rId1"/>
    <p:sldMasterId id="2147483668" r:id="rId2"/>
  </p:sldMasterIdLst>
  <p:notesMasterIdLst>
    <p:notesMasterId r:id="rId28"/>
  </p:notesMasterIdLst>
  <p:handoutMasterIdLst>
    <p:handoutMasterId r:id="rId29"/>
  </p:handoutMasterIdLst>
  <p:sldIdLst>
    <p:sldId id="257" r:id="rId3"/>
    <p:sldId id="694" r:id="rId4"/>
    <p:sldId id="693" r:id="rId5"/>
    <p:sldId id="696" r:id="rId6"/>
    <p:sldId id="702" r:id="rId7"/>
    <p:sldId id="695" r:id="rId8"/>
    <p:sldId id="697" r:id="rId9"/>
    <p:sldId id="687" r:id="rId10"/>
    <p:sldId id="690" r:id="rId11"/>
    <p:sldId id="698" r:id="rId12"/>
    <p:sldId id="699" r:id="rId13"/>
    <p:sldId id="692" r:id="rId14"/>
    <p:sldId id="706" r:id="rId15"/>
    <p:sldId id="689" r:id="rId16"/>
    <p:sldId id="700" r:id="rId17"/>
    <p:sldId id="701" r:id="rId18"/>
    <p:sldId id="708" r:id="rId19"/>
    <p:sldId id="629" r:id="rId20"/>
    <p:sldId id="630" r:id="rId21"/>
    <p:sldId id="677" r:id="rId22"/>
    <p:sldId id="649" r:id="rId23"/>
    <p:sldId id="703" r:id="rId24"/>
    <p:sldId id="704" r:id="rId25"/>
    <p:sldId id="705" r:id="rId26"/>
    <p:sldId id="707" r:id="rId27"/>
  </p:sldIdLst>
  <p:sldSz cx="9144000" cy="6858000" type="screen4x3"/>
  <p:notesSz cx="7026275" cy="9312275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6045" autoAdjust="0"/>
    <p:restoredTop sz="98195" autoAdjust="0"/>
  </p:normalViewPr>
  <p:slideViewPr>
    <p:cSldViewPr snapToGrid="0" snapToObjects="1">
      <p:cViewPr varScale="1">
        <p:scale>
          <a:sx n="95" d="100"/>
          <a:sy n="95" d="100"/>
        </p:scale>
        <p:origin x="91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14.emf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3.e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6" Type="http://schemas.openxmlformats.org/officeDocument/2006/relationships/image" Target="../media/image7.emf"/><Relationship Id="rId11" Type="http://schemas.openxmlformats.org/officeDocument/2006/relationships/image" Target="../media/image12.emf"/><Relationship Id="rId5" Type="http://schemas.openxmlformats.org/officeDocument/2006/relationships/image" Target="../media/image6.emf"/><Relationship Id="rId10" Type="http://schemas.openxmlformats.org/officeDocument/2006/relationships/image" Target="../media/image11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10" Type="http://schemas.openxmlformats.org/officeDocument/2006/relationships/image" Target="../media/image43.emf"/><Relationship Id="rId4" Type="http://schemas.openxmlformats.org/officeDocument/2006/relationships/image" Target="../media/image37.emf"/><Relationship Id="rId9" Type="http://schemas.openxmlformats.org/officeDocument/2006/relationships/image" Target="../media/image4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44718" cy="465613"/>
          </a:xfrm>
          <a:prstGeom prst="rect">
            <a:avLst/>
          </a:prstGeom>
        </p:spPr>
        <p:txBody>
          <a:bodyPr vert="horz" lIns="95662" tIns="47831" rIns="95662" bIns="47831" rtlCol="0"/>
          <a:lstStyle>
            <a:lvl1pPr algn="l">
              <a:defRPr sz="14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979935" y="4"/>
            <a:ext cx="3044718" cy="465613"/>
          </a:xfrm>
          <a:prstGeom prst="rect">
            <a:avLst/>
          </a:prstGeom>
        </p:spPr>
        <p:txBody>
          <a:bodyPr vert="horz" lIns="95662" tIns="47831" rIns="95662" bIns="47831" rtlCol="0"/>
          <a:lstStyle>
            <a:lvl1pPr algn="r">
              <a:defRPr sz="1400"/>
            </a:lvl1pPr>
          </a:lstStyle>
          <a:p>
            <a:fld id="{60F14FE3-BB50-654B-8CAB-8638E6E46268}" type="datetimeFigureOut">
              <a:rPr lang="sv-SE" smtClean="0"/>
              <a:pPr/>
              <a:t>2015-03-30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3" y="8845049"/>
            <a:ext cx="3044718" cy="465613"/>
          </a:xfrm>
          <a:prstGeom prst="rect">
            <a:avLst/>
          </a:prstGeom>
        </p:spPr>
        <p:txBody>
          <a:bodyPr vert="horz" lIns="95662" tIns="47831" rIns="95662" bIns="47831" rtlCol="0" anchor="b"/>
          <a:lstStyle>
            <a:lvl1pPr algn="l">
              <a:defRPr sz="14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979935" y="8845049"/>
            <a:ext cx="3044718" cy="465613"/>
          </a:xfrm>
          <a:prstGeom prst="rect">
            <a:avLst/>
          </a:prstGeom>
        </p:spPr>
        <p:txBody>
          <a:bodyPr vert="horz" lIns="95662" tIns="47831" rIns="95662" bIns="47831" rtlCol="0" anchor="b"/>
          <a:lstStyle>
            <a:lvl1pPr algn="r">
              <a:defRPr sz="1400"/>
            </a:lvl1pPr>
          </a:lstStyle>
          <a:p>
            <a:fld id="{685B2D93-D7D8-E841-8FB6-D05C004C7C5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3150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3" y="4"/>
            <a:ext cx="3044718" cy="465613"/>
          </a:xfrm>
          <a:prstGeom prst="rect">
            <a:avLst/>
          </a:prstGeom>
        </p:spPr>
        <p:txBody>
          <a:bodyPr vert="horz" lIns="95662" tIns="47831" rIns="95662" bIns="47831" rtlCol="0"/>
          <a:lstStyle>
            <a:lvl1pPr algn="l">
              <a:defRPr sz="14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979935" y="4"/>
            <a:ext cx="3044718" cy="465613"/>
          </a:xfrm>
          <a:prstGeom prst="rect">
            <a:avLst/>
          </a:prstGeom>
        </p:spPr>
        <p:txBody>
          <a:bodyPr vert="horz" lIns="95662" tIns="47831" rIns="95662" bIns="47831" rtlCol="0"/>
          <a:lstStyle>
            <a:lvl1pPr algn="r">
              <a:defRPr sz="1400"/>
            </a:lvl1pPr>
          </a:lstStyle>
          <a:p>
            <a:fld id="{E5D41352-FBAE-6A4D-8063-F847AA5EE27E}" type="datetimeFigureOut">
              <a:rPr lang="sv-SE" smtClean="0"/>
              <a:pPr/>
              <a:t>2015-03-30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62" tIns="47831" rIns="95662" bIns="47831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2629" y="4423332"/>
            <a:ext cx="5621020" cy="4190524"/>
          </a:xfrm>
          <a:prstGeom prst="rect">
            <a:avLst/>
          </a:prstGeom>
        </p:spPr>
        <p:txBody>
          <a:bodyPr vert="horz" lIns="95662" tIns="47831" rIns="95662" bIns="47831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3" y="8845049"/>
            <a:ext cx="3044718" cy="465613"/>
          </a:xfrm>
          <a:prstGeom prst="rect">
            <a:avLst/>
          </a:prstGeom>
        </p:spPr>
        <p:txBody>
          <a:bodyPr vert="horz" lIns="95662" tIns="47831" rIns="95662" bIns="47831" rtlCol="0" anchor="b"/>
          <a:lstStyle>
            <a:lvl1pPr algn="l">
              <a:defRPr sz="14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979935" y="8845049"/>
            <a:ext cx="3044718" cy="465613"/>
          </a:xfrm>
          <a:prstGeom prst="rect">
            <a:avLst/>
          </a:prstGeom>
        </p:spPr>
        <p:txBody>
          <a:bodyPr vert="horz" lIns="95662" tIns="47831" rIns="95662" bIns="47831" rtlCol="0" anchor="b"/>
          <a:lstStyle>
            <a:lvl1pPr algn="r">
              <a:defRPr sz="1400"/>
            </a:lvl1pPr>
          </a:lstStyle>
          <a:p>
            <a:fld id="{FEA4106A-2CB6-0049-A4AF-5340FC5183A2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97566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F97A34-C901-43BF-A649-814B1EA9128F}" type="slidenum">
              <a:rPr lang="sv-SE" smtClean="0"/>
              <a:pPr>
                <a:defRPr/>
              </a:pPr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2418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B547-5125-42A6-AB45-609D86400490}" type="slidenum">
              <a:rPr lang="sv-SE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840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-1" y="4314235"/>
            <a:ext cx="9144001" cy="846817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="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5294535"/>
            <a:ext cx="9144000" cy="681754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0" baseline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0" y="2685289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 baseline="0">
                <a:latin typeface="Times New Roman" pitchFamily="18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28301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OF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22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73961" y="241888"/>
            <a:ext cx="863189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73961" y="1524000"/>
            <a:ext cx="8631893" cy="463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</a:t>
            </a:r>
          </a:p>
          <a:p>
            <a:pPr lvl="1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Asasds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asddssa</a:t>
            </a:r>
            <a:endParaRPr lang="en-US" noProof="0" dirty="0" smtClean="0"/>
          </a:p>
          <a:p>
            <a:pPr lvl="1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1881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73961" y="241888"/>
            <a:ext cx="863189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US" noProof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273961" y="1524000"/>
            <a:ext cx="8631893" cy="463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</a:t>
            </a:r>
          </a:p>
          <a:p>
            <a:pPr lvl="1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Asasds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asddssa</a:t>
            </a:r>
            <a:endParaRPr lang="en-US" noProof="0" dirty="0" smtClean="0"/>
          </a:p>
          <a:p>
            <a:pPr lvl="1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2847889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nummer 3"/>
          <p:cNvSpPr txBox="1">
            <a:spLocks/>
          </p:cNvSpPr>
          <p:nvPr userDrawn="1"/>
        </p:nvSpPr>
        <p:spPr>
          <a:xfrm>
            <a:off x="6876641" y="63712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817B08-DBB3-1549-A3AD-C3350DB60640}" type="slidenum">
              <a:rPr lang="en-US" sz="1400" noProof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‹#›</a:t>
            </a:fld>
            <a:endParaRPr lang="en-US" sz="1400" noProof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 descr="SSE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648" y="134777"/>
            <a:ext cx="670560" cy="6827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673885" y="6492235"/>
            <a:ext cx="7755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Department of Economics, Stockholm School of Economics,</a:t>
            </a:r>
            <a:r>
              <a:rPr lang="en-US" sz="12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P.O. Box 6501, SE-113 83 Stockholm, Sweden, </a:t>
            </a:r>
            <a:r>
              <a:rPr lang="en-US" sz="1200" baseline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www.sse.edu</a:t>
            </a:r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/>
                <a:cs typeface="Times New Roman"/>
              </a:rPr>
              <a:t> 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8624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3961" y="241888"/>
            <a:ext cx="8631893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3961" y="1524000"/>
            <a:ext cx="8631893" cy="4630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</a:t>
            </a:r>
          </a:p>
          <a:p>
            <a:pPr lvl="1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Asdad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Asasds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asddssa</a:t>
            </a:r>
            <a:endParaRPr lang="en-US" noProof="0" dirty="0" smtClean="0"/>
          </a:p>
          <a:p>
            <a:pPr lvl="1"/>
            <a:endParaRPr lang="en-US" noProof="0" dirty="0" smtClean="0"/>
          </a:p>
        </p:txBody>
      </p:sp>
      <p:sp>
        <p:nvSpPr>
          <p:cNvPr id="7" name="Platshållare för bildnummer 3"/>
          <p:cNvSpPr txBox="1">
            <a:spLocks/>
          </p:cNvSpPr>
          <p:nvPr userDrawn="1"/>
        </p:nvSpPr>
        <p:spPr>
          <a:xfrm>
            <a:off x="6891007" y="64203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v-SE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F817B08-DBB3-1549-A3AD-C3350DB60640}" type="slidenum">
              <a:rPr lang="en-US" sz="1600" noProof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 algn="r"/>
              <a:t>‹#›</a:t>
            </a:fld>
            <a:endParaRPr lang="en-US" sz="1600" noProof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SSE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798" y="6131422"/>
            <a:ext cx="670560" cy="68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2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 cap="none" baseline="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pitchFamily="2" charset="2"/>
        <a:buChar char="§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257300" indent="-342900" algn="l" defTabSz="4572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57350" indent="-285750" algn="l" defTabSz="457200" rtl="0" eaLnBrk="1" latinLnBrk="0" hangingPunct="1">
        <a:spcBef>
          <a:spcPct val="20000"/>
        </a:spcBef>
        <a:buFont typeface="Times New Roman" pitchFamily="18" charset="0"/>
        <a:buChar char="-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171700" indent="-342900" algn="l" defTabSz="457200" rtl="0" eaLnBrk="1" latinLnBrk="0" hangingPunct="1">
        <a:spcBef>
          <a:spcPct val="20000"/>
        </a:spcBef>
        <a:buFont typeface="Times New Roman" pitchFamily="18" charset="0"/>
        <a:buChar char="-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emf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image" Target="../media/image25.png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13" Type="http://schemas.openxmlformats.org/officeDocument/2006/relationships/oleObject" Target="../embeddings/oleObject29.bin"/><Relationship Id="rId18" Type="http://schemas.openxmlformats.org/officeDocument/2006/relationships/image" Target="../media/image33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30.emf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2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7.e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5" Type="http://schemas.openxmlformats.org/officeDocument/2006/relationships/oleObject" Target="../embeddings/oleObject30.bin"/><Relationship Id="rId10" Type="http://schemas.openxmlformats.org/officeDocument/2006/relationships/image" Target="../media/image29.emf"/><Relationship Id="rId4" Type="http://schemas.openxmlformats.org/officeDocument/2006/relationships/image" Target="../media/image26.emf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oleObject" Target="../embeddings/oleObject37.bin"/><Relationship Id="rId18" Type="http://schemas.openxmlformats.org/officeDocument/2006/relationships/image" Target="../media/image41.emf"/><Relationship Id="rId3" Type="http://schemas.openxmlformats.org/officeDocument/2006/relationships/oleObject" Target="../embeddings/oleObject32.bin"/><Relationship Id="rId21" Type="http://schemas.openxmlformats.org/officeDocument/2006/relationships/oleObject" Target="../embeddings/oleObject41.bin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38.emf"/><Relationship Id="rId17" Type="http://schemas.openxmlformats.org/officeDocument/2006/relationships/oleObject" Target="../embeddings/oleObject39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0.emf"/><Relationship Id="rId20" Type="http://schemas.openxmlformats.org/officeDocument/2006/relationships/image" Target="../media/image42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emf"/><Relationship Id="rId11" Type="http://schemas.openxmlformats.org/officeDocument/2006/relationships/oleObject" Target="../embeddings/oleObject36.bin"/><Relationship Id="rId5" Type="http://schemas.openxmlformats.org/officeDocument/2006/relationships/oleObject" Target="../embeddings/oleObject33.bin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37.emf"/><Relationship Id="rId19" Type="http://schemas.openxmlformats.org/officeDocument/2006/relationships/oleObject" Target="../embeddings/oleObject40.bin"/><Relationship Id="rId4" Type="http://schemas.openxmlformats.org/officeDocument/2006/relationships/image" Target="../media/image34.emf"/><Relationship Id="rId9" Type="http://schemas.openxmlformats.org/officeDocument/2006/relationships/oleObject" Target="../embeddings/oleObject35.bin"/><Relationship Id="rId14" Type="http://schemas.openxmlformats.org/officeDocument/2006/relationships/image" Target="../media/image39.emf"/><Relationship Id="rId22" Type="http://schemas.openxmlformats.org/officeDocument/2006/relationships/image" Target="../media/image4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emf"/><Relationship Id="rId26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8.emf"/><Relationship Id="rId20" Type="http://schemas.openxmlformats.org/officeDocument/2006/relationships/image" Target="../media/image10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e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4.emf"/><Relationship Id="rId10" Type="http://schemas.openxmlformats.org/officeDocument/2006/relationships/image" Target="../media/image5.e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emf"/><Relationship Id="rId22" Type="http://schemas.openxmlformats.org/officeDocument/2006/relationships/image" Target="../media/image11.emf"/><Relationship Id="rId27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0"/>
          </p:nvPr>
        </p:nvSpPr>
        <p:spPr>
          <a:xfrm>
            <a:off x="-1" y="2889471"/>
            <a:ext cx="9144001" cy="1437564"/>
          </a:xfrm>
        </p:spPr>
        <p:txBody>
          <a:bodyPr/>
          <a:lstStyle/>
          <a:p>
            <a:r>
              <a:rPr lang="en-US" sz="2800" dirty="0" smtClean="0"/>
              <a:t>Discussion by Lars E.O.</a:t>
            </a:r>
            <a:r>
              <a:rPr lang="sv-SE" sz="2800" dirty="0" smtClean="0"/>
              <a:t> Svensson</a:t>
            </a:r>
            <a:br>
              <a:rPr lang="sv-SE" sz="2800" dirty="0" smtClean="0"/>
            </a:br>
            <a:r>
              <a:rPr lang="en-US" sz="2800" dirty="0" smtClean="0"/>
              <a:t>Stockholm School of Economics and IMF</a:t>
            </a:r>
          </a:p>
          <a:p>
            <a:r>
              <a:rPr lang="sv-SE" sz="2800" dirty="0" smtClean="0"/>
              <a:t>Web: larseosvensson.se</a:t>
            </a:r>
            <a:br>
              <a:rPr lang="sv-SE" sz="2800" dirty="0" smtClean="0"/>
            </a:br>
            <a:endParaRPr lang="sv-SE" sz="28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" y="4703333"/>
            <a:ext cx="9144000" cy="1496289"/>
          </a:xfrm>
        </p:spPr>
        <p:txBody>
          <a:bodyPr/>
          <a:lstStyle/>
          <a:p>
            <a:r>
              <a:rPr lang="en-US" dirty="0" smtClean="0"/>
              <a:t>“The New Normal for Monetary Policy”</a:t>
            </a:r>
            <a:br>
              <a:rPr lang="en-US" dirty="0" smtClean="0"/>
            </a:br>
            <a:r>
              <a:rPr lang="en-US" dirty="0" smtClean="0"/>
              <a:t>The Federal Reserve Bank of San Francisco</a:t>
            </a:r>
            <a:br>
              <a:rPr lang="en-US" dirty="0" smtClean="0"/>
            </a:br>
            <a:r>
              <a:rPr lang="en-US" dirty="0" smtClean="0"/>
              <a:t>March 27, 2015</a:t>
            </a:r>
            <a:endParaRPr lang="en-US" dirty="0"/>
          </a:p>
        </p:txBody>
      </p:sp>
      <p:sp>
        <p:nvSpPr>
          <p:cNvPr id="4" name="Rubrik 3"/>
          <p:cNvSpPr>
            <a:spLocks noGrp="1"/>
          </p:cNvSpPr>
          <p:nvPr>
            <p:ph type="title"/>
          </p:nvPr>
        </p:nvSpPr>
        <p:spPr>
          <a:xfrm>
            <a:off x="141106" y="1199964"/>
            <a:ext cx="9144000" cy="114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b="1" dirty="0" err="1" smtClean="0"/>
              <a:t>Ajello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Laubach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López-Salido</a:t>
            </a:r>
            <a:r>
              <a:rPr lang="en-US" sz="2800" b="1" dirty="0" smtClean="0"/>
              <a:t>, and Nakata,</a:t>
            </a:r>
            <a:br>
              <a:rPr lang="en-US" sz="2800" b="1" dirty="0" smtClean="0"/>
            </a:br>
            <a:r>
              <a:rPr lang="en-US" sz="2800" b="1" dirty="0" smtClean="0"/>
              <a:t>“Financial Stability and Optimal Interest-Rate Policy”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84868" y="5955557"/>
            <a:ext cx="86054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views expressed in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these is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presentation are those of the author and </a:t>
            </a:r>
            <a:b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do not necessarily represent those of the IMF or IMF policy.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11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Intertemporal tradeoff faced by Riksbank (Svensson):</a:t>
            </a:r>
            <a:br>
              <a:rPr lang="en-US" b="1" dirty="0" smtClean="0"/>
            </a:br>
            <a:r>
              <a:rPr lang="en-US" b="1" dirty="0" smtClean="0"/>
              <a:t>Simple </a:t>
            </a:r>
            <a:r>
              <a:rPr lang="en-US" b="1" dirty="0" smtClean="0">
                <a:solidFill>
                  <a:srgbClr val="FF0000"/>
                </a:solidFill>
              </a:rPr>
              <a:t>quadratic</a:t>
            </a:r>
            <a:r>
              <a:rPr lang="en-US" b="1" dirty="0" smtClean="0"/>
              <a:t> calculation in terms of unemployment</a:t>
            </a:r>
            <a:endParaRPr lang="en-US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66828"/>
              </p:ext>
            </p:extLst>
          </p:nvPr>
        </p:nvGraphicFramePr>
        <p:xfrm>
          <a:off x="3021013" y="1530350"/>
          <a:ext cx="170815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" name="Equation" r:id="rId3" imgW="889000" imgH="228600" progId="Equation.DSMT4">
                  <p:embed/>
                </p:oleObj>
              </mc:Choice>
              <mc:Fallback>
                <p:oleObj name="Equation" r:id="rId3" imgW="889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1013" y="1530350"/>
                        <a:ext cx="170815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5814214"/>
              </p:ext>
            </p:extLst>
          </p:nvPr>
        </p:nvGraphicFramePr>
        <p:xfrm>
          <a:off x="2763838" y="4656138"/>
          <a:ext cx="24892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" name="Equation" r:id="rId5" imgW="1295400" imgH="177800" progId="Equation.DSMT4">
                  <p:embed/>
                </p:oleObj>
              </mc:Choice>
              <mc:Fallback>
                <p:oleObj name="Equation" r:id="rId5" imgW="12954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63838" y="4656138"/>
                        <a:ext cx="2489200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Content Placeholder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165218"/>
              </p:ext>
            </p:extLst>
          </p:nvPr>
        </p:nvGraphicFramePr>
        <p:xfrm>
          <a:off x="688628" y="1921310"/>
          <a:ext cx="6510528" cy="43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0" name="Equation" r:id="rId7" imgW="3390900" imgH="228600" progId="Equation.DSMT4">
                  <p:embed/>
                </p:oleObj>
              </mc:Choice>
              <mc:Fallback>
                <p:oleObj name="Equation" r:id="rId7" imgW="3390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8628" y="1921310"/>
                        <a:ext cx="6510528" cy="438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821363"/>
              </p:ext>
            </p:extLst>
          </p:nvPr>
        </p:nvGraphicFramePr>
        <p:xfrm>
          <a:off x="1282700" y="2501900"/>
          <a:ext cx="54911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1" name="Equation" r:id="rId9" imgW="2857500" imgH="203200" progId="Equation.DSMT4">
                  <p:embed/>
                </p:oleObj>
              </mc:Choice>
              <mc:Fallback>
                <p:oleObj name="Equation" r:id="rId9" imgW="2857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82700" y="2501900"/>
                        <a:ext cx="5491163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Content Placeholder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024392"/>
              </p:ext>
            </p:extLst>
          </p:nvPr>
        </p:nvGraphicFramePr>
        <p:xfrm>
          <a:off x="1572383" y="2965885"/>
          <a:ext cx="50720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2" name="Equation" r:id="rId11" imgW="2641600" imgH="228600" progId="Equation.DSMT4">
                  <p:embed/>
                </p:oleObj>
              </mc:Choice>
              <mc:Fallback>
                <p:oleObj name="Equation" r:id="rId11" imgW="2641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72383" y="2965885"/>
                        <a:ext cx="5072062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Content Placeholder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87528"/>
              </p:ext>
            </p:extLst>
          </p:nvPr>
        </p:nvGraphicFramePr>
        <p:xfrm>
          <a:off x="1374775" y="3365500"/>
          <a:ext cx="555942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3" name="Equation" r:id="rId13" imgW="2895600" imgH="228600" progId="Equation.DSMT4">
                  <p:embed/>
                </p:oleObj>
              </mc:Choice>
              <mc:Fallback>
                <p:oleObj name="Equation" r:id="rId13" imgW="28956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74775" y="3365500"/>
                        <a:ext cx="5559425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Content Placeholder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930777"/>
              </p:ext>
            </p:extLst>
          </p:nvPr>
        </p:nvGraphicFramePr>
        <p:xfrm>
          <a:off x="2078038" y="4044950"/>
          <a:ext cx="4364037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64" name="Equation" r:id="rId15" imgW="2273300" imgH="203200" progId="Equation.DSMT4">
                  <p:embed/>
                </p:oleObj>
              </mc:Choice>
              <mc:Fallback>
                <p:oleObj name="Equation" r:id="rId15" imgW="2273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78038" y="4044950"/>
                        <a:ext cx="4364037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04822" y="5257430"/>
            <a:ext cx="788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FOC: Cost/Benefit = 1 (adjusted for lengths of periods 1 and 2</a:t>
            </a:r>
            <a:br>
              <a:rPr lang="en-US" sz="2400" dirty="0" smtClean="0"/>
            </a:br>
            <a:r>
              <a:rPr lang="en-US" sz="2400" dirty="0" smtClean="0"/>
              <a:t>                                       and discounting) </a:t>
            </a:r>
          </a:p>
        </p:txBody>
      </p:sp>
    </p:spTree>
    <p:extLst>
      <p:ext uri="{BB962C8B-B14F-4D97-AF65-F5344CB8AC3E}">
        <p14:creationId xmlns:p14="http://schemas.microsoft.com/office/powerpoint/2010/main" val="47046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Intertemporal tradeoff faced by central bank </a:t>
            </a:r>
            <a:r>
              <a:rPr lang="en-US" b="1" dirty="0" smtClean="0"/>
              <a:t>(figure 1 in paper</a:t>
            </a:r>
            <a:r>
              <a:rPr lang="en-US" b="1" dirty="0"/>
              <a:t>): Simple linear calculation in terms of output</a:t>
            </a:r>
            <a:endParaRPr lang="en-US" dirty="0"/>
          </a:p>
        </p:txBody>
      </p:sp>
      <p:pic>
        <p:nvPicPr>
          <p:cNvPr id="4" name="Content Placeholder 3" descr="Figure-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11" r="-27211"/>
          <a:stretch>
            <a:fillRect/>
          </a:stretch>
        </p:blipFill>
        <p:spPr/>
      </p:pic>
      <p:sp>
        <p:nvSpPr>
          <p:cNvPr id="3" name="Left Brace 2"/>
          <p:cNvSpPr/>
          <p:nvPr/>
        </p:nvSpPr>
        <p:spPr>
          <a:xfrm rot="16200000">
            <a:off x="5997843" y="5166392"/>
            <a:ext cx="184190" cy="199296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/>
          <p:cNvSpPr/>
          <p:nvPr/>
        </p:nvSpPr>
        <p:spPr>
          <a:xfrm rot="10800000">
            <a:off x="7137848" y="4949889"/>
            <a:ext cx="184190" cy="700150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 rot="10800000">
            <a:off x="4457415" y="2303978"/>
            <a:ext cx="184190" cy="437352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37037" y="5096440"/>
            <a:ext cx="16151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 - 0.00008 </a:t>
            </a:r>
            <a:r>
              <a:rPr lang="en-US" sz="1600" dirty="0" err="1" smtClean="0">
                <a:solidFill>
                  <a:srgbClr val="FF0000"/>
                </a:solidFill>
              </a:rPr>
              <a:t>pp</a:t>
            </a:r>
            <a:r>
              <a:rPr lang="en-US" sz="1600" dirty="0" smtClean="0">
                <a:solidFill>
                  <a:srgbClr val="FF0000"/>
                </a:solidFill>
              </a:rPr>
              <a:t>/</a:t>
            </a:r>
            <a:r>
              <a:rPr lang="en-US" sz="1600" dirty="0" err="1" smtClean="0">
                <a:solidFill>
                  <a:srgbClr val="FF0000"/>
                </a:solidFill>
              </a:rPr>
              <a:t>qtr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44955" y="6193196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0.1 </a:t>
            </a:r>
            <a:r>
              <a:rPr lang="en-US" sz="1600" dirty="0" err="1" smtClean="0">
                <a:solidFill>
                  <a:srgbClr val="FF0000"/>
                </a:solidFill>
              </a:rPr>
              <a:t>pp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24037" y="1851616"/>
            <a:ext cx="9711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-0.025 </a:t>
            </a:r>
            <a:r>
              <a:rPr lang="en-US" sz="1600" dirty="0" err="1" smtClean="0">
                <a:solidFill>
                  <a:srgbClr val="FF0000"/>
                </a:solidFill>
              </a:rPr>
              <a:t>pp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649746" y="2157606"/>
            <a:ext cx="250934" cy="3254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0654133"/>
              </p:ext>
            </p:extLst>
          </p:nvPr>
        </p:nvGraphicFramePr>
        <p:xfrm>
          <a:off x="4033560" y="1888363"/>
          <a:ext cx="5524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3" name="Equation" r:id="rId4" imgW="368300" imgH="203200" progId="Equation.DSMT4">
                  <p:embed/>
                </p:oleObj>
              </mc:Choice>
              <mc:Fallback>
                <p:oleObj name="Equation" r:id="rId4" imgW="368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3560" y="1888363"/>
                        <a:ext cx="5524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5858316"/>
              </p:ext>
            </p:extLst>
          </p:nvPr>
        </p:nvGraphicFramePr>
        <p:xfrm>
          <a:off x="7689850" y="4837665"/>
          <a:ext cx="609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4" name="Equation" r:id="rId6" imgW="406400" imgH="203200" progId="Equation.DSMT4">
                  <p:embed/>
                </p:oleObj>
              </mc:Choice>
              <mc:Fallback>
                <p:oleObj name="Equation" r:id="rId6" imgW="406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89850" y="4837665"/>
                        <a:ext cx="609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729766"/>
              </p:ext>
            </p:extLst>
          </p:nvPr>
        </p:nvGraphicFramePr>
        <p:xfrm>
          <a:off x="5281593" y="6234388"/>
          <a:ext cx="5143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8" imgW="342900" imgH="203200" progId="Equation.DSMT4">
                  <p:embed/>
                </p:oleObj>
              </mc:Choice>
              <mc:Fallback>
                <p:oleObj name="Equation" r:id="rId8" imgW="342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81593" y="6234388"/>
                        <a:ext cx="51435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3000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Intertemporal tradeoff faced by central bank (figure 1 in paper): Simple linear calculation in terms of output</a:t>
            </a:r>
            <a:endParaRPr lang="en-US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138191"/>
              </p:ext>
            </p:extLst>
          </p:nvPr>
        </p:nvGraphicFramePr>
        <p:xfrm>
          <a:off x="1062465" y="1554163"/>
          <a:ext cx="63881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3" name="Equation" r:id="rId3" imgW="3327400" imgH="203200" progId="Equation.DSMT4">
                  <p:embed/>
                </p:oleObj>
              </mc:Choice>
              <mc:Fallback>
                <p:oleObj name="Equation" r:id="rId3" imgW="3327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62465" y="1554163"/>
                        <a:ext cx="63881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708810"/>
              </p:ext>
            </p:extLst>
          </p:nvPr>
        </p:nvGraphicFramePr>
        <p:xfrm>
          <a:off x="1554735" y="1958903"/>
          <a:ext cx="51466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4" name="Equation" r:id="rId5" imgW="2679700" imgH="203200" progId="Equation.DSMT4">
                  <p:embed/>
                </p:oleObj>
              </mc:Choice>
              <mc:Fallback>
                <p:oleObj name="Equation" r:id="rId5" imgW="2679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4735" y="1958903"/>
                        <a:ext cx="514667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647970"/>
              </p:ext>
            </p:extLst>
          </p:nvPr>
        </p:nvGraphicFramePr>
        <p:xfrm>
          <a:off x="148231" y="2405063"/>
          <a:ext cx="89249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5" name="Equation" r:id="rId7" imgW="4648200" imgH="203200" progId="Equation.DSMT4">
                  <p:embed/>
                </p:oleObj>
              </mc:Choice>
              <mc:Fallback>
                <p:oleObj name="Equation" r:id="rId7" imgW="46482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231" y="2405063"/>
                        <a:ext cx="89249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796561"/>
              </p:ext>
            </p:extLst>
          </p:nvPr>
        </p:nvGraphicFramePr>
        <p:xfrm>
          <a:off x="1897063" y="2825750"/>
          <a:ext cx="417036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6" name="Equation" r:id="rId9" imgW="2171700" imgH="203200" progId="Equation.DSMT4">
                  <p:embed/>
                </p:oleObj>
              </mc:Choice>
              <mc:Fallback>
                <p:oleObj name="Equation" r:id="rId9" imgW="2171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97063" y="2825750"/>
                        <a:ext cx="4170362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6297943"/>
              </p:ext>
            </p:extLst>
          </p:nvPr>
        </p:nvGraphicFramePr>
        <p:xfrm>
          <a:off x="1287397" y="3611563"/>
          <a:ext cx="62944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7" name="Equation" r:id="rId11" imgW="3276600" imgH="203200" progId="Equation.DSMT4">
                  <p:embed/>
                </p:oleObj>
              </mc:Choice>
              <mc:Fallback>
                <p:oleObj name="Equation" r:id="rId11" imgW="3276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287397" y="3611563"/>
                        <a:ext cx="6294438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176623"/>
              </p:ext>
            </p:extLst>
          </p:nvPr>
        </p:nvGraphicFramePr>
        <p:xfrm>
          <a:off x="2795851" y="4315854"/>
          <a:ext cx="314483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8" name="Equation" r:id="rId13" imgW="1638300" imgH="177800" progId="Equation.DSMT4">
                  <p:embed/>
                </p:oleObj>
              </mc:Choice>
              <mc:Fallback>
                <p:oleObj name="Equation" r:id="rId13" imgW="16383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95851" y="4315854"/>
                        <a:ext cx="3144838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354563"/>
              </p:ext>
            </p:extLst>
          </p:nvPr>
        </p:nvGraphicFramePr>
        <p:xfrm>
          <a:off x="2070100" y="3249613"/>
          <a:ext cx="36099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29" name="Equation" r:id="rId15" imgW="1879600" imgH="203200" progId="Equation.DSMT4">
                  <p:embed/>
                </p:oleObj>
              </mc:Choice>
              <mc:Fallback>
                <p:oleObj name="Equation" r:id="rId15" imgW="1879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070100" y="3249613"/>
                        <a:ext cx="3609975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Content Placeholder 2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162077"/>
              </p:ext>
            </p:extLst>
          </p:nvPr>
        </p:nvGraphicFramePr>
        <p:xfrm>
          <a:off x="2988070" y="4889063"/>
          <a:ext cx="25114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0" name="Equation" r:id="rId17" imgW="1308100" imgH="177800" progId="Equation.DSMT4">
                  <p:embed/>
                </p:oleObj>
              </mc:Choice>
              <mc:Fallback>
                <p:oleObj name="Equation" r:id="rId17" imgW="13081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988070" y="4889063"/>
                        <a:ext cx="2511425" cy="341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24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Intertemporal tradeoff faced by central bank (paper) :</a:t>
            </a:r>
            <a:br>
              <a:rPr lang="en-US" b="1" dirty="0" smtClean="0"/>
            </a:br>
            <a:r>
              <a:rPr lang="en-US" b="1" dirty="0" smtClean="0"/>
              <a:t>Simple </a:t>
            </a:r>
            <a:r>
              <a:rPr lang="en-US" b="1" dirty="0" smtClean="0">
                <a:solidFill>
                  <a:srgbClr val="FF0000"/>
                </a:solidFill>
              </a:rPr>
              <a:t>quadratic</a:t>
            </a:r>
            <a:r>
              <a:rPr lang="en-US" b="1" dirty="0" smtClean="0"/>
              <a:t> calculation in terms of output</a:t>
            </a:r>
            <a:endParaRPr lang="en-US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567039"/>
              </p:ext>
            </p:extLst>
          </p:nvPr>
        </p:nvGraphicFramePr>
        <p:xfrm>
          <a:off x="4023678" y="1908455"/>
          <a:ext cx="903288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9" name="Equation" r:id="rId3" imgW="469900" imgH="228600" progId="Equation.DSMT4">
                  <p:embed/>
                </p:oleObj>
              </mc:Choice>
              <mc:Fallback>
                <p:oleObj name="Equation" r:id="rId3" imgW="469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3678" y="1908455"/>
                        <a:ext cx="903288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596420"/>
              </p:ext>
            </p:extLst>
          </p:nvPr>
        </p:nvGraphicFramePr>
        <p:xfrm>
          <a:off x="3309661" y="4664678"/>
          <a:ext cx="24638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0" name="Equation" r:id="rId5" imgW="1282700" imgH="177800" progId="Equation.DSMT4">
                  <p:embed/>
                </p:oleObj>
              </mc:Choice>
              <mc:Fallback>
                <p:oleObj name="Equation" r:id="rId5" imgW="1282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09661" y="4664678"/>
                        <a:ext cx="2463800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Content Placeholder 2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0708136"/>
              </p:ext>
            </p:extLst>
          </p:nvPr>
        </p:nvGraphicFramePr>
        <p:xfrm>
          <a:off x="3722289" y="2308675"/>
          <a:ext cx="1490662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1" name="Equation" r:id="rId7" imgW="774700" imgH="228600" progId="Equation.DSMT4">
                  <p:embed/>
                </p:oleObj>
              </mc:Choice>
              <mc:Fallback>
                <p:oleObj name="Equation" r:id="rId7" imgW="7747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22289" y="2308675"/>
                        <a:ext cx="1490662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944324"/>
              </p:ext>
            </p:extLst>
          </p:nvPr>
        </p:nvGraphicFramePr>
        <p:xfrm>
          <a:off x="2449513" y="3222625"/>
          <a:ext cx="4292600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2" name="Equation" r:id="rId9" imgW="2235200" imgH="228600" progId="Equation.DSMT4">
                  <p:embed/>
                </p:oleObj>
              </mc:Choice>
              <mc:Fallback>
                <p:oleObj name="Equation" r:id="rId9" imgW="2235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49513" y="3222625"/>
                        <a:ext cx="4292600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Content Placeholder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347537"/>
              </p:ext>
            </p:extLst>
          </p:nvPr>
        </p:nvGraphicFramePr>
        <p:xfrm>
          <a:off x="1725613" y="3711372"/>
          <a:ext cx="1925637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3" name="Equation" r:id="rId11" imgW="1003300" imgH="228600" progId="Equation.DSMT4">
                  <p:embed/>
                </p:oleObj>
              </mc:Choice>
              <mc:Fallback>
                <p:oleObj name="Equation" r:id="rId11" imgW="10033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25613" y="3711372"/>
                        <a:ext cx="1925637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Content Placeholder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089463"/>
              </p:ext>
            </p:extLst>
          </p:nvPr>
        </p:nvGraphicFramePr>
        <p:xfrm>
          <a:off x="3757437" y="3724342"/>
          <a:ext cx="3559175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4" name="Equation" r:id="rId13" imgW="1854200" imgH="228600" progId="Equation.DSMT4">
                  <p:embed/>
                </p:oleObj>
              </mc:Choice>
              <mc:Fallback>
                <p:oleObj name="Equation" r:id="rId13" imgW="1854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57437" y="3724342"/>
                        <a:ext cx="3559175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Content Placeholder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9877368"/>
              </p:ext>
            </p:extLst>
          </p:nvPr>
        </p:nvGraphicFramePr>
        <p:xfrm>
          <a:off x="2373282" y="4200070"/>
          <a:ext cx="431641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" name="Equation" r:id="rId15" imgW="2247900" imgH="203200" progId="Equation.DSMT4">
                  <p:embed/>
                </p:oleObj>
              </mc:Choice>
              <mc:Fallback>
                <p:oleObj name="Equation" r:id="rId15" imgW="2247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373282" y="4200070"/>
                        <a:ext cx="4316413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0844" y="5538585"/>
            <a:ext cx="7889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FOC: Cost/Benefit = 1 (adjusted for lengths of periods 1 and 2</a:t>
            </a:r>
            <a:br>
              <a:rPr lang="en-US" sz="2400" dirty="0" smtClean="0"/>
            </a:br>
            <a:r>
              <a:rPr lang="en-US" sz="2400" dirty="0" smtClean="0"/>
              <a:t>                                       and discounting)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483349"/>
              </p:ext>
            </p:extLst>
          </p:nvPr>
        </p:nvGraphicFramePr>
        <p:xfrm>
          <a:off x="3262083" y="2736110"/>
          <a:ext cx="2514600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6" name="Equation" r:id="rId17" imgW="1308100" imgH="228600" progId="Equation.DSMT4">
                  <p:embed/>
                </p:oleObj>
              </mc:Choice>
              <mc:Fallback>
                <p:oleObj name="Equation" r:id="rId17" imgW="1308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262083" y="2736110"/>
                        <a:ext cx="2514600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091393"/>
              </p:ext>
            </p:extLst>
          </p:nvPr>
        </p:nvGraphicFramePr>
        <p:xfrm>
          <a:off x="2308200" y="5075033"/>
          <a:ext cx="471328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7" name="Equation" r:id="rId19" imgW="2451100" imgH="228600" progId="Equation.DSMT4">
                  <p:embed/>
                </p:oleObj>
              </mc:Choice>
              <mc:Fallback>
                <p:oleObj name="Equation" r:id="rId19" imgW="24511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08200" y="5075033"/>
                        <a:ext cx="4713288" cy="441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4654923"/>
              </p:ext>
            </p:extLst>
          </p:nvPr>
        </p:nvGraphicFramePr>
        <p:xfrm>
          <a:off x="3862388" y="1522015"/>
          <a:ext cx="12207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8" name="Equation" r:id="rId21" imgW="635000" imgH="203200" progId="Equation.DSMT4">
                  <p:embed/>
                </p:oleObj>
              </mc:Choice>
              <mc:Fallback>
                <p:oleObj name="Equation" r:id="rId21" imgW="635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862388" y="1522015"/>
                        <a:ext cx="1220787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636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Intertemporal tradeoff faced by </a:t>
            </a:r>
            <a:r>
              <a:rPr lang="en-US" b="1" dirty="0" smtClean="0"/>
              <a:t>central bank (paper)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Quadratic loss function does not make much difference (benefits are mainly linear)</a:t>
            </a:r>
          </a:p>
          <a:p>
            <a:r>
              <a:rPr lang="en-US" dirty="0" smtClean="0"/>
              <a:t>Uncertainty and Bayesian optimal policy does not make much difference</a:t>
            </a:r>
          </a:p>
          <a:p>
            <a:r>
              <a:rPr lang="en-US" dirty="0" smtClean="0"/>
              <a:t>Robust (worst-case) optimal policy simply assumes worst feasible outcome. But very sensitive to assumed feasible set. If probability to outcomes assigned, very unlikely outcomes determine policy</a:t>
            </a:r>
          </a:p>
        </p:txBody>
      </p:sp>
    </p:spTree>
    <p:extLst>
      <p:ext uri="{BB962C8B-B14F-4D97-AF65-F5344CB8AC3E}">
        <p14:creationId xmlns:p14="http://schemas.microsoft.com/office/powerpoint/2010/main" val="9885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let monetary policy lean against the wind for financial-stability purposes</a:t>
            </a:r>
          </a:p>
          <a:p>
            <a:r>
              <a:rPr lang="en-US" dirty="0" smtClean="0"/>
              <a:t>There is no choice but to use macroprudential policy to achieve and maintain financial stability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06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Additional slides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70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detail: The financial-stability mechanism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eq1-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279" y="1668588"/>
            <a:ext cx="4711700" cy="960120"/>
          </a:xfrm>
          <a:prstGeom prst="rect">
            <a:avLst/>
          </a:prstGeom>
        </p:spPr>
      </p:pic>
      <p:pic>
        <p:nvPicPr>
          <p:cNvPr id="5" name="Picture 4" descr="eq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494" y="2549771"/>
            <a:ext cx="4302760" cy="444500"/>
          </a:xfrm>
          <a:prstGeom prst="rect">
            <a:avLst/>
          </a:prstGeom>
        </p:spPr>
      </p:pic>
      <p:pic>
        <p:nvPicPr>
          <p:cNvPr id="6" name="Picture 5" descr="eq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404" y="3406204"/>
            <a:ext cx="4036060" cy="524510"/>
          </a:xfrm>
          <a:prstGeom prst="rect">
            <a:avLst/>
          </a:prstGeom>
        </p:spPr>
      </p:pic>
      <p:pic>
        <p:nvPicPr>
          <p:cNvPr id="7" name="Picture 6" descr="eq1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417" y="3909318"/>
            <a:ext cx="4204970" cy="444500"/>
          </a:xfrm>
          <a:prstGeom prst="rect">
            <a:avLst/>
          </a:prstGeom>
        </p:spPr>
      </p:pic>
      <p:pic>
        <p:nvPicPr>
          <p:cNvPr id="8" name="Picture 7" descr="eq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17" y="4317345"/>
            <a:ext cx="4231640" cy="408940"/>
          </a:xfrm>
          <a:prstGeom prst="rect">
            <a:avLst/>
          </a:prstGeom>
        </p:spPr>
      </p:pic>
      <p:pic>
        <p:nvPicPr>
          <p:cNvPr id="9" name="Picture 8" descr="eq16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071" y="4718208"/>
            <a:ext cx="4480560" cy="337820"/>
          </a:xfrm>
          <a:prstGeom prst="rect">
            <a:avLst/>
          </a:prstGeom>
        </p:spPr>
      </p:pic>
      <p:pic>
        <p:nvPicPr>
          <p:cNvPr id="10" name="Picture 9" descr="eq17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717" y="4982302"/>
            <a:ext cx="4222750" cy="346710"/>
          </a:xfrm>
          <a:prstGeom prst="rect">
            <a:avLst/>
          </a:prstGeom>
        </p:spPr>
      </p:pic>
      <p:pic>
        <p:nvPicPr>
          <p:cNvPr id="11" name="Picture 10" descr="eq18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207" y="5280914"/>
            <a:ext cx="4631690" cy="293370"/>
          </a:xfrm>
          <a:prstGeom prst="rect">
            <a:avLst/>
          </a:prstGeom>
        </p:spPr>
      </p:pic>
      <p:pic>
        <p:nvPicPr>
          <p:cNvPr id="12" name="Picture 11" descr="eq19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025" y="5564872"/>
            <a:ext cx="4587240" cy="32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66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licy-rate-unemployment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5" r="-6365"/>
          <a:stretch>
            <a:fillRect/>
          </a:stretch>
        </p:blipFill>
        <p:spPr>
          <a:xfrm>
            <a:off x="1403526" y="1919523"/>
            <a:ext cx="5666167" cy="328277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961" y="187296"/>
            <a:ext cx="8631893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Cost</a:t>
            </a:r>
            <a:r>
              <a:rPr lang="en-US" sz="2800" b="1" dirty="0" smtClean="0"/>
              <a:t> of 1 </a:t>
            </a:r>
            <a:r>
              <a:rPr lang="en-US" sz="2800" b="1" dirty="0" err="1" smtClean="0"/>
              <a:t>pp</a:t>
            </a:r>
            <a:r>
              <a:rPr lang="en-US" sz="2800" b="1" dirty="0" smtClean="0"/>
              <a:t> higher policy rate: </a:t>
            </a:r>
            <a:br>
              <a:rPr lang="en-US" sz="2800" b="1" dirty="0" smtClean="0"/>
            </a:br>
            <a:r>
              <a:rPr lang="en-US" sz="2800" b="1" dirty="0" smtClean="0"/>
              <a:t>0.5 </a:t>
            </a:r>
            <a:r>
              <a:rPr lang="en-US" sz="2800" b="1" dirty="0" err="1" smtClean="0"/>
              <a:t>pp</a:t>
            </a:r>
            <a:r>
              <a:rPr lang="en-US" sz="2800" b="1" dirty="0" smtClean="0"/>
              <a:t> higher unemployment rate</a:t>
            </a:r>
            <a:endParaRPr lang="en-US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28650" y="5553075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MPR July 2013, </a:t>
            </a:r>
            <a:r>
              <a:rPr lang="en-US" dirty="0" err="1" smtClean="0"/>
              <a:t>chapt</a:t>
            </a:r>
            <a:r>
              <a:rPr lang="en-US" dirty="0" smtClean="0"/>
              <a:t>. 2; Svensson, post on</a:t>
            </a:r>
            <a:br>
              <a:rPr lang="en-US" dirty="0" smtClean="0"/>
            </a:br>
            <a:r>
              <a:rPr lang="en-US" dirty="0" smtClean="0"/>
              <a:t>larseosvensson.se, March 31, 2014.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7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eal-debt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45" r="-6345"/>
          <a:stretch>
            <a:fillRect/>
          </a:stretch>
        </p:blipFill>
        <p:spPr>
          <a:xfrm>
            <a:off x="197762" y="3706595"/>
            <a:ext cx="4401520" cy="25500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961" y="187296"/>
            <a:ext cx="8631893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Benefit (1)</a:t>
            </a:r>
            <a:r>
              <a:rPr lang="en-US" sz="2800" b="1" dirty="0" smtClean="0"/>
              <a:t> of 1 </a:t>
            </a:r>
            <a:r>
              <a:rPr lang="en-US" sz="2800" b="1" dirty="0" err="1" smtClean="0"/>
              <a:t>pp</a:t>
            </a:r>
            <a:r>
              <a:rPr lang="en-US" sz="2800" b="1" dirty="0" smtClean="0"/>
              <a:t> higher policy rate: </a:t>
            </a:r>
            <a:br>
              <a:rPr lang="en-US" sz="2800" b="1" dirty="0" smtClean="0"/>
            </a:br>
            <a:r>
              <a:rPr lang="en-US" sz="2800" b="1" dirty="0" smtClean="0"/>
              <a:t>Lower probability of a crisis</a:t>
            </a:r>
            <a:endParaRPr lang="en-US" sz="2800" b="1" dirty="0"/>
          </a:p>
        </p:txBody>
      </p:sp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4449704" y="1530758"/>
            <a:ext cx="4456150" cy="475584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 </a:t>
            </a:r>
            <a:r>
              <a:rPr lang="en-US" sz="2000" dirty="0" err="1" smtClean="0"/>
              <a:t>pp</a:t>
            </a:r>
            <a:r>
              <a:rPr lang="en-US" sz="2000" dirty="0" smtClean="0"/>
              <a:t> higher policy rate leads to 0.25% lower real debt in 5 years</a:t>
            </a:r>
          </a:p>
          <a:p>
            <a:r>
              <a:rPr lang="en-US" sz="2000" dirty="0" smtClean="0"/>
              <a:t>Lowers probability of crises by 0.25*0.4/5 = 0.02 </a:t>
            </a:r>
            <a:r>
              <a:rPr lang="en-US" sz="2000" dirty="0" err="1" smtClean="0"/>
              <a:t>pp</a:t>
            </a:r>
            <a:endParaRPr lang="en-US" sz="2000" dirty="0" smtClean="0"/>
          </a:p>
          <a:p>
            <a:r>
              <a:rPr lang="en-US" sz="2000" dirty="0" smtClean="0"/>
              <a:t>Assume 5 </a:t>
            </a:r>
            <a:r>
              <a:rPr lang="en-US" sz="2000" dirty="0" err="1"/>
              <a:t>pp</a:t>
            </a:r>
            <a:r>
              <a:rPr lang="en-US" sz="2000" dirty="0"/>
              <a:t> higher unemployment in </a:t>
            </a:r>
            <a:r>
              <a:rPr lang="en-US" sz="2000" dirty="0" smtClean="0"/>
              <a:t>crisis (Riksbank crisis scenario, MPR July 2013, box):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Benefit (1)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Expected lower future unemployment:</a:t>
            </a:r>
            <a:br>
              <a:rPr lang="en-US" sz="2000" dirty="0" smtClean="0"/>
            </a:br>
            <a:r>
              <a:rPr lang="en-US" sz="2000" dirty="0" smtClean="0"/>
              <a:t>0.0002*5 = </a:t>
            </a:r>
            <a:r>
              <a:rPr lang="en-US" sz="2000" b="1" dirty="0" smtClean="0"/>
              <a:t>0.001 </a:t>
            </a:r>
            <a:r>
              <a:rPr lang="en-US" sz="2000" b="1" dirty="0" err="1" smtClean="0"/>
              <a:t>pp</a:t>
            </a:r>
            <a:endParaRPr lang="en-US" sz="2000" b="1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ost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Higher unemployment rate now: </a:t>
            </a:r>
            <a:br>
              <a:rPr lang="en-US" sz="2000" dirty="0" smtClean="0"/>
            </a:br>
            <a:r>
              <a:rPr lang="en-US" sz="2000" b="1" dirty="0" smtClean="0"/>
              <a:t>0.5 </a:t>
            </a:r>
            <a:r>
              <a:rPr lang="en-US" sz="2000" b="1" dirty="0" err="1" smtClean="0"/>
              <a:t>pp</a:t>
            </a:r>
            <a:r>
              <a:rPr lang="en-US" sz="2000" dirty="0" smtClean="0"/>
              <a:t> 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4294967295"/>
          </p:nvPr>
        </p:nvSpPr>
        <p:spPr>
          <a:xfrm>
            <a:off x="273961" y="1499425"/>
            <a:ext cx="3904809" cy="23588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Schularick &amp; Taylor (2012): </a:t>
            </a:r>
            <a:br>
              <a:rPr lang="en-US" sz="2000" dirty="0" smtClean="0"/>
            </a:br>
            <a:r>
              <a:rPr lang="en-US" sz="2000" dirty="0" smtClean="0"/>
              <a:t>5% lower real debt in 5 </a:t>
            </a:r>
            <a:r>
              <a:rPr lang="en-US" sz="2000" dirty="0" err="1" smtClean="0"/>
              <a:t>yrs</a:t>
            </a:r>
            <a:r>
              <a:rPr lang="en-US" sz="2000" dirty="0" smtClean="0"/>
              <a:t> implies 0.4 </a:t>
            </a:r>
            <a:r>
              <a:rPr lang="en-US" sz="2000" dirty="0" err="1" smtClean="0"/>
              <a:t>pp</a:t>
            </a:r>
            <a:r>
              <a:rPr lang="en-US" sz="2000" dirty="0" smtClean="0"/>
              <a:t> lower probability of crisis </a:t>
            </a:r>
            <a:br>
              <a:rPr lang="en-US" sz="2000" dirty="0" smtClean="0"/>
            </a:br>
            <a:r>
              <a:rPr lang="en-US" sz="2000" dirty="0" smtClean="0"/>
              <a:t>(average probability of crises about 4%)</a:t>
            </a:r>
          </a:p>
          <a:p>
            <a:r>
              <a:rPr lang="en-US" sz="2000" dirty="0" smtClean="0"/>
              <a:t>Riksbank, MPR </a:t>
            </a:r>
            <a:r>
              <a:rPr lang="en-US" sz="2000" dirty="0"/>
              <a:t>Feb 2014, </a:t>
            </a:r>
            <a:r>
              <a:rPr lang="en-US" sz="2000" dirty="0" smtClean="0"/>
              <a:t>box: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73" y="6116726"/>
            <a:ext cx="47859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Svensson, post on larseosvensson.se, March 31, 2014.</a:t>
            </a:r>
            <a:endParaRPr lang="en-US" sz="1400" dirty="0"/>
          </a:p>
        </p:txBody>
      </p:sp>
      <p:sp>
        <p:nvSpPr>
          <p:cNvPr id="5" name="Oval 4"/>
          <p:cNvSpPr/>
          <p:nvPr/>
        </p:nvSpPr>
        <p:spPr>
          <a:xfrm>
            <a:off x="2286698" y="4457700"/>
            <a:ext cx="219075" cy="25717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0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7" grpId="0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Issue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Monetary policy and financial stability</a:t>
            </a:r>
          </a:p>
          <a:p>
            <a:r>
              <a:rPr lang="en-US" dirty="0" smtClean="0"/>
              <a:t>Assume that a higher policy rate (leaning against the wind) somehow reduces the probability of a future financial crises</a:t>
            </a:r>
          </a:p>
          <a:p>
            <a:r>
              <a:rPr lang="en-US" dirty="0" smtClean="0"/>
              <a:t>What are the tradeoffs between current costs and future benefits of leaning?</a:t>
            </a:r>
          </a:p>
          <a:p>
            <a:r>
              <a:rPr lang="en-US" dirty="0" smtClean="0"/>
              <a:t>What is the optimal monetary policy?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85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bt-ratio.png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65" r="-6365"/>
          <a:stretch>
            <a:fillRect/>
          </a:stretch>
        </p:blipFill>
        <p:spPr>
          <a:xfrm>
            <a:off x="273961" y="3169938"/>
            <a:ext cx="4458659" cy="258318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961" y="187296"/>
            <a:ext cx="8631893" cy="1143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Benefit (2)</a:t>
            </a:r>
            <a:r>
              <a:rPr lang="en-US" sz="2800" b="1" dirty="0" smtClean="0"/>
              <a:t> of 1 </a:t>
            </a:r>
            <a:r>
              <a:rPr lang="en-US" sz="2800" b="1" dirty="0" err="1" smtClean="0"/>
              <a:t>pp</a:t>
            </a:r>
            <a:r>
              <a:rPr lang="en-US" sz="2800" b="1" dirty="0" smtClean="0"/>
              <a:t> higher policy rate: </a:t>
            </a:r>
            <a:br>
              <a:rPr lang="en-US" sz="2800" b="1" dirty="0" smtClean="0"/>
            </a:br>
            <a:r>
              <a:rPr lang="en-US" sz="2800" b="1" dirty="0" smtClean="0"/>
              <a:t>Smaller increase in unemployment if crisis</a:t>
            </a:r>
            <a:endParaRPr lang="en-US" sz="2800" b="1" dirty="0"/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4608948" y="1556075"/>
            <a:ext cx="4455682" cy="4755848"/>
          </a:xfrm>
        </p:spPr>
        <p:txBody>
          <a:bodyPr>
            <a:normAutofit/>
          </a:bodyPr>
          <a:lstStyle/>
          <a:p>
            <a:r>
              <a:rPr lang="en-US" sz="2000" dirty="0"/>
              <a:t>1 </a:t>
            </a:r>
            <a:r>
              <a:rPr lang="en-US" sz="2000" dirty="0" err="1"/>
              <a:t>pp</a:t>
            </a:r>
            <a:r>
              <a:rPr lang="en-US" sz="2000" dirty="0"/>
              <a:t> higher policy rate leads to </a:t>
            </a:r>
            <a:r>
              <a:rPr lang="en-US" sz="2000" dirty="0" smtClean="0"/>
              <a:t>0.44 </a:t>
            </a:r>
            <a:r>
              <a:rPr lang="en-US" sz="2000" dirty="0" err="1"/>
              <a:t>pp</a:t>
            </a:r>
            <a:r>
              <a:rPr lang="en-US" sz="2000" dirty="0"/>
              <a:t> lower debt ratio in 5 </a:t>
            </a:r>
            <a:r>
              <a:rPr lang="en-US" sz="2000" dirty="0" err="1" smtClean="0"/>
              <a:t>yrs</a:t>
            </a:r>
            <a:endParaRPr lang="en-US" sz="2000" dirty="0" smtClean="0"/>
          </a:p>
          <a:p>
            <a:r>
              <a:rPr lang="en-US" sz="2000" dirty="0" smtClean="0"/>
              <a:t>Smaller increase in unemployment in crisis:</a:t>
            </a:r>
            <a:br>
              <a:rPr lang="en-US" sz="2000" dirty="0" smtClean="0"/>
            </a:br>
            <a:r>
              <a:rPr lang="en-US" sz="2000" dirty="0" smtClean="0"/>
              <a:t>0.44*0.02 = 0.009 </a:t>
            </a:r>
            <a:r>
              <a:rPr lang="en-US" sz="2000" dirty="0" err="1" smtClean="0"/>
              <a:t>pp</a:t>
            </a:r>
            <a:endParaRPr lang="en-US" sz="2000" dirty="0" smtClean="0"/>
          </a:p>
          <a:p>
            <a:r>
              <a:rPr lang="en-US" sz="2000" dirty="0" smtClean="0"/>
              <a:t>With probability of crisis as high as 10%, divide by </a:t>
            </a:r>
            <a:r>
              <a:rPr lang="en-US" sz="2000" dirty="0"/>
              <a:t>10 (</a:t>
            </a:r>
            <a:r>
              <a:rPr lang="en-US" sz="2000" dirty="0" err="1"/>
              <a:t>Shularick</a:t>
            </a:r>
            <a:r>
              <a:rPr lang="en-US" sz="2000" dirty="0"/>
              <a:t> &amp; Taylor: </a:t>
            </a:r>
            <a:r>
              <a:rPr lang="en-US" sz="2000" dirty="0" smtClean="0"/>
              <a:t>4%)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Benefit (2)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Expected lower future unemployment: </a:t>
            </a:r>
            <a:br>
              <a:rPr lang="en-US" sz="2000" dirty="0" smtClean="0"/>
            </a:br>
            <a:r>
              <a:rPr lang="en-US" sz="2000" b="1" dirty="0" smtClean="0"/>
              <a:t>0.0009 </a:t>
            </a:r>
            <a:r>
              <a:rPr lang="en-US" sz="2000" b="1" dirty="0" err="1" smtClean="0"/>
              <a:t>pp</a:t>
            </a:r>
            <a:endParaRPr lang="en-US" sz="20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Cost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en-US" sz="2000" dirty="0" smtClean="0"/>
              <a:t>Higher unemployment now: </a:t>
            </a:r>
            <a:r>
              <a:rPr lang="en-US" sz="2000" b="1" dirty="0" smtClean="0"/>
              <a:t>0.5 </a:t>
            </a:r>
            <a:r>
              <a:rPr lang="en-US" sz="2000" b="1" dirty="0" err="1" smtClean="0"/>
              <a:t>pp</a:t>
            </a: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500474" y="1556075"/>
            <a:ext cx="3938176" cy="445295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Flodén (2014): 1 </a:t>
            </a:r>
            <a:r>
              <a:rPr lang="en-US" sz="2000" dirty="0" err="1" smtClean="0"/>
              <a:t>pp</a:t>
            </a:r>
            <a:r>
              <a:rPr lang="en-US" sz="2000" dirty="0" smtClean="0"/>
              <a:t> lower debt ratio may imply 0.02 </a:t>
            </a:r>
            <a:r>
              <a:rPr lang="en-US" sz="2000" dirty="0" err="1" smtClean="0"/>
              <a:t>pp</a:t>
            </a:r>
            <a:r>
              <a:rPr lang="en-US" sz="2000" dirty="0" smtClean="0"/>
              <a:t> smaller increase in unemployment rate in crisis</a:t>
            </a:r>
          </a:p>
          <a:p>
            <a:r>
              <a:rPr lang="en-US" sz="2000" dirty="0" smtClean="0"/>
              <a:t>Riksbank </a:t>
            </a:r>
            <a:r>
              <a:rPr lang="en-US" sz="2000" dirty="0"/>
              <a:t>MPR Feb 2014, </a:t>
            </a:r>
            <a:r>
              <a:rPr lang="en-US" sz="2000" dirty="0" smtClean="0"/>
              <a:t>box: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9973" y="6174125"/>
            <a:ext cx="54050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Source: Svensson, post on larseosvensson.se, March 31, 2014.</a:t>
            </a:r>
            <a:endParaRPr lang="en-US" sz="1600" dirty="0"/>
          </a:p>
        </p:txBody>
      </p:sp>
      <p:sp>
        <p:nvSpPr>
          <p:cNvPr id="8" name="Oval 7"/>
          <p:cNvSpPr/>
          <p:nvPr/>
        </p:nvSpPr>
        <p:spPr>
          <a:xfrm>
            <a:off x="2403283" y="4121150"/>
            <a:ext cx="219075" cy="257175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uiExpand="1" build="p"/>
      <p:bldP spid="7" grpId="0" uiExpand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10" y="1492750"/>
            <a:ext cx="6840000" cy="3708624"/>
          </a:xfrm>
          <a:prstGeom prst="rect">
            <a:avLst/>
          </a:prstGeom>
        </p:spPr>
      </p:pic>
      <p:sp>
        <p:nvSpPr>
          <p:cNvPr id="57346" name="Rubri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/>
              <a:t>Summarize cost and benefit of 1 </a:t>
            </a:r>
            <a:r>
              <a:rPr lang="en-US" sz="2800" b="1" dirty="0" err="1" smtClean="0"/>
              <a:t>pp</a:t>
            </a:r>
            <a:r>
              <a:rPr lang="en-US" sz="2800" b="1" dirty="0" smtClean="0"/>
              <a:t> higher policy rate</a:t>
            </a:r>
          </a:p>
        </p:txBody>
      </p:sp>
      <p:sp>
        <p:nvSpPr>
          <p:cNvPr id="5" name="Oval 4"/>
          <p:cNvSpPr/>
          <p:nvPr/>
        </p:nvSpPr>
        <p:spPr>
          <a:xfrm>
            <a:off x="6972809" y="2448864"/>
            <a:ext cx="590908" cy="32961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915997" y="4201200"/>
            <a:ext cx="714733" cy="32961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924826" y="4663648"/>
            <a:ext cx="679527" cy="32961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47" name="Platshållare för innehåll 3"/>
          <p:cNvSpPr>
            <a:spLocks noGrp="1"/>
          </p:cNvSpPr>
          <p:nvPr>
            <p:ph idx="1"/>
          </p:nvPr>
        </p:nvSpPr>
        <p:spPr>
          <a:xfrm>
            <a:off x="531813" y="5257110"/>
            <a:ext cx="8229600" cy="906593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Riksbank’s case does not stand up to scrutiny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19600" y="4689048"/>
            <a:ext cx="2355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Should have been &gt; 1!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30700" y="4584700"/>
            <a:ext cx="2461831" cy="606512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6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57347" grpId="0" build="p"/>
      <p:bldP spid="2" grpId="0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leaning: Policy rates in Sweden, UK, and US;</a:t>
            </a:r>
            <a:br>
              <a:rPr lang="en-US" sz="2800" b="1" dirty="0" smtClean="0"/>
            </a:br>
            <a:r>
              <a:rPr lang="en-US" sz="2800" b="1" dirty="0" smtClean="0"/>
              <a:t>Eonia rate in euro area</a:t>
            </a:r>
            <a:endParaRPr lang="en-US" sz="2800" b="1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642535" y="5550218"/>
            <a:ext cx="37039" cy="146947"/>
          </a:xfrm>
          <a:prstGeom prst="line">
            <a:avLst/>
          </a:prstGeom>
          <a:ln w="3175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586097" y="5553448"/>
            <a:ext cx="67861" cy="0"/>
          </a:xfrm>
          <a:prstGeom prst="line">
            <a:avLst/>
          </a:prstGeom>
          <a:ln w="31750"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7717900" y="5736177"/>
            <a:ext cx="268488" cy="180611"/>
          </a:xfrm>
          <a:prstGeom prst="straightConnector1">
            <a:avLst/>
          </a:prstGeom>
          <a:ln w="28575">
            <a:solidFill>
              <a:srgbClr val="800000"/>
            </a:solidFill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43111" y="1524000"/>
            <a:ext cx="7094291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 rot="18360000">
            <a:off x="5244633" y="4231654"/>
            <a:ext cx="1576586" cy="69876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8360000">
            <a:off x="7274990" y="4639784"/>
            <a:ext cx="607977" cy="698762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leaning: Inflation in Sweden, euro area, UK, </a:t>
            </a:r>
            <a:br>
              <a:rPr lang="en-US" sz="2800" b="1" dirty="0" smtClean="0"/>
            </a:br>
            <a:r>
              <a:rPr lang="en-US" sz="2800" b="1" dirty="0" smtClean="0"/>
              <a:t>and US</a:t>
            </a:r>
            <a:endParaRPr lang="en-US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7243" y="1524000"/>
            <a:ext cx="7106027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 rot="2014107">
            <a:off x="5313400" y="4204075"/>
            <a:ext cx="2697296" cy="75252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39561" y="1524000"/>
            <a:ext cx="7101391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The leaning: Real policy rate in Sweden, UK, and US,</a:t>
            </a:r>
            <a:br>
              <a:rPr lang="en-US" sz="2800" b="1" dirty="0" smtClean="0"/>
            </a:br>
            <a:r>
              <a:rPr lang="en-US" sz="2800" b="1" dirty="0" smtClean="0"/>
              <a:t>real Eonia rate in euro area</a:t>
            </a:r>
            <a:endParaRPr lang="en-US" sz="2800" b="1" dirty="0"/>
          </a:p>
        </p:txBody>
      </p:sp>
      <p:sp>
        <p:nvSpPr>
          <p:cNvPr id="3" name="Oval 2"/>
          <p:cNvSpPr/>
          <p:nvPr/>
        </p:nvSpPr>
        <p:spPr>
          <a:xfrm rot="18360000">
            <a:off x="5133597" y="3536997"/>
            <a:ext cx="1780673" cy="75252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7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61" y="3744008"/>
            <a:ext cx="3708000" cy="235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b="1" dirty="0" smtClean="0"/>
              <a:t>Ex post evaluation: Riksbank policy-rate increases from summer of 2010 have led to inflation below target and higher unemployment (and probably a higher debt ratio)</a:t>
            </a:r>
            <a:endParaRPr lang="en-US" sz="2800" dirty="0"/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273961" y="6054104"/>
            <a:ext cx="7913218" cy="404664"/>
          </a:xfrm>
          <a:prstGeom prst="rect">
            <a:avLst/>
          </a:prstGeom>
        </p:spPr>
        <p:txBody>
          <a:bodyPr/>
          <a:lstStyle>
            <a:defPPr>
              <a:defRPr lang="sv-S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Source: </a:t>
            </a:r>
            <a:r>
              <a:rPr lang="en-US" sz="1400" dirty="0" smtClean="0">
                <a:latin typeface="Times New Roman"/>
                <a:cs typeface="Times New Roman"/>
              </a:rPr>
              <a:t>Svensson (2013), “Unemployment and monetary policy – update for the year </a:t>
            </a:r>
            <a:r>
              <a:rPr lang="sv-SE" sz="1400" dirty="0" smtClean="0">
                <a:cs typeface="Times New Roman"/>
              </a:rPr>
              <a:t>2013</a:t>
            </a:r>
            <a:r>
              <a:rPr lang="en-US" sz="1400" dirty="0" smtClean="0">
                <a:latin typeface="Times New Roman"/>
                <a:cs typeface="Times New Roman"/>
              </a:rPr>
              <a:t>,” </a:t>
            </a:r>
            <a:br>
              <a:rPr lang="en-US" sz="1400" dirty="0" smtClean="0">
                <a:latin typeface="Times New Roman"/>
                <a:cs typeface="Times New Roman"/>
              </a:rPr>
            </a:br>
            <a:r>
              <a:rPr lang="en-US" sz="1400" dirty="0" smtClean="0">
                <a:latin typeface="Times New Roman"/>
                <a:cs typeface="Times New Roman"/>
              </a:rPr>
              <a:t>Svensson (2013), “Leaning against the wind increase (not reduces) the household debt-to-GDP ratio”,</a:t>
            </a:r>
            <a:br>
              <a:rPr lang="en-US" sz="1400" dirty="0" smtClean="0">
                <a:latin typeface="Times New Roman"/>
                <a:cs typeface="Times New Roman"/>
              </a:rPr>
            </a:br>
            <a:r>
              <a:rPr lang="en-US" sz="1400" dirty="0" smtClean="0">
                <a:latin typeface="Times New Roman"/>
                <a:cs typeface="Times New Roman"/>
              </a:rPr>
              <a:t>posts on larseosvensson.se.</a:t>
            </a:r>
            <a:endParaRPr lang="en-GB" sz="14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474603" y="4073838"/>
            <a:ext cx="12700" cy="177329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433519" y="5469884"/>
            <a:ext cx="1252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85% LTV cap</a:t>
            </a:r>
            <a:endParaRPr lang="en-US" sz="1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55329" y="624363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64" y="1524001"/>
            <a:ext cx="3600000" cy="2196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37" y="1524001"/>
            <a:ext cx="3600000" cy="21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179" y="3897964"/>
            <a:ext cx="3600000" cy="21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55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Results of the paper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Optimal policy implies very small policy-rate increase in standard case</a:t>
            </a:r>
          </a:p>
          <a:p>
            <a:r>
              <a:rPr lang="en-US" dirty="0" smtClean="0"/>
              <a:t>Somewhat larger policy-rate increase if uncertainty about parameters taken into account</a:t>
            </a:r>
          </a:p>
          <a:p>
            <a:r>
              <a:rPr lang="en-US" dirty="0" smtClean="0"/>
              <a:t>Robust policy (worst-case policy) implies larger policy-rate increase</a:t>
            </a:r>
          </a:p>
        </p:txBody>
      </p:sp>
    </p:spTree>
    <p:extLst>
      <p:ext uri="{BB962C8B-B14F-4D97-AF65-F5344CB8AC3E}">
        <p14:creationId xmlns:p14="http://schemas.microsoft.com/office/powerpoint/2010/main" val="157960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Little theoretical and empirical support for an economically significant policy-rate effect on the probability of a financial crisis</a:t>
            </a:r>
          </a:p>
          <a:p>
            <a:r>
              <a:rPr lang="en-US" dirty="0" smtClean="0"/>
              <a:t>Mechanism? Very indirect and very weak. </a:t>
            </a:r>
          </a:p>
          <a:p>
            <a:pPr lvl="1"/>
            <a:r>
              <a:rPr lang="en-US" dirty="0" smtClean="0"/>
              <a:t>“Good” and “bad” credit growth should have different effects</a:t>
            </a:r>
          </a:p>
          <a:p>
            <a:pPr lvl="1"/>
            <a:r>
              <a:rPr lang="en-US" dirty="0" smtClean="0"/>
              <a:t>Monetary policy is the </a:t>
            </a:r>
            <a:r>
              <a:rPr lang="en-US" i="1" dirty="0" smtClean="0"/>
              <a:t>deviation</a:t>
            </a:r>
            <a:r>
              <a:rPr lang="en-US" dirty="0" smtClean="0"/>
              <a:t> from the neutral rate, </a:t>
            </a:r>
            <a:r>
              <a:rPr lang="en-US" i="1" dirty="0" smtClean="0"/>
              <a:t>not</a:t>
            </a:r>
            <a:r>
              <a:rPr lang="en-US" dirty="0" smtClean="0"/>
              <a:t> the  general </a:t>
            </a:r>
            <a:r>
              <a:rPr lang="en-US" i="1" dirty="0" smtClean="0"/>
              <a:t>level</a:t>
            </a:r>
            <a:r>
              <a:rPr lang="en-US" dirty="0" smtClean="0"/>
              <a:t> of interest rates.</a:t>
            </a:r>
          </a:p>
          <a:p>
            <a:pPr lvl="1"/>
            <a:r>
              <a:rPr lang="en-US" dirty="0" smtClean="0"/>
              <a:t>Direction of effect? Tighter policy may affect price level and disposable income faster than the stock of debt, thereby </a:t>
            </a:r>
            <a:r>
              <a:rPr lang="en-US" i="1" dirty="0" smtClean="0"/>
              <a:t>increasing</a:t>
            </a:r>
            <a:r>
              <a:rPr lang="en-US" b="1" dirty="0" smtClean="0"/>
              <a:t> </a:t>
            </a:r>
            <a:r>
              <a:rPr lang="en-US" dirty="0" smtClean="0"/>
              <a:t>real debt and debt-to-income, or at least have very small effects (Svensson 2014, </a:t>
            </a:r>
            <a:r>
              <a:rPr lang="en-US" dirty="0" err="1" smtClean="0"/>
              <a:t>Gelain</a:t>
            </a:r>
            <a:r>
              <a:rPr lang="en-US" dirty="0" smtClean="0"/>
              <a:t>, Lansing, </a:t>
            </a:r>
            <a:r>
              <a:rPr lang="en-US" dirty="0" err="1" smtClean="0"/>
              <a:t>Natvik</a:t>
            </a:r>
            <a:r>
              <a:rPr lang="en-US" dirty="0" smtClean="0"/>
              <a:t> 2014)</a:t>
            </a:r>
          </a:p>
        </p:txBody>
      </p:sp>
    </p:spTree>
    <p:extLst>
      <p:ext uri="{BB962C8B-B14F-4D97-AF65-F5344CB8AC3E}">
        <p14:creationId xmlns:p14="http://schemas.microsoft.com/office/powerpoint/2010/main" val="93836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probability and consequences of a crisis depends on the resilience of the financial system and the magnitude and nature of disturbances</a:t>
            </a:r>
          </a:p>
          <a:p>
            <a:r>
              <a:rPr lang="en-US" dirty="0" smtClean="0"/>
              <a:t>The resilience of the financial system depends directly on supervision and regulation (macroprudential policy)</a:t>
            </a:r>
          </a:p>
          <a:p>
            <a:r>
              <a:rPr lang="en-US" dirty="0" smtClean="0"/>
              <a:t>Macroprudential policy therefore has a much bigger and direct effect on the probability and consequences of a crisis than the policy rate</a:t>
            </a:r>
          </a:p>
          <a:p>
            <a:r>
              <a:rPr lang="en-US" dirty="0" smtClean="0"/>
              <a:t>Thus, use macroprudential policy rather than monetary policy for achieving and maintaining financial stability</a:t>
            </a:r>
          </a:p>
        </p:txBody>
      </p:sp>
    </p:spTree>
    <p:extLst>
      <p:ext uri="{BB962C8B-B14F-4D97-AF65-F5344CB8AC3E}">
        <p14:creationId xmlns:p14="http://schemas.microsoft.com/office/powerpoint/2010/main" val="3769663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Nevertheless, one may want to have an idea of the tradeoffs from using monetary policy</a:t>
            </a:r>
          </a:p>
          <a:p>
            <a:r>
              <a:rPr lang="en-US" dirty="0" smtClean="0"/>
              <a:t>Estimate tradeoff between current and expected future macroeconomic outcomes for policy-rate changes</a:t>
            </a:r>
          </a:p>
          <a:p>
            <a:r>
              <a:rPr lang="en-US" dirty="0" smtClean="0"/>
              <a:t>Cost and benefit in terms of unemployment (linear calculation, marginal rate of transformation)</a:t>
            </a:r>
          </a:p>
          <a:p>
            <a:r>
              <a:rPr lang="en-US" dirty="0" smtClean="0"/>
              <a:t>Cost and benefit in terms of quadratic loss function</a:t>
            </a:r>
          </a:p>
          <a:p>
            <a:r>
              <a:rPr lang="en-US" dirty="0" smtClean="0"/>
              <a:t>First-order conditions for optimal policy: Benefit </a:t>
            </a:r>
            <a:r>
              <a:rPr lang="en-US" dirty="0">
                <a:ln>
                  <a:solidFill>
                    <a:schemeClr val="tx1"/>
                  </a:solidFill>
                </a:ln>
                <a:latin typeface="+mn-lt"/>
              </a:rPr>
              <a:t>≥</a:t>
            </a:r>
            <a:r>
              <a:rPr lang="en-US" dirty="0" smtClean="0"/>
              <a:t> Cost</a:t>
            </a:r>
          </a:p>
        </p:txBody>
      </p:sp>
    </p:spTree>
    <p:extLst>
      <p:ext uri="{BB962C8B-B14F-4D97-AF65-F5344CB8AC3E}">
        <p14:creationId xmlns:p14="http://schemas.microsoft.com/office/powerpoint/2010/main" val="111528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Other comments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Inherent problem with robust optimal control</a:t>
            </a:r>
          </a:p>
          <a:p>
            <a:pPr lvl="1"/>
            <a:r>
              <a:rPr lang="en-US" dirty="0" smtClean="0"/>
              <a:t>Optimal policy often on boundary of assumed feasible set of models/parameters</a:t>
            </a:r>
          </a:p>
          <a:p>
            <a:pPr lvl="1"/>
            <a:r>
              <a:rPr lang="en-US" dirty="0" smtClean="0"/>
              <a:t>Optimal policy hence very sensitive to assumptions (not robust at all)</a:t>
            </a:r>
          </a:p>
          <a:p>
            <a:pPr lvl="1"/>
            <a:r>
              <a:rPr lang="en-US" dirty="0" smtClean="0"/>
              <a:t>Any probability assigned to boundary of feasible set very small</a:t>
            </a:r>
          </a:p>
          <a:p>
            <a:pPr lvl="1"/>
            <a:r>
              <a:rPr lang="en-US" dirty="0" smtClean="0"/>
              <a:t>Very unlikely outcomes determine policy</a:t>
            </a:r>
          </a:p>
          <a:p>
            <a:pPr lvl="1"/>
            <a:r>
              <a:rPr lang="en-US" dirty="0" smtClean="0"/>
              <a:t>Not practical</a:t>
            </a:r>
          </a:p>
          <a:p>
            <a:pPr lvl="1"/>
            <a:r>
              <a:rPr lang="en-US" dirty="0" smtClean="0"/>
              <a:t>Instead, Bayesian optimal control</a:t>
            </a:r>
          </a:p>
        </p:txBody>
      </p:sp>
    </p:spTree>
    <p:extLst>
      <p:ext uri="{BB962C8B-B14F-4D97-AF65-F5344CB8AC3E}">
        <p14:creationId xmlns:p14="http://schemas.microsoft.com/office/powerpoint/2010/main" val="137942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2800" b="1" dirty="0" smtClean="0"/>
              <a:t>The Riksbank’s </a:t>
            </a:r>
            <a:r>
              <a:rPr lang="sv-SE" sz="2800" b="1" dirty="0" err="1" smtClean="0"/>
              <a:t>case</a:t>
            </a:r>
            <a:r>
              <a:rPr lang="sv-SE" sz="2800" b="1" dirty="0" smtClean="0"/>
              <a:t> for </a:t>
            </a:r>
            <a:r>
              <a:rPr lang="sv-SE" sz="2800" b="1" dirty="0" err="1" smtClean="0"/>
              <a:t>leaning</a:t>
            </a:r>
            <a:r>
              <a:rPr lang="sv-SE" sz="2800" b="1" dirty="0" smtClean="0"/>
              <a:t> </a:t>
            </a:r>
            <a:r>
              <a:rPr lang="sv-SE" sz="2800" b="1" dirty="0" err="1" smtClean="0"/>
              <a:t>against</a:t>
            </a:r>
            <a:r>
              <a:rPr lang="sv-SE" sz="2800" b="1" dirty="0" smtClean="0"/>
              <a:t> the </a:t>
            </a:r>
            <a:r>
              <a:rPr lang="sv-SE" sz="2800" b="1" dirty="0" err="1" smtClean="0"/>
              <a:t>wind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higher policy rate (leaning) implies lower household debt</a:t>
            </a:r>
          </a:p>
          <a:p>
            <a:r>
              <a:rPr lang="en-US" dirty="0" smtClean="0"/>
              <a:t>Lower debt implies (1) a lower </a:t>
            </a:r>
            <a:r>
              <a:rPr lang="en-US" i="1" dirty="0" smtClean="0"/>
              <a:t>probability</a:t>
            </a:r>
            <a:r>
              <a:rPr lang="en-US" dirty="0" smtClean="0"/>
              <a:t> of a future crisis </a:t>
            </a:r>
            <a:br>
              <a:rPr lang="en-US" dirty="0" smtClean="0"/>
            </a:br>
            <a:r>
              <a:rPr lang="en-US" dirty="0" smtClean="0"/>
              <a:t>and/or (2) a less </a:t>
            </a:r>
            <a:r>
              <a:rPr lang="en-US" i="1" dirty="0" smtClean="0"/>
              <a:t>deep</a:t>
            </a:r>
            <a:r>
              <a:rPr lang="en-US" dirty="0" smtClean="0"/>
              <a:t> future crisis if it occurs</a:t>
            </a:r>
          </a:p>
          <a:p>
            <a:r>
              <a:rPr lang="en-US" b="1" dirty="0" smtClean="0"/>
              <a:t>Benefit</a:t>
            </a:r>
            <a:r>
              <a:rPr lang="en-US" dirty="0" smtClean="0"/>
              <a:t> of leaning: Better expected macroeconomic outcome in the future</a:t>
            </a:r>
          </a:p>
          <a:p>
            <a:r>
              <a:rPr lang="en-US" b="1" dirty="0" smtClean="0"/>
              <a:t>Cost</a:t>
            </a:r>
            <a:r>
              <a:rPr lang="en-US" dirty="0" smtClean="0"/>
              <a:t> of leaning: Worse macroeconomic outcome in the next few years</a:t>
            </a:r>
          </a:p>
          <a:p>
            <a:r>
              <a:rPr lang="en-US" dirty="0" smtClean="0"/>
              <a:t>Riksbank </a:t>
            </a:r>
            <a:r>
              <a:rPr lang="en-US" i="1" dirty="0" smtClean="0"/>
              <a:t>assumption </a:t>
            </a:r>
            <a:r>
              <a:rPr lang="en-US" dirty="0" smtClean="0"/>
              <a:t>(gut feeling): The benefit exceeds the cost</a:t>
            </a:r>
          </a:p>
          <a:p>
            <a:r>
              <a:rPr lang="en-US" dirty="0" smtClean="0"/>
              <a:t>Is that assumption true?</a:t>
            </a:r>
          </a:p>
          <a:p>
            <a:r>
              <a:rPr lang="en-US" dirty="0" smtClean="0"/>
              <a:t>The answer can be found in the Riksbank’s own boxes in MPRs July 2013 and February 2014, plus Schularick and Taylor (2012) and Flodén (2014)</a:t>
            </a:r>
          </a:p>
          <a:p>
            <a:r>
              <a:rPr lang="en-US" dirty="0" smtClean="0"/>
              <a:t>This involves putting numbers on the cost and benefit of leaning (Svensson 2015, Inflation targeting and leaning against the wind)</a:t>
            </a:r>
          </a:p>
        </p:txBody>
      </p:sp>
    </p:spTree>
    <p:extLst>
      <p:ext uri="{BB962C8B-B14F-4D97-AF65-F5344CB8AC3E}">
        <p14:creationId xmlns:p14="http://schemas.microsoft.com/office/powerpoint/2010/main" val="82044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Intertemporal tradeoff faced by Riksbank (Svensson):</a:t>
            </a:r>
            <a:br>
              <a:rPr lang="en-US" b="1" dirty="0" smtClean="0"/>
            </a:br>
            <a:r>
              <a:rPr lang="en-US" b="1" dirty="0" smtClean="0"/>
              <a:t>Simple linear calculation in terms of unemployment</a:t>
            </a:r>
            <a:endParaRPr lang="en-US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42166"/>
              </p:ext>
            </p:extLst>
          </p:nvPr>
        </p:nvGraphicFramePr>
        <p:xfrm>
          <a:off x="2144713" y="1553419"/>
          <a:ext cx="34623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2" name="Equation" r:id="rId3" imgW="1803400" imgH="203200" progId="Equation.DSMT4">
                  <p:embed/>
                </p:oleObj>
              </mc:Choice>
              <mc:Fallback>
                <p:oleObj name="Equation" r:id="rId3" imgW="1803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4713" y="1553419"/>
                        <a:ext cx="3462337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373605"/>
              </p:ext>
            </p:extLst>
          </p:nvPr>
        </p:nvGraphicFramePr>
        <p:xfrm>
          <a:off x="1003300" y="1935163"/>
          <a:ext cx="55848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" name="Equation" r:id="rId5" imgW="2908300" imgH="203200" progId="Equation.DSMT4">
                  <p:embed/>
                </p:oleObj>
              </mc:Choice>
              <mc:Fallback>
                <p:oleObj name="Equation" r:id="rId5" imgW="29083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3300" y="1935163"/>
                        <a:ext cx="55848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6747794"/>
              </p:ext>
            </p:extLst>
          </p:nvPr>
        </p:nvGraphicFramePr>
        <p:xfrm>
          <a:off x="511175" y="2405063"/>
          <a:ext cx="67071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4" name="Equation" r:id="rId7" imgW="3492500" imgH="203200" progId="Equation.DSMT4">
                  <p:embed/>
                </p:oleObj>
              </mc:Choice>
              <mc:Fallback>
                <p:oleObj name="Equation" r:id="rId7" imgW="34925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1175" y="2405063"/>
                        <a:ext cx="6707188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47042"/>
              </p:ext>
            </p:extLst>
          </p:nvPr>
        </p:nvGraphicFramePr>
        <p:xfrm>
          <a:off x="1031875" y="2825750"/>
          <a:ext cx="59023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5" name="Equation" r:id="rId9" imgW="3073400" imgH="203200" progId="Equation.DSMT4">
                  <p:embed/>
                </p:oleObj>
              </mc:Choice>
              <mc:Fallback>
                <p:oleObj name="Equation" r:id="rId9" imgW="3073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31875" y="2825750"/>
                        <a:ext cx="59023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061301"/>
              </p:ext>
            </p:extLst>
          </p:nvPr>
        </p:nvGraphicFramePr>
        <p:xfrm>
          <a:off x="1031875" y="3612122"/>
          <a:ext cx="59515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6" name="Equation" r:id="rId11" imgW="3098800" imgH="203200" progId="Equation.DSMT4">
                  <p:embed/>
                </p:oleObj>
              </mc:Choice>
              <mc:Fallback>
                <p:oleObj name="Equation" r:id="rId11" imgW="3098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031875" y="3612122"/>
                        <a:ext cx="5951538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28854"/>
              </p:ext>
            </p:extLst>
          </p:nvPr>
        </p:nvGraphicFramePr>
        <p:xfrm>
          <a:off x="1362075" y="5967413"/>
          <a:ext cx="27320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7" name="Equation" r:id="rId13" imgW="1422400" imgH="203200" progId="Equation.DSMT4">
                  <p:embed/>
                </p:oleObj>
              </mc:Choice>
              <mc:Fallback>
                <p:oleObj name="Equation" r:id="rId13" imgW="1422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62075" y="5967413"/>
                        <a:ext cx="2732088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1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063129"/>
              </p:ext>
            </p:extLst>
          </p:nvPr>
        </p:nvGraphicFramePr>
        <p:xfrm>
          <a:off x="554967" y="4194877"/>
          <a:ext cx="68834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8" name="Equation" r:id="rId15" imgW="3581400" imgH="203200" progId="Equation.DSMT4">
                  <p:embed/>
                </p:oleObj>
              </mc:Choice>
              <mc:Fallback>
                <p:oleObj name="Equation" r:id="rId15" imgW="35814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54967" y="4194877"/>
                        <a:ext cx="68834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083834"/>
              </p:ext>
            </p:extLst>
          </p:nvPr>
        </p:nvGraphicFramePr>
        <p:xfrm>
          <a:off x="614363" y="4595813"/>
          <a:ext cx="67818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9" name="Equation" r:id="rId17" imgW="3530600" imgH="203200" progId="Equation.DSMT4">
                  <p:embed/>
                </p:oleObj>
              </mc:Choice>
              <mc:Fallback>
                <p:oleObj name="Equation" r:id="rId17" imgW="35306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4363" y="4595813"/>
                        <a:ext cx="6781800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650208"/>
              </p:ext>
            </p:extLst>
          </p:nvPr>
        </p:nvGraphicFramePr>
        <p:xfrm>
          <a:off x="248348" y="5067300"/>
          <a:ext cx="45608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0" name="Equation" r:id="rId19" imgW="2374900" imgH="203200" progId="Equation.DSMT4">
                  <p:embed/>
                </p:oleObj>
              </mc:Choice>
              <mc:Fallback>
                <p:oleObj name="Equation" r:id="rId19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48348" y="5067300"/>
                        <a:ext cx="4560888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4160637"/>
              </p:ext>
            </p:extLst>
          </p:nvPr>
        </p:nvGraphicFramePr>
        <p:xfrm>
          <a:off x="1595331" y="3249940"/>
          <a:ext cx="45608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1" name="Equation" r:id="rId21" imgW="2374900" imgH="203200" progId="Equation.DSMT4">
                  <p:embed/>
                </p:oleObj>
              </mc:Choice>
              <mc:Fallback>
                <p:oleObj name="Equation" r:id="rId21" imgW="23749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95331" y="3249940"/>
                        <a:ext cx="4560887" cy="392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6444763"/>
              </p:ext>
            </p:extLst>
          </p:nvPr>
        </p:nvGraphicFramePr>
        <p:xfrm>
          <a:off x="4814888" y="5087938"/>
          <a:ext cx="36845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2" name="Equation" r:id="rId23" imgW="1917700" imgH="203200" progId="Equation.DSMT4">
                  <p:embed/>
                </p:oleObj>
              </mc:Choice>
              <mc:Fallback>
                <p:oleObj name="Equation" r:id="rId23" imgW="19177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14888" y="5087938"/>
                        <a:ext cx="3684587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736632"/>
              </p:ext>
            </p:extLst>
          </p:nvPr>
        </p:nvGraphicFramePr>
        <p:xfrm>
          <a:off x="942975" y="5537200"/>
          <a:ext cx="65865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" name="Equation" r:id="rId25" imgW="3429000" imgH="203200" progId="Equation.DSMT4">
                  <p:embed/>
                </p:oleObj>
              </mc:Choice>
              <mc:Fallback>
                <p:oleObj name="Equation" r:id="rId25" imgW="34290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942975" y="5537200"/>
                        <a:ext cx="6586538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69531" y="5902968"/>
            <a:ext cx="3585988" cy="461665"/>
          </a:xfrm>
          <a:prstGeom prst="rect">
            <a:avLst/>
          </a:prstGeom>
          <a:solidFill>
            <a:schemeClr val="bg1">
              <a:alpha val="9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Should have been ≥ 100%</a:t>
            </a:r>
            <a:endParaRPr lang="en-US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530317"/>
              </p:ext>
            </p:extLst>
          </p:nvPr>
        </p:nvGraphicFramePr>
        <p:xfrm>
          <a:off x="3037631" y="6364633"/>
          <a:ext cx="24638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4" name="Equation" r:id="rId27" imgW="1282700" imgH="177800" progId="Equation.DSMT4">
                  <p:embed/>
                </p:oleObj>
              </mc:Choice>
              <mc:Fallback>
                <p:oleObj name="Equation" r:id="rId27" imgW="12827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037631" y="6364633"/>
                        <a:ext cx="2463800" cy="341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555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TART PI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Anpassad 4">
      <a:dk1>
        <a:sysClr val="windowText" lastClr="000000"/>
      </a:dk1>
      <a:lt1>
        <a:sysClr val="window" lastClr="FFFFFF"/>
      </a:lt1>
      <a:dk2>
        <a:srgbClr val="201C4F"/>
      </a:dk2>
      <a:lt2>
        <a:srgbClr val="EEECE1"/>
      </a:lt2>
      <a:accent1>
        <a:srgbClr val="0B99D0"/>
      </a:accent1>
      <a:accent2>
        <a:srgbClr val="CC7D00"/>
      </a:accent2>
      <a:accent3>
        <a:srgbClr val="591E77"/>
      </a:accent3>
      <a:accent4>
        <a:srgbClr val="201C4F"/>
      </a:accent4>
      <a:accent5>
        <a:srgbClr val="A39161"/>
      </a:accent5>
      <a:accent6>
        <a:srgbClr val="005973"/>
      </a:accent6>
      <a:hlink>
        <a:srgbClr val="0082C8"/>
      </a:hlink>
      <a:folHlink>
        <a:srgbClr val="8C4696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Standardtema.thmx</Template>
  <TotalTime>11617</TotalTime>
  <Words>939</Words>
  <Application>Microsoft Office PowerPoint</Application>
  <PresentationFormat>On-screen Show (4:3)</PresentationFormat>
  <Paragraphs>100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Times New Roman</vt:lpstr>
      <vt:lpstr>Wingdings</vt:lpstr>
      <vt:lpstr>START PICTURE</vt:lpstr>
      <vt:lpstr>Custom Design</vt:lpstr>
      <vt:lpstr>Equation</vt:lpstr>
      <vt:lpstr>Ajello, Laubach, López-Salido, and Nakata, “Financial Stability and Optimal Interest-Rate Policy”</vt:lpstr>
      <vt:lpstr>Issue</vt:lpstr>
      <vt:lpstr>Results of the paper</vt:lpstr>
      <vt:lpstr>Comments</vt:lpstr>
      <vt:lpstr>Comments</vt:lpstr>
      <vt:lpstr>Comments</vt:lpstr>
      <vt:lpstr>Other comments</vt:lpstr>
      <vt:lpstr>The Riksbank’s case for leaning against the wind</vt:lpstr>
      <vt:lpstr>Intertemporal tradeoff faced by Riksbank (Svensson): Simple linear calculation in terms of unemployment</vt:lpstr>
      <vt:lpstr>Intertemporal tradeoff faced by Riksbank (Svensson): Simple quadratic calculation in terms of unemployment</vt:lpstr>
      <vt:lpstr>Intertemporal tradeoff faced by central bank (figure 1 in paper): Simple linear calculation in terms of output</vt:lpstr>
      <vt:lpstr>Intertemporal tradeoff faced by central bank (figure 1 in paper): Simple linear calculation in terms of output</vt:lpstr>
      <vt:lpstr>Intertemporal tradeoff faced by central bank (paper) : Simple quadratic calculation in terms of output</vt:lpstr>
      <vt:lpstr>Intertemporal tradeoff faced by central bank (paper)</vt:lpstr>
      <vt:lpstr>Conclusion</vt:lpstr>
      <vt:lpstr>Additional slides</vt:lpstr>
      <vt:lpstr>A detail: The financial-stability mechanism</vt:lpstr>
      <vt:lpstr>Cost of 1 pp higher policy rate:  0.5 pp higher unemployment rate</vt:lpstr>
      <vt:lpstr>Benefit (1) of 1 pp higher policy rate:  Lower probability of a crisis</vt:lpstr>
      <vt:lpstr>Benefit (2) of 1 pp higher policy rate:  Smaller increase in unemployment if crisis</vt:lpstr>
      <vt:lpstr>Summarize cost and benefit of 1 pp higher policy rate</vt:lpstr>
      <vt:lpstr>The leaning: Policy rates in Sweden, UK, and US; Eonia rate in euro area</vt:lpstr>
      <vt:lpstr>The leaning: Inflation in Sweden, euro area, UK,  and US</vt:lpstr>
      <vt:lpstr>The leaning: Real policy rate in Sweden, UK, and US, real Eonia rate in euro area</vt:lpstr>
      <vt:lpstr>Ex post evaluation: Riksbank policy-rate increases from summer of 2010 have led to inflation below target and higher unemployment (and probably a higher debt ratio)</vt:lpstr>
    </vt:vector>
  </TitlesOfParts>
  <Company>Drive Reklam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Jacob Libietis Jacobson</dc:creator>
  <cp:lastModifiedBy>Cliver, Margaret</cp:lastModifiedBy>
  <cp:revision>608</cp:revision>
  <cp:lastPrinted>2014-09-05T14:05:56Z</cp:lastPrinted>
  <dcterms:created xsi:type="dcterms:W3CDTF">2013-04-25T08:57:52Z</dcterms:created>
  <dcterms:modified xsi:type="dcterms:W3CDTF">2015-03-30T17:29:35Z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-279467886</vt:i4>
  </property>
  <property fmtid="{D5CDD505-2E9C-101B-9397-08002B2CF9AE}" pid="3" name="_NewReviewCycle">
    <vt:lpwstr/>
  </property>
  <property fmtid="{D5CDD505-2E9C-101B-9397-08002B2CF9AE}" pid="4" name="_EmailSubject">
    <vt:lpwstr>FOR ACTION PLEASE: Presentation Today</vt:lpwstr>
  </property>
  <property fmtid="{D5CDD505-2E9C-101B-9397-08002B2CF9AE}" pid="5" name="_AuthorEmail">
    <vt:lpwstr>LSvensson@imf.org</vt:lpwstr>
  </property>
  <property fmtid="{D5CDD505-2E9C-101B-9397-08002B2CF9AE}" pid="6" name="_AuthorEmailDisplayName">
    <vt:lpwstr>Svensson, Lars E.O.</vt:lpwstr>
  </property>
</Properties>
</file>