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  <p:sldMasterId id="2147483658" r:id="rId2"/>
  </p:sldMasterIdLst>
  <p:notesMasterIdLst>
    <p:notesMasterId r:id="rId23"/>
  </p:notesMasterIdLst>
  <p:handoutMasterIdLst>
    <p:handoutMasterId r:id="rId24"/>
  </p:handoutMasterIdLst>
  <p:sldIdLst>
    <p:sldId id="457" r:id="rId3"/>
    <p:sldId id="590" r:id="rId4"/>
    <p:sldId id="591" r:id="rId5"/>
    <p:sldId id="602" r:id="rId6"/>
    <p:sldId id="593" r:id="rId7"/>
    <p:sldId id="607" r:id="rId8"/>
    <p:sldId id="608" r:id="rId9"/>
    <p:sldId id="605" r:id="rId10"/>
    <p:sldId id="606" r:id="rId11"/>
    <p:sldId id="609" r:id="rId12"/>
    <p:sldId id="610" r:id="rId13"/>
    <p:sldId id="611" r:id="rId14"/>
    <p:sldId id="612" r:id="rId15"/>
    <p:sldId id="596" r:id="rId16"/>
    <p:sldId id="613" r:id="rId17"/>
    <p:sldId id="598" r:id="rId18"/>
    <p:sldId id="592" r:id="rId19"/>
    <p:sldId id="615" r:id="rId20"/>
    <p:sldId id="614" r:id="rId21"/>
    <p:sldId id="603" r:id="rId2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A17"/>
    <a:srgbClr val="DDE133"/>
    <a:srgbClr val="0066FF"/>
    <a:srgbClr val="0639BA"/>
    <a:srgbClr val="E11505"/>
    <a:srgbClr val="FF9933"/>
    <a:srgbClr val="9ED29A"/>
    <a:srgbClr val="D6ECD4"/>
    <a:srgbClr val="B1CFB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912" autoAdjust="0"/>
    <p:restoredTop sz="95936" autoAdjust="0"/>
  </p:normalViewPr>
  <p:slideViewPr>
    <p:cSldViewPr showGuides="1">
      <p:cViewPr varScale="1">
        <p:scale>
          <a:sx n="90" d="100"/>
          <a:sy n="90" d="100"/>
        </p:scale>
        <p:origin x="105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172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363" tIns="48182" rIns="96363" bIns="48182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>
                <a:latin typeface="Times New Roman" pitchFamily="18" charset="0"/>
              </a:defRPr>
            </a:lvl1pPr>
          </a:lstStyle>
          <a:p>
            <a:fld id="{46A12CB4-89BE-4222-B5B0-EDEB8925D3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78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363" tIns="48182" rIns="96363" bIns="48182" numCol="1" anchor="t" anchorCtr="0" compatLnSpc="1">
            <a:prstTxWarp prst="textNoShape">
              <a:avLst/>
            </a:prstTxWarp>
          </a:bodyPr>
          <a:lstStyle>
            <a:lvl1pPr defTabSz="963613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363" tIns="48182" rIns="96363" bIns="48182" numCol="1" anchor="t" anchorCtr="0" compatLnSpc="1">
            <a:prstTxWarp prst="textNoShape">
              <a:avLst/>
            </a:prstTxWarp>
          </a:bodyPr>
          <a:lstStyle>
            <a:lvl1pPr algn="r" defTabSz="963613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363" tIns="48182" rIns="96363" bIns="481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363" tIns="48182" rIns="96363" bIns="48182" numCol="1" anchor="b" anchorCtr="0" compatLnSpc="1">
            <a:prstTxWarp prst="textNoShape">
              <a:avLst/>
            </a:prstTxWarp>
          </a:bodyPr>
          <a:lstStyle>
            <a:lvl1pPr defTabSz="963613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363" tIns="48182" rIns="96363" bIns="48182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>
                <a:latin typeface="Times New Roman" pitchFamily="18" charset="0"/>
              </a:defRPr>
            </a:lvl1pPr>
          </a:lstStyle>
          <a:p>
            <a:fld id="{355C91B8-073D-487C-BDCA-47A144290C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05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48023-D718-4654-BE71-79CD25FBB634}" type="slidenum">
              <a:rPr lang="en-US"/>
              <a:pPr/>
              <a:t>1</a:t>
            </a:fld>
            <a:endParaRPr lang="en-US"/>
          </a:p>
        </p:txBody>
      </p:sp>
      <p:sp>
        <p:nvSpPr>
          <p:cNvPr id="66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04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1E907-3D4D-434A-9BA3-9C8F12187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A32EB-D4BD-4C15-9AD7-EDE57D47A4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7AB4B-5670-442E-9BEF-06E0C9E387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F3F083C-D9C8-4970-8673-26B6D4F379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F4157D-DF68-44FF-A12A-02E2D696C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A9D0F-E46B-444C-A4F3-FB5DC2C3F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AB6B3-1437-404D-9EF6-FFB1EEFB7E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E4D78-856D-4D05-BC2A-233387F636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701B9-4A58-48A0-A16D-70429705BE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4384-0E54-44FF-B064-E24A6A736D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5C09E-74F4-4776-B9E4-1ED59AAFC3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E5AF7-BC08-4887-8DAC-C9FBF725D6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6DE1F-2D3C-4ED4-AA55-1C7CB1BC2C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4C1B3-2CC2-4876-9899-70007677B8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C2D7D-495E-496D-A821-2CFD8189B6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2F562-CBBC-43A5-911F-4A86D63CD4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AA82B-9643-45C2-B2AD-DD3833FA99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74E3E-098F-4501-80EC-6D3D8CCC9E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84DB9-39C0-41CB-9C7F-F855F7CA54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21A15-82E7-4C12-98AB-D19BA4B5A5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9DCEE-906C-442D-BE03-7CC5CA7742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608E3-21DD-4A27-8808-2FA84D2F7C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96641-61B6-467B-9B30-8F3BB6BA54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0" name="Rectangle 2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gradFill rotWithShape="1">
            <a:gsLst>
              <a:gs pos="0">
                <a:srgbClr val="0639BA"/>
              </a:gs>
              <a:gs pos="100000">
                <a:srgbClr val="B4D0B9">
                  <a:gamma/>
                  <a:tint val="0"/>
                  <a:invGamma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55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55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055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055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82DA7DC-A333-40D9-A2B3-E75B85F342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81" r:id="rId12"/>
    <p:sldLayoutId id="214748368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6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06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06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8317234-BB0C-4ED2-8A08-CC26DAFA76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Text Box 2"/>
          <p:cNvSpPr txBox="1">
            <a:spLocks noChangeArrowheads="1"/>
          </p:cNvSpPr>
          <p:nvPr/>
        </p:nvSpPr>
        <p:spPr bwMode="auto">
          <a:xfrm>
            <a:off x="241300" y="46732"/>
            <a:ext cx="86867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Discussion of Michaillat and </a:t>
            </a:r>
            <a:r>
              <a:rPr lang="en-US" sz="3200" dirty="0" err="1" smtClean="0"/>
              <a:t>Saez’s</a:t>
            </a:r>
            <a:endParaRPr lang="en-US" sz="3200" dirty="0" smtClean="0"/>
          </a:p>
          <a:p>
            <a:pPr algn="ctr"/>
            <a:r>
              <a:rPr lang="en-US" sz="3200" dirty="0" smtClean="0"/>
              <a:t>“An Economical Business-Cycle Model”</a:t>
            </a:r>
            <a:endParaRPr lang="en-US" sz="3200" dirty="0"/>
          </a:p>
        </p:txBody>
      </p:sp>
      <p:sp>
        <p:nvSpPr>
          <p:cNvPr id="665603" name="Text Box 3"/>
          <p:cNvSpPr txBox="1">
            <a:spLocks noChangeArrowheads="1"/>
          </p:cNvSpPr>
          <p:nvPr/>
        </p:nvSpPr>
        <p:spPr bwMode="auto">
          <a:xfrm>
            <a:off x="2564871" y="5715000"/>
            <a:ext cx="62953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Conference on “The New Normal for Monetary Policy”</a:t>
            </a:r>
          </a:p>
          <a:p>
            <a:pPr algn="ctr"/>
            <a:r>
              <a:rPr lang="en-US" sz="2000" dirty="0" smtClean="0"/>
              <a:t>Federal Reserve Bank of San Francisco</a:t>
            </a:r>
            <a:endParaRPr lang="en-US" sz="2000" dirty="0"/>
          </a:p>
          <a:p>
            <a:pPr algn="ctr"/>
            <a:r>
              <a:rPr lang="en-US" sz="2000" dirty="0" smtClean="0"/>
              <a:t>March 27, 2015</a:t>
            </a:r>
            <a:endParaRPr lang="en-US" sz="2000" dirty="0"/>
          </a:p>
        </p:txBody>
      </p:sp>
      <p:sp>
        <p:nvSpPr>
          <p:cNvPr id="665607" name="Text Box 7"/>
          <p:cNvSpPr txBox="1">
            <a:spLocks noChangeArrowheads="1"/>
          </p:cNvSpPr>
          <p:nvPr/>
        </p:nvSpPr>
        <p:spPr bwMode="auto">
          <a:xfrm>
            <a:off x="4445000" y="1928336"/>
            <a:ext cx="4013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dirty="0"/>
              <a:t>Eric T. Swanson</a:t>
            </a:r>
          </a:p>
          <a:p>
            <a:pPr algn="ctr"/>
            <a:r>
              <a:rPr lang="en-US" dirty="0" smtClean="0"/>
              <a:t>University of California, Irvine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914400"/>
            <a:ext cx="8610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Or is inflation consistent with a New Keynesian model?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Del Negro, Giannoni, and </a:t>
            </a:r>
            <a:r>
              <a:rPr lang="en-US" sz="2000" dirty="0" err="1" smtClean="0"/>
              <a:t>Schorfheide</a:t>
            </a:r>
            <a:r>
              <a:rPr lang="en-US" sz="2000" dirty="0" smtClean="0"/>
              <a:t> (2015 </a:t>
            </a:r>
            <a:r>
              <a:rPr lang="en-US" sz="2000" dirty="0" err="1" smtClean="0"/>
              <a:t>AEJMacro</a:t>
            </a:r>
            <a:r>
              <a:rPr lang="en-US" sz="2000" dirty="0" smtClean="0"/>
              <a:t>) show that a New Keynesian model with financial frictions predicts inflation remarkably well: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79843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Do We Need a Model with Fixed Inflation?</a:t>
            </a:r>
            <a:endParaRPr lang="en-US" sz="3200" dirty="0">
              <a:latin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6866" y="2109645"/>
            <a:ext cx="3164841" cy="45959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153478"/>
            <a:ext cx="2951481" cy="452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7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78015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Do We Need a Model with Fixed Inflation?</a:t>
            </a:r>
            <a:endParaRPr lang="en-US" sz="3200" dirty="0">
              <a:latin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79104"/>
            <a:ext cx="7325361" cy="50484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9906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Del Negro et al. (2015), inflation expectations are well anchored and marginal costs were consistently expected to mean-revert:</a:t>
            </a:r>
          </a:p>
        </p:txBody>
      </p:sp>
    </p:spTree>
    <p:extLst>
      <p:ext uri="{BB962C8B-B14F-4D97-AF65-F5344CB8AC3E}">
        <p14:creationId xmlns:p14="http://schemas.microsoft.com/office/powerpoint/2010/main" val="130969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98174" y="1040296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Swanson and Williams (2014 AER) also find that forecasters consistently thought recovery was imminent throughout 2009-11: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78015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Do We Need a Model with Fixed Inflation?</a:t>
            </a:r>
            <a:endParaRPr lang="en-US" sz="3200" dirty="0">
              <a:latin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026" y="1765852"/>
            <a:ext cx="6543040" cy="507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79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914400"/>
            <a:ext cx="868680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It’s not clear that we need/want a model of permanent liquidity traps.</a:t>
            </a:r>
          </a:p>
          <a:p>
            <a:pPr marL="228600" indent="-228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The behavior of the U.S. and Japan </a:t>
            </a:r>
            <a:r>
              <a:rPr lang="en-US" sz="2400" dirty="0" smtClean="0"/>
              <a:t>seem </a:t>
            </a:r>
            <a:r>
              <a:rPr lang="en-US" sz="2400" dirty="0"/>
              <a:t>consistent with recovery from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U.S.:  One big shock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Japan:  Two big </a:t>
            </a:r>
            <a:r>
              <a:rPr lang="en-US" sz="2400" dirty="0" smtClean="0"/>
              <a:t>shocks</a:t>
            </a:r>
          </a:p>
          <a:p>
            <a:pPr marL="228600" lvl="1" indent="-228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New Keynesian model with a large shock and financial frictions seems to fit recent U.S. experience very well.</a:t>
            </a:r>
          </a:p>
          <a:p>
            <a:pPr marL="227013" indent="-22701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According to the NK model, inflation has been sluggish because expectations are well anchored and firms expected marginal costs to mean-revert.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Still, this paper provides an alternative to the NK model</a:t>
            </a:r>
          </a:p>
          <a:p>
            <a:pPr marL="111125" indent="-111125">
              <a:spcBef>
                <a:spcPts val="600"/>
              </a:spcBef>
            </a:pPr>
            <a:r>
              <a:rPr lang="en-US" dirty="0"/>
              <a:t>O</a:t>
            </a:r>
            <a:r>
              <a:rPr lang="en-US" dirty="0" smtClean="0"/>
              <a:t>ther alternatives:  </a:t>
            </a:r>
            <a:r>
              <a:rPr lang="en-US" dirty="0" err="1" smtClean="0"/>
              <a:t>Benhabib</a:t>
            </a:r>
            <a:r>
              <a:rPr lang="en-US" dirty="0" smtClean="0"/>
              <a:t>, Schmitt-Grohe, Uribe (2001 JET, 2002 JPE), Farmer (2010 JME, 2012EJ), </a:t>
            </a:r>
            <a:r>
              <a:rPr lang="en-US" dirty="0" err="1" smtClean="0"/>
              <a:t>Eggertsson-Mehrotra</a:t>
            </a:r>
            <a:r>
              <a:rPr lang="en-US" dirty="0" smtClean="0"/>
              <a:t> (2014 NBERWP)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64393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Main Motivations Are Questionable</a:t>
            </a:r>
            <a:endParaRPr lang="en-US" sz="32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5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88325"/>
            <a:ext cx="45733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Tahoma" pitchFamily="34" charset="0"/>
              </a:rPr>
              <a:t>Barro</a:t>
            </a:r>
            <a:r>
              <a:rPr lang="en-US" sz="3200" dirty="0" smtClean="0">
                <a:latin typeface="Tahoma" pitchFamily="34" charset="0"/>
              </a:rPr>
              <a:t>-Grossman (1971)</a:t>
            </a:r>
            <a:endParaRPr lang="en-US" sz="3200" dirty="0">
              <a:latin typeface="Tahom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187" y="1676400"/>
            <a:ext cx="4634213" cy="4674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88985" y="4812268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Frictionless labor demand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5460" y="2209800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Labor supply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022" y="4232234"/>
            <a:ext cx="27084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Actual labor demand; displays rationing because additional produced goods cannot be sold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667000" y="4114800"/>
            <a:ext cx="1447800" cy="69746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399265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88325"/>
            <a:ext cx="4315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Michaillat-Saez (2013)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076265"/>
            <a:ext cx="8686800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sz="2400" dirty="0" smtClean="0"/>
              <a:t>In </a:t>
            </a:r>
            <a:r>
              <a:rPr lang="en-US" sz="2400" dirty="0" err="1" smtClean="0"/>
              <a:t>Barro</a:t>
            </a:r>
            <a:r>
              <a:rPr lang="en-US" sz="2400" dirty="0" smtClean="0"/>
              <a:t>-Grossman (1971), rationing process is not specified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In Michaillat-Saez (2013)</a:t>
            </a:r>
          </a:p>
          <a:p>
            <a:pPr marL="342900" indent="-2270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goods</a:t>
            </a:r>
            <a:r>
              <a:rPr lang="en-US" sz="2400" dirty="0" smtClean="0"/>
              <a:t> and labor are rationed through matching process</a:t>
            </a:r>
          </a:p>
          <a:p>
            <a:pPr marL="342900" indent="-2270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</a:t>
            </a:r>
            <a:r>
              <a:rPr lang="en-US" sz="2400" dirty="0" smtClean="0"/>
              <a:t>upply and demand can be equilibrated either through change in p, or change in market tightness (or both)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Model is static—no dynamics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Raises questions:</a:t>
            </a:r>
          </a:p>
          <a:p>
            <a:pPr marL="342900" indent="-2317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Why don’t prices adjust at all?  (Why only matching?)</a:t>
            </a:r>
          </a:p>
          <a:p>
            <a:pPr marL="342900" indent="-2317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If a firm lowers its price, shouldn’t its chance of matching improve?</a:t>
            </a:r>
          </a:p>
        </p:txBody>
      </p:sp>
    </p:spTree>
    <p:extLst>
      <p:ext uri="{BB962C8B-B14F-4D97-AF65-F5344CB8AC3E}">
        <p14:creationId xmlns:p14="http://schemas.microsoft.com/office/powerpoint/2010/main" val="90059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20828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This Paper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990600"/>
            <a:ext cx="8686800" cy="5052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400" dirty="0" smtClean="0"/>
              <a:t>Relative to Michaillat-Saez (2013):</a:t>
            </a:r>
          </a:p>
          <a:p>
            <a:pPr marL="342900" indent="-2317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Model has some superficial dynamics (e.g., interest rate)</a:t>
            </a:r>
            <a:endParaRPr lang="en-US" sz="2400" dirty="0"/>
          </a:p>
          <a:p>
            <a:pPr marL="342900" indent="-2317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But model jumps from one steady state to another</a:t>
            </a:r>
          </a:p>
          <a:p>
            <a:pPr marL="342900" indent="-2317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Analysis compares steady states (static)</a:t>
            </a:r>
          </a:p>
          <a:p>
            <a:pPr marL="342900" indent="-2317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Wealth enters the utility function, to generate IS curve in SS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Model here is very similar to IS-LM (with fixed prices!)</a:t>
            </a:r>
          </a:p>
          <a:p>
            <a:pPr>
              <a:spcBef>
                <a:spcPts val="200"/>
              </a:spcBef>
            </a:pPr>
            <a:r>
              <a:rPr lang="en-US" sz="2400" dirty="0" smtClean="0"/>
              <a:t>This means it inherits shortcomings of original IS-LM model:</a:t>
            </a:r>
          </a:p>
          <a:p>
            <a:pPr marL="342900" indent="-2317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No dynamics</a:t>
            </a:r>
          </a:p>
          <a:p>
            <a:pPr marL="342900" indent="-2317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No tendency to return to natural rates</a:t>
            </a:r>
          </a:p>
          <a:p>
            <a:pPr marL="342900" indent="-2317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Monetary policy is conducted through money supply, not the short-term interest rate</a:t>
            </a:r>
          </a:p>
          <a:p>
            <a:pPr marL="342900" indent="-2317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What about IS-MP model?</a:t>
            </a:r>
          </a:p>
        </p:txBody>
      </p:sp>
    </p:spTree>
    <p:extLst>
      <p:ext uri="{BB962C8B-B14F-4D97-AF65-F5344CB8AC3E}">
        <p14:creationId xmlns:p14="http://schemas.microsoft.com/office/powerpoint/2010/main" val="221470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184151" y="76200"/>
            <a:ext cx="88836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Steady-State IS Curve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990600"/>
            <a:ext cx="8686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IS curve in the model is not dynamic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Household’s Euler equation: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4267200"/>
            <a:ext cx="809439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Higher </a:t>
            </a:r>
            <a:r>
              <a:rPr lang="en-US" sz="2400" i="1" dirty="0" smtClean="0"/>
              <a:t>r</a:t>
            </a:r>
            <a:r>
              <a:rPr lang="en-US" sz="2400" dirty="0" smtClean="0"/>
              <a:t> implies lower </a:t>
            </a:r>
            <a:r>
              <a:rPr lang="en-US" sz="2400" i="1" dirty="0" smtClean="0"/>
              <a:t>c</a:t>
            </a:r>
            <a:r>
              <a:rPr lang="en-US" sz="2400" dirty="0" smtClean="0"/>
              <a:t> (and higher </a:t>
            </a:r>
            <a:r>
              <a:rPr lang="en-US" sz="2400" i="1" dirty="0" smtClean="0"/>
              <a:t>a</a:t>
            </a:r>
            <a:r>
              <a:rPr lang="en-US" sz="2400" dirty="0" smtClean="0"/>
              <a:t>),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  which implies a steady-state “IS curve”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2133600"/>
                <a:ext cx="8094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 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133600"/>
                <a:ext cx="8094391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124200"/>
                <a:ext cx="8094391" cy="8797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1=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124200"/>
                <a:ext cx="8094391" cy="8797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4800" y="2814935"/>
            <a:ext cx="809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steady state,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467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184151" y="76200"/>
            <a:ext cx="88836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Monetary Policy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990600"/>
            <a:ext cx="8686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/>
            <a:r>
              <a:rPr lang="en-US" sz="2400" dirty="0" smtClean="0"/>
              <a:t>Equilibrium in the model can be achieved either through prices, through market tightness, or both.</a:t>
            </a:r>
          </a:p>
          <a:p>
            <a:pPr marL="114300" indent="-114300">
              <a:spcBef>
                <a:spcPts val="1200"/>
              </a:spcBef>
            </a:pPr>
            <a:r>
              <a:rPr lang="en-US" sz="2400" dirty="0" smtClean="0"/>
              <a:t>Michaillat and Saez assume a fixed-inflation equilibrium:</a:t>
            </a:r>
          </a:p>
          <a:p>
            <a:pPr marL="114300">
              <a:spcBef>
                <a:spcPts val="0"/>
              </a:spcBef>
            </a:pPr>
            <a:r>
              <a:rPr lang="en-US" sz="2400" dirty="0" smtClean="0"/>
              <a:t>the path of prices is exogenous, fixed.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Monetary policy = choice of initial real money balances m(0).</a:t>
            </a:r>
          </a:p>
          <a:p>
            <a:pPr marL="114300"/>
            <a:r>
              <a:rPr lang="en-US" sz="2400" dirty="0"/>
              <a:t>C</a:t>
            </a:r>
            <a:r>
              <a:rPr lang="en-US" sz="2400" dirty="0" smtClean="0"/>
              <a:t>entral bank cannot choose money growth (by assumption)!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If we let central bank choose money growth, then CB can: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dirty="0" smtClean="0"/>
              <a:t>choose steady-state inflation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dirty="0" smtClean="0"/>
              <a:t>lower steady-state real interest rate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dirty="0" smtClean="0"/>
              <a:t>shift out the steady-state IS curve</a:t>
            </a:r>
          </a:p>
          <a:p>
            <a:r>
              <a:rPr lang="en-US" sz="2400" dirty="0" smtClean="0"/>
              <a:t>There would be no steady-state liquidity trap.</a:t>
            </a:r>
          </a:p>
          <a:p>
            <a:pPr marL="114300" indent="-114300">
              <a:spcBef>
                <a:spcPts val="2400"/>
              </a:spcBef>
            </a:pPr>
            <a:r>
              <a:rPr lang="en-US" sz="2400" dirty="0" smtClean="0"/>
              <a:t>Monetary policy in the model is either crippled, or too powerful.</a:t>
            </a:r>
          </a:p>
        </p:txBody>
      </p:sp>
    </p:spTree>
    <p:extLst>
      <p:ext uri="{BB962C8B-B14F-4D97-AF65-F5344CB8AC3E}">
        <p14:creationId xmlns:p14="http://schemas.microsoft.com/office/powerpoint/2010/main" val="232576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59316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Unconventional Monetary Policy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990600"/>
            <a:ext cx="86868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this paper (and IS-LM), Unconventional Monetary Policy is:</a:t>
            </a:r>
          </a:p>
          <a:p>
            <a:pPr marL="342900" indent="-227013">
              <a:buFont typeface="Arial" panose="020B0604020202020204" pitchFamily="34" charset="0"/>
              <a:buChar char="•"/>
            </a:pPr>
            <a:r>
              <a:rPr lang="en-US" sz="2400" dirty="0" smtClean="0"/>
              <a:t>Helicopter drop</a:t>
            </a:r>
          </a:p>
          <a:p>
            <a:pPr marL="342900" indent="-227013">
              <a:buFont typeface="Arial" panose="020B0604020202020204" pitchFamily="34" charset="0"/>
              <a:buChar char="•"/>
            </a:pPr>
            <a:r>
              <a:rPr lang="en-US" sz="2400" dirty="0" smtClean="0"/>
              <a:t>Fiscal policy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The model is unable to consider:</a:t>
            </a:r>
          </a:p>
          <a:p>
            <a:pPr marL="342900" indent="-227013">
              <a:buFont typeface="Arial" panose="020B0604020202020204" pitchFamily="34" charset="0"/>
              <a:buChar char="•"/>
            </a:pPr>
            <a:r>
              <a:rPr lang="en-US" sz="2400" dirty="0" smtClean="0"/>
              <a:t>Forward guidance</a:t>
            </a:r>
          </a:p>
          <a:p>
            <a:pPr marL="342900" indent="-227013">
              <a:buFont typeface="Arial" panose="020B0604020202020204" pitchFamily="34" charset="0"/>
              <a:buChar char="•"/>
            </a:pPr>
            <a:r>
              <a:rPr lang="en-US" sz="2400" dirty="0" smtClean="0"/>
              <a:t>Long-term bond purchases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Monetary policy in the model is not interesting:</a:t>
            </a:r>
          </a:p>
          <a:p>
            <a:pPr marL="342900"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Standard monetary policy is crippled (by assumption)</a:t>
            </a:r>
          </a:p>
          <a:p>
            <a:pPr marL="342900"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Unconventional monetary policy is totally uninteresting</a:t>
            </a:r>
          </a:p>
          <a:p>
            <a:pPr marL="114300" indent="-114300">
              <a:spcBef>
                <a:spcPts val="3600"/>
              </a:spcBef>
            </a:pPr>
            <a:r>
              <a:rPr lang="en-US" sz="2400" dirty="0" smtClean="0"/>
              <a:t>A main reason why the New Keynesian model has been so successful is because it models monetary policy so well.</a:t>
            </a:r>
          </a:p>
        </p:txBody>
      </p:sp>
    </p:spTree>
    <p:extLst>
      <p:ext uri="{BB962C8B-B14F-4D97-AF65-F5344CB8AC3E}">
        <p14:creationId xmlns:p14="http://schemas.microsoft.com/office/powerpoint/2010/main" val="335136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52400" y="62130"/>
            <a:ext cx="20523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Motivation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143000"/>
            <a:ext cx="86868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standard New Keynesian model does not match two very important features of recent global experience:</a:t>
            </a:r>
          </a:p>
          <a:p>
            <a:pPr marL="342900" indent="-227013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Inflation has hardly fallen (despite lots of slack)</a:t>
            </a:r>
          </a:p>
          <a:p>
            <a:pPr marL="342900" indent="-227013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L</a:t>
            </a:r>
            <a:r>
              <a:rPr lang="en-US" sz="2400" dirty="0" smtClean="0"/>
              <a:t>iquidity traps have been extremely long-lived/persistent</a:t>
            </a:r>
          </a:p>
          <a:p>
            <a:pPr>
              <a:spcBef>
                <a:spcPts val="2400"/>
              </a:spcBef>
            </a:pPr>
            <a:r>
              <a:rPr lang="en-US" sz="2400" dirty="0"/>
              <a:t>Previous work by Michaillat and Saez (2013 NBERWP) develops an alternative model based on matching frictions in product and labor </a:t>
            </a:r>
            <a:r>
              <a:rPr lang="en-US" sz="2400" dirty="0" smtClean="0"/>
              <a:t>markets (generalization </a:t>
            </a:r>
            <a:r>
              <a:rPr lang="en-US" sz="2400" dirty="0"/>
              <a:t>of </a:t>
            </a:r>
            <a:r>
              <a:rPr lang="en-US" sz="2400" dirty="0" err="1" smtClean="0"/>
              <a:t>Barro</a:t>
            </a:r>
            <a:r>
              <a:rPr lang="en-US" sz="2400" dirty="0" smtClean="0"/>
              <a:t>-Grossman)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present paper </a:t>
            </a:r>
            <a:r>
              <a:rPr lang="en-US" sz="2400" dirty="0" smtClean="0"/>
              <a:t>modifies/extends </a:t>
            </a:r>
            <a:r>
              <a:rPr lang="en-US" sz="2400" dirty="0"/>
              <a:t>that model to have:</a:t>
            </a:r>
          </a:p>
          <a:p>
            <a:pPr marL="342900" indent="-227013">
              <a:buFont typeface="Arial" panose="020B0604020202020204" pitchFamily="34" charset="0"/>
              <a:buChar char="•"/>
            </a:pPr>
            <a:r>
              <a:rPr lang="en-US" sz="2400" dirty="0"/>
              <a:t>an interest rate</a:t>
            </a:r>
          </a:p>
          <a:p>
            <a:pPr marL="342900" indent="-227013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otential for a liquidity trap</a:t>
            </a:r>
          </a:p>
          <a:p>
            <a:pPr marL="342900" indent="-227013">
              <a:buFont typeface="Arial" panose="020B0604020202020204" pitchFamily="34" charset="0"/>
              <a:buChar char="•"/>
            </a:pPr>
            <a:r>
              <a:rPr lang="en-US" sz="2400" dirty="0" smtClean="0"/>
              <a:t>a Phillips curve (in extra extension of the model)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600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4564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Summary of Comments 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686800" cy="5669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875" indent="-339725">
              <a:lnSpc>
                <a:spcPct val="105000"/>
              </a:lnSpc>
              <a:buFont typeface="+mj-lt"/>
              <a:buAutoNum type="arabicPeriod"/>
            </a:pPr>
            <a:r>
              <a:rPr lang="en-US" sz="2400" dirty="0" smtClean="0"/>
              <a:t>Michaillat-Saez (2013) provide a very interesting alternative to standard New Keynesian model</a:t>
            </a:r>
          </a:p>
          <a:p>
            <a:pPr marL="396875" indent="-339725">
              <a:lnSpc>
                <a:spcPct val="10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This paper extends that framework to generate:</a:t>
            </a:r>
          </a:p>
          <a:p>
            <a:pPr marL="971550" lvl="1" indent="-457200">
              <a:lnSpc>
                <a:spcPct val="105000"/>
              </a:lnSpc>
              <a:buFont typeface="+mj-lt"/>
              <a:buAutoNum type="alphaUcPeriod"/>
            </a:pPr>
            <a:r>
              <a:rPr lang="en-US" sz="2400" dirty="0" smtClean="0"/>
              <a:t>Permanent liquidity traps</a:t>
            </a:r>
          </a:p>
          <a:p>
            <a:pPr marL="971550" lvl="1" indent="-457200">
              <a:lnSpc>
                <a:spcPct val="105000"/>
              </a:lnSpc>
              <a:buFont typeface="+mj-lt"/>
              <a:buAutoNum type="alphaUcPeriod"/>
            </a:pPr>
            <a:r>
              <a:rPr lang="en-US" sz="2400" dirty="0" smtClean="0"/>
              <a:t>Fixed inflation</a:t>
            </a:r>
          </a:p>
          <a:p>
            <a:pPr marL="396875" indent="-339725">
              <a:lnSpc>
                <a:spcPct val="10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Whether we need/want these extensions is questionable</a:t>
            </a:r>
          </a:p>
          <a:p>
            <a:pPr marL="396875" indent="-339725">
              <a:lnSpc>
                <a:spcPct val="10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Steady-state IS curve is awkward, strange</a:t>
            </a:r>
          </a:p>
          <a:p>
            <a:pPr marL="396875" indent="-339725">
              <a:lnSpc>
                <a:spcPct val="10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Monetary policy in the model is not interesting</a:t>
            </a:r>
          </a:p>
          <a:p>
            <a:pPr marL="396875" indent="-339725">
              <a:lnSpc>
                <a:spcPct val="10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Authors should think about monetary policy more seriously.  The NK model is an excellent model of monetary policy.</a:t>
            </a:r>
          </a:p>
          <a:p>
            <a:pPr marL="396875" indent="-339725">
              <a:lnSpc>
                <a:spcPct val="10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Authors should think about dynamics more seriously.  Even the textbook IS-LM/AS-AD model has useful dynamics.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47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25875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Contributions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1143000"/>
            <a:ext cx="8686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Provides alternative to New Keynesian model</a:t>
            </a:r>
          </a:p>
          <a:p>
            <a:pPr marL="288925" indent="-2889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Extends/pushes frontier of the Michaillat-Saez (2013) model</a:t>
            </a:r>
          </a:p>
          <a:p>
            <a:pPr marL="288925" indent="-2889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Provides </a:t>
            </a:r>
            <a:r>
              <a:rPr lang="en-US" sz="2400" dirty="0" err="1" smtClean="0"/>
              <a:t>microfoundations</a:t>
            </a:r>
            <a:r>
              <a:rPr lang="en-US" sz="2400" dirty="0" smtClean="0"/>
              <a:t> for IS-LM model, based on matching frictions</a:t>
            </a:r>
          </a:p>
          <a:p>
            <a:pPr marL="288925" indent="-2889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Model is very simple (static), can “inspect the mechanism”</a:t>
            </a:r>
          </a:p>
          <a:p>
            <a:pPr marL="288925" indent="-2889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Can model permanent liquidity traps, fixed inflation</a:t>
            </a:r>
          </a:p>
        </p:txBody>
      </p:sp>
    </p:spTree>
    <p:extLst>
      <p:ext uri="{BB962C8B-B14F-4D97-AF65-F5344CB8AC3E}">
        <p14:creationId xmlns:p14="http://schemas.microsoft.com/office/powerpoint/2010/main" val="24230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52400" y="76486"/>
            <a:ext cx="76562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Is the U.S. in a Permanent Liquidity Trap?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6553200"/>
            <a:ext cx="868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ource: Bureau of Labor Statistics, Federal Reserve Economic Data (FRED)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104" y="1282700"/>
            <a:ext cx="8636000" cy="52474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755374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Or just recovering from a big shock?</a:t>
            </a:r>
          </a:p>
        </p:txBody>
      </p:sp>
    </p:spTree>
    <p:extLst>
      <p:ext uri="{BB962C8B-B14F-4D97-AF65-F5344CB8AC3E}">
        <p14:creationId xmlns:p14="http://schemas.microsoft.com/office/powerpoint/2010/main" val="32358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77219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Is the U.S. in a Permanent Liquidity Trap?</a:t>
            </a:r>
            <a:endParaRPr lang="en-US" sz="3200" dirty="0">
              <a:latin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690" y="1474080"/>
            <a:ext cx="8260988" cy="52315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6553200"/>
            <a:ext cx="8686800" cy="26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ource: FOMC Survey of Economic Projections, March 18, 2015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99060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FOMC forecasts that the federal funds rate will rise substantially:</a:t>
            </a:r>
          </a:p>
        </p:txBody>
      </p:sp>
    </p:spTree>
    <p:extLst>
      <p:ext uri="{BB962C8B-B14F-4D97-AF65-F5344CB8AC3E}">
        <p14:creationId xmlns:p14="http://schemas.microsoft.com/office/powerpoint/2010/main" val="203433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73268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Is Japan in a Permanent Liquidity Trap?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553200"/>
            <a:ext cx="8686800" cy="26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ource: OECD, Federal Reserve Economic Data (FRED)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87399"/>
            <a:ext cx="8160245" cy="49896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9144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Japanese GDP growth has been sluggish, but recall:</a:t>
            </a:r>
          </a:p>
        </p:txBody>
      </p:sp>
    </p:spTree>
    <p:extLst>
      <p:ext uri="{BB962C8B-B14F-4D97-AF65-F5344CB8AC3E}">
        <p14:creationId xmlns:p14="http://schemas.microsoft.com/office/powerpoint/2010/main" val="16691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73268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Is Japan in a Permanent Liquidity Trap?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553200"/>
            <a:ext cx="868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ource: OECD, Federal Reserve Economic Data (FRED), author’s calculations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524000"/>
            <a:ext cx="6940462" cy="50268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914400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Japanese GDP growth per working age person averaged 2.4% from 2002-07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886200" y="2590800"/>
            <a:ext cx="1905000" cy="106680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51405" y="4431170"/>
            <a:ext cx="1336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East Asian Crisis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4178300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U.S. dot-com bust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5990451"/>
            <a:ext cx="17091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Global Financial Crisis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141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73268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Is Japan in a Permanent Liquidity Trap?</a:t>
            </a:r>
            <a:endParaRPr lang="en-US" sz="3200" dirty="0">
              <a:latin typeface="Tahom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7793" y="1025999"/>
            <a:ext cx="3929007" cy="55272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0" y="6553200"/>
            <a:ext cx="42672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ource: Bank for International Settlements Quarterly Review, March 2015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1122" y="1041737"/>
            <a:ext cx="43632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BIS makes the same point:  Japan grew more rapidly than the U.S. in both the 2000s and 2010s:</a:t>
            </a:r>
          </a:p>
        </p:txBody>
      </p:sp>
    </p:spTree>
    <p:extLst>
      <p:ext uri="{BB962C8B-B14F-4D97-AF65-F5344CB8AC3E}">
        <p14:creationId xmlns:p14="http://schemas.microsoft.com/office/powerpoint/2010/main" val="7871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76200"/>
            <a:ext cx="73268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ahoma" pitchFamily="34" charset="0"/>
              </a:rPr>
              <a:t>Is Japan in a Permanent Liquidity Trap?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6553200"/>
            <a:ext cx="868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ource: International Monetary Fund, Federal Reserve Economic Data (FRED)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" y="1459812"/>
            <a:ext cx="8107680" cy="50171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9144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Japanese monetary policy was lifting off in 2007, before the GFC hit:</a:t>
            </a:r>
          </a:p>
        </p:txBody>
      </p:sp>
    </p:spTree>
    <p:extLst>
      <p:ext uri="{BB962C8B-B14F-4D97-AF65-F5344CB8AC3E}">
        <p14:creationId xmlns:p14="http://schemas.microsoft.com/office/powerpoint/2010/main" val="177538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55512</TotalTime>
  <Words>1128</Words>
  <Application>Microsoft Office PowerPoint</Application>
  <PresentationFormat>On-screen Show (4:3)</PresentationFormat>
  <Paragraphs>126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Cambria Math</vt:lpstr>
      <vt:lpstr>Tahoma</vt:lpstr>
      <vt:lpstr>Times New Roman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frbsf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L1MXB01</dc:creator>
  <cp:lastModifiedBy>Cliver, Margaret</cp:lastModifiedBy>
  <cp:revision>2263</cp:revision>
  <cp:lastPrinted>2004-01-07T19:26:36Z</cp:lastPrinted>
  <dcterms:created xsi:type="dcterms:W3CDTF">2002-04-18T19:20:46Z</dcterms:created>
  <dcterms:modified xsi:type="dcterms:W3CDTF">2015-03-30T17:30:39Z</dcterms:modified>
</cp:coreProperties>
</file>