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  <p:sldMasterId id="2147483668" r:id="rId7"/>
  </p:sldMasterIdLst>
  <p:notesMasterIdLst>
    <p:notesMasterId r:id="rId16"/>
  </p:notesMasterIdLst>
  <p:sldIdLst>
    <p:sldId id="307" r:id="rId8"/>
    <p:sldId id="314" r:id="rId9"/>
    <p:sldId id="257" r:id="rId10"/>
    <p:sldId id="311" r:id="rId11"/>
    <p:sldId id="312" r:id="rId12"/>
    <p:sldId id="315" r:id="rId13"/>
    <p:sldId id="313" r:id="rId14"/>
    <p:sldId id="306" r:id="rId15"/>
  </p:sldIdLst>
  <p:sldSz cx="9144000" cy="6858000" type="letter"/>
  <p:notesSz cx="9296400" cy="7010400"/>
  <p:defaultTextStyle>
    <a:defPPr>
      <a:defRPr lang="fr-FR"/>
    </a:defPPr>
    <a:lvl1pPr marL="0" algn="l" defTabSz="1814352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97">
          <p15:clr>
            <a:srgbClr val="A4A3A4"/>
          </p15:clr>
        </p15:guide>
        <p15:guide id="2" pos="4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2" autoAdjust="0"/>
    <p:restoredTop sz="95238" autoAdjust="0"/>
  </p:normalViewPr>
  <p:slideViewPr>
    <p:cSldViewPr>
      <p:cViewPr>
        <p:scale>
          <a:sx n="75" d="100"/>
          <a:sy n="75" d="100"/>
        </p:scale>
        <p:origin x="-1620" y="96"/>
      </p:cViewPr>
      <p:guideLst>
        <p:guide orient="horz" pos="5697"/>
        <p:guide pos="4296"/>
      </p:guideLst>
    </p:cSldViewPr>
  </p:slideViewPr>
  <p:outlineViewPr>
    <p:cViewPr>
      <p:scale>
        <a:sx n="33" d="100"/>
        <a:sy n="33" d="100"/>
      </p:scale>
      <p:origin x="0" y="10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1546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2299C-AA18-4AAC-9BE5-B1A1165C9863}" type="datetimeFigureOut">
              <a:rPr lang="fr-CA" smtClean="0"/>
              <a:t>2016-11-18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DEA0-DB9F-45E1-94CE-6AEBED9B785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878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DEA0-DB9F-45E1-94CE-6AEBED9B785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039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DEA0-DB9F-45E1-94CE-6AEBED9B785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039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DEA0-DB9F-45E1-94CE-6AEBED9B785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039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DEA0-DB9F-45E1-94CE-6AEBED9B785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039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DEA0-DB9F-45E1-94CE-6AEBED9B785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039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0DEA0-DB9F-45E1-94CE-6AEBED9B785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039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/J:\Corporate%20Publications\Administration%20and%20Resources\Resources\Templates\16x9%20Template\development\UpdatedClosingBground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J:\Corporate%20Publications\Administration%20and%20Resources\Resources\Templates\16x9%20Template\development\UpdatedStandardBground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J:\Corporate%20Publications\Administration%20and%20Resources\Resources\Templates\16x9%20Template\development\UpdatedDividerBground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7410" y="2125980"/>
            <a:ext cx="7790649" cy="14401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4820" y="3840481"/>
            <a:ext cx="641582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4890-51F5-47DE-9DC8-86C0ED606CCD}" type="datetime1">
              <a:rPr lang="en-US" smtClean="0"/>
              <a:t>11/18/2016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29400" y="6391275"/>
            <a:ext cx="2108057" cy="285750"/>
          </a:xfr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9" name="Straight Connector 6"/>
          <p:cNvCxnSpPr/>
          <p:nvPr userDrawn="1"/>
        </p:nvCxnSpPr>
        <p:spPr>
          <a:xfrm>
            <a:off x="152400" y="1447800"/>
            <a:ext cx="86868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5867400" y="6562725"/>
            <a:ext cx="32766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0A5B-95D7-46D0-AB6C-6B536D9C65A8}" type="slidenum">
              <a:rPr lang="fr-CA" smtClean="0">
                <a:solidFill>
                  <a:srgbClr val="04617B"/>
                </a:solidFill>
              </a:rPr>
              <a:pPr/>
              <a:t>‹#›</a:t>
            </a:fld>
            <a:endParaRPr lang="fr-CA">
              <a:solidFill>
                <a:srgbClr val="04617B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79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0A5B-95D7-46D0-AB6C-6B536D9C65A8}" type="slidenum">
              <a:rPr lang="fr-CA" smtClean="0">
                <a:solidFill>
                  <a:srgbClr val="04617B"/>
                </a:solidFill>
              </a:rPr>
              <a:pPr/>
              <a:t>‹#›</a:t>
            </a:fld>
            <a:endParaRPr lang="fr-CA">
              <a:solidFill>
                <a:srgbClr val="04617B"/>
              </a:solidFill>
            </a:endParaRP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" y="3666017"/>
            <a:ext cx="8763000" cy="46166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smtClean="0"/>
              <a:t>Cliquez sur l'icône pour ajouter un tableau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219267"/>
            <a:ext cx="8686800" cy="4571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</a:t>
            </a:r>
            <a:endParaRPr lang="en-CA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6117299"/>
            <a:ext cx="8686800" cy="361189"/>
          </a:xfrm>
        </p:spPr>
        <p:txBody>
          <a:bodyPr lIns="108000">
            <a:normAutofit/>
          </a:bodyPr>
          <a:lstStyle>
            <a:lvl1pPr>
              <a:buFontTx/>
              <a:buNone/>
              <a:defRPr sz="900" spc="0" baseline="0">
                <a:latin typeface="Arial Narrow" pitchFamily="34" charset="0"/>
              </a:defRPr>
            </a:lvl1pPr>
          </a:lstStyle>
          <a:p>
            <a:pPr lvl="0"/>
            <a:r>
              <a:rPr lang="en-CA" dirty="0" smtClean="0"/>
              <a:t>Click here to insert any Notes and/or Sources for the information above (or delete box as necessary).</a:t>
            </a:r>
            <a:endParaRPr lang="en-C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182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219267"/>
            <a:ext cx="8686800" cy="4571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1676400"/>
            <a:ext cx="4343400" cy="70788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0" i="0" u="none" strike="noStrike" kern="1200" cap="none" spc="-11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Paste chart object here, or begin typing to add bullet list, etc.</a:t>
            </a:r>
            <a:endParaRPr kumimoji="0" lang="en-CA" sz="2000" b="0" i="0" u="none" strike="noStrike" kern="1200" cap="none" spc="-11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95800" y="1676400"/>
            <a:ext cx="4343400" cy="70788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0" i="0" u="none" strike="noStrike" kern="1200" cap="none" spc="-11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Paste chart object here, or begin typing to add bullet list, etc.</a:t>
            </a:r>
            <a:endParaRPr kumimoji="0" lang="en-CA" sz="2000" b="0" i="0" u="none" strike="noStrike" kern="1200" cap="none" spc="-11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0A5B-95D7-46D0-AB6C-6B536D9C65A8}" type="slidenum">
              <a:rPr lang="fr-CA" smtClean="0">
                <a:solidFill>
                  <a:srgbClr val="04617B"/>
                </a:solidFill>
              </a:rPr>
              <a:pPr/>
              <a:t>‹#›</a:t>
            </a:fld>
            <a:endParaRPr lang="fr-CA">
              <a:solidFill>
                <a:srgbClr val="04617B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6117299"/>
            <a:ext cx="4343400" cy="361189"/>
          </a:xfrm>
        </p:spPr>
        <p:txBody>
          <a:bodyPr lIns="108000">
            <a:normAutofit/>
          </a:bodyPr>
          <a:lstStyle>
            <a:lvl1pPr>
              <a:buFontTx/>
              <a:buNone/>
              <a:defRPr sz="900" spc="0" baseline="0">
                <a:latin typeface="Arial Narrow" pitchFamily="34" charset="0"/>
              </a:defRPr>
            </a:lvl1pPr>
          </a:lstStyle>
          <a:p>
            <a:pPr lvl="0"/>
            <a:r>
              <a:rPr lang="en-CA" dirty="0" smtClean="0"/>
              <a:t>Click here to insert any Notes and/or Sources for the information above (or delete box as necessary).</a:t>
            </a:r>
            <a:endParaRPr lang="en-CA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495800" y="6117299"/>
            <a:ext cx="4343400" cy="361189"/>
          </a:xfrm>
        </p:spPr>
        <p:txBody>
          <a:bodyPr lIns="108000">
            <a:normAutofit/>
          </a:bodyPr>
          <a:lstStyle>
            <a:lvl1pPr>
              <a:buFontTx/>
              <a:buNone/>
              <a:defRPr sz="900" spc="0" baseline="0">
                <a:latin typeface="Arial Narrow" pitchFamily="34" charset="0"/>
              </a:defRPr>
            </a:lvl1pPr>
          </a:lstStyle>
          <a:p>
            <a:pPr lvl="0"/>
            <a:r>
              <a:rPr lang="en-CA" dirty="0" smtClean="0"/>
              <a:t>Click here to insert any Notes and/or Sources for the information above (or delete box as necessary).</a:t>
            </a:r>
            <a:endParaRPr lang="en-CA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846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 Content Comparison &amp;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4343400" cy="60047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276872"/>
            <a:ext cx="4343400" cy="16189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0A5B-95D7-46D0-AB6C-6B536D9C65A8}" type="slidenum">
              <a:rPr lang="fr-CA" smtClean="0">
                <a:solidFill>
                  <a:srgbClr val="04617B"/>
                </a:solidFill>
              </a:rPr>
              <a:pPr/>
              <a:t>‹#›</a:t>
            </a:fld>
            <a:endParaRPr lang="fr-CA">
              <a:solidFill>
                <a:srgbClr val="04617B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219267"/>
            <a:ext cx="8686800" cy="4571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</a:t>
            </a:r>
            <a:endParaRPr lang="en-CA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6117299"/>
            <a:ext cx="4343400" cy="361189"/>
          </a:xfrm>
        </p:spPr>
        <p:txBody>
          <a:bodyPr lIns="108000">
            <a:normAutofit/>
          </a:bodyPr>
          <a:lstStyle>
            <a:lvl1pPr>
              <a:buFontTx/>
              <a:buNone/>
              <a:defRPr sz="900" spc="0" baseline="0">
                <a:latin typeface="Arial Narrow" pitchFamily="34" charset="0"/>
              </a:defRPr>
            </a:lvl1pPr>
          </a:lstStyle>
          <a:p>
            <a:pPr lvl="0"/>
            <a:r>
              <a:rPr lang="en-CA" dirty="0" smtClean="0"/>
              <a:t>Click here to insert any Notes and/or Sources for the information above (or delete box as necessary).</a:t>
            </a:r>
            <a:endParaRPr lang="en-C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495800" y="6117299"/>
            <a:ext cx="4343400" cy="361189"/>
          </a:xfrm>
        </p:spPr>
        <p:txBody>
          <a:bodyPr lIns="108000">
            <a:normAutofit/>
          </a:bodyPr>
          <a:lstStyle>
            <a:lvl1pPr>
              <a:buFontTx/>
              <a:buNone/>
              <a:defRPr sz="900" spc="0" baseline="0">
                <a:latin typeface="Arial Narrow" pitchFamily="34" charset="0"/>
              </a:defRPr>
            </a:lvl1pPr>
          </a:lstStyle>
          <a:p>
            <a:pPr lvl="0"/>
            <a:r>
              <a:rPr lang="en-CA" dirty="0" smtClean="0"/>
              <a:t>Click here to insert any Notes and/or Sources for the information above (or delete box as necessary).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6"/>
          </p:nvPr>
        </p:nvSpPr>
        <p:spPr>
          <a:xfrm>
            <a:off x="4495800" y="2276872"/>
            <a:ext cx="4343400" cy="16189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7"/>
          </p:nvPr>
        </p:nvSpPr>
        <p:spPr>
          <a:xfrm>
            <a:off x="4495800" y="1676400"/>
            <a:ext cx="4343400" cy="60047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29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219267"/>
            <a:ext cx="8686800" cy="457133"/>
          </a:xfrm>
        </p:spPr>
        <p:txBody>
          <a:bodyPr/>
          <a:lstStyle>
            <a:lvl1pPr>
              <a:defRPr lang="en-CA" dirty="0"/>
            </a:lvl1pPr>
          </a:lstStyle>
          <a:p>
            <a:r>
              <a:rPr lang="en-US" dirty="0" smtClean="0"/>
              <a:t>Click to edit Slide Title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0A5B-95D7-46D0-AB6C-6B536D9C65A8}" type="slidenum">
              <a:rPr lang="fr-CA" smtClean="0">
                <a:solidFill>
                  <a:srgbClr val="04617B"/>
                </a:solidFill>
              </a:rPr>
              <a:pPr/>
              <a:t>‹#›</a:t>
            </a:fld>
            <a:endParaRPr lang="fr-CA">
              <a:solidFill>
                <a:srgbClr val="04617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064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932546"/>
            <a:ext cx="8686800" cy="928031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 smtClean="0"/>
              <a:t>Click to add Closing Slide Title </a:t>
            </a:r>
            <a:br>
              <a:rPr lang="en-US" dirty="0" smtClean="0"/>
            </a:br>
            <a:r>
              <a:rPr lang="en-US" dirty="0" smtClean="0"/>
              <a:t>(e.g. farewell, call for questions, etc.)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0A5B-95D7-46D0-AB6C-6B536D9C65A8}" type="slidenum">
              <a:rPr lang="fr-CA" smtClean="0">
                <a:solidFill>
                  <a:srgbClr val="04617B"/>
                </a:solidFill>
              </a:rPr>
              <a:pPr/>
              <a:t>‹#›</a:t>
            </a:fld>
            <a:endParaRPr lang="fr-CA">
              <a:solidFill>
                <a:srgbClr val="04617B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6962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2963-76D2-4D13-A83F-16FB35E4A373}" type="slidenum">
              <a:rPr lang="en-CA" smtClean="0">
                <a:solidFill>
                  <a:srgbClr val="04617B"/>
                </a:solidFill>
              </a:rPr>
              <a:pPr/>
              <a:t>‹#›</a:t>
            </a:fld>
            <a:endParaRPr lang="en-CA">
              <a:solidFill>
                <a:srgbClr val="04617B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en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85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BAFC-0D67-4B2A-83F9-D1193133B218}" type="datetime1">
              <a:rPr lang="en-US" smtClean="0"/>
              <a:t>11/18/2016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6"/>
          <p:cNvCxnSpPr/>
          <p:nvPr userDrawn="1"/>
        </p:nvCxnSpPr>
        <p:spPr>
          <a:xfrm>
            <a:off x="152400" y="1447800"/>
            <a:ext cx="86868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5410200" y="6553202"/>
            <a:ext cx="3657600" cy="228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8272" y="1577340"/>
            <a:ext cx="3986978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0217" y="1577340"/>
            <a:ext cx="3986978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E9DD-E906-4377-A94D-8DEFB433FE35}" type="datetime1">
              <a:rPr lang="en-US" smtClean="0"/>
              <a:t>11/18/2016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6"/>
          <p:cNvCxnSpPr/>
          <p:nvPr userDrawn="1"/>
        </p:nvCxnSpPr>
        <p:spPr>
          <a:xfrm>
            <a:off x="152400" y="1447800"/>
            <a:ext cx="86868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 userDrawn="1"/>
        </p:nvCxnSpPr>
        <p:spPr>
          <a:xfrm>
            <a:off x="152400" y="1447800"/>
            <a:ext cx="86868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 userDrawn="1"/>
        </p:nvSpPr>
        <p:spPr>
          <a:xfrm>
            <a:off x="5867400" y="6534150"/>
            <a:ext cx="32766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16259" y="6377941"/>
            <a:ext cx="2446341" cy="17525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4370-75B2-496E-959E-CA710FB843C0}" type="datetime1">
              <a:rPr lang="en-US" smtClean="0"/>
              <a:t>11/18/2016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819026" y="6394704"/>
            <a:ext cx="2108057" cy="3429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47" name="Straight Connector 6"/>
          <p:cNvCxnSpPr/>
          <p:nvPr userDrawn="1"/>
        </p:nvCxnSpPr>
        <p:spPr>
          <a:xfrm>
            <a:off x="152400" y="1447800"/>
            <a:ext cx="86868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16259" y="6377941"/>
            <a:ext cx="2674941" cy="282583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0AF8-F6CD-4255-904C-219E8D6FF494}" type="datetime1">
              <a:rPr lang="en-US" smtClean="0"/>
              <a:t>11/18/2016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731143" y="6400800"/>
            <a:ext cx="2108057" cy="3429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47" name="Straight Connector 6"/>
          <p:cNvCxnSpPr/>
          <p:nvPr userDrawn="1"/>
        </p:nvCxnSpPr>
        <p:spPr>
          <a:xfrm>
            <a:off x="152400" y="1447800"/>
            <a:ext cx="86868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525048"/>
            <a:ext cx="8077200" cy="837152"/>
          </a:xfrm>
        </p:spPr>
        <p:txBody>
          <a:bodyPr lIns="0" tIns="0" rIns="0" bIns="0" anchor="b">
            <a:spAutoFit/>
          </a:bodyPr>
          <a:lstStyle>
            <a:lvl1pPr>
              <a:defRPr sz="3200" b="0" baseline="0"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(up to two lines)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362201"/>
            <a:ext cx="8087816" cy="406265"/>
          </a:xfrm>
        </p:spPr>
        <p:txBody>
          <a:bodyPr lIns="0" rIns="0" bIns="0" anchor="t">
            <a:spAutoFit/>
          </a:bodyPr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2400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11960" y="5638800"/>
            <a:ext cx="4627240" cy="990600"/>
          </a:xfrm>
        </p:spPr>
        <p:txBody>
          <a:bodyPr lIns="0" tIns="0" rIns="0" bIns="0" anchor="t">
            <a:noAutofit/>
          </a:bodyPr>
          <a:lstStyle>
            <a:lvl1pPr marL="342900" marR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-11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Presenter Name, </a:t>
            </a:r>
            <a:br>
              <a:rPr lang="en-US" dirty="0" smtClean="0"/>
            </a:br>
            <a:r>
              <a:rPr lang="en-US" dirty="0" smtClean="0"/>
              <a:t>Title, Dept </a:t>
            </a:r>
            <a:br>
              <a:rPr lang="en-US" dirty="0" smtClean="0"/>
            </a:br>
            <a:r>
              <a:rPr lang="en-US" dirty="0" smtClean="0"/>
              <a:t>Bank of Canada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5085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itle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219267"/>
            <a:ext cx="8686800" cy="4571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2086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0A5B-95D7-46D0-AB6C-6B536D9C65A8}" type="slidenum">
              <a:rPr lang="fr-CA" smtClean="0">
                <a:solidFill>
                  <a:srgbClr val="04617B"/>
                </a:solidFill>
              </a:rPr>
              <a:pPr/>
              <a:t>‹#›</a:t>
            </a:fld>
            <a:endParaRPr lang="fr-CA">
              <a:solidFill>
                <a:srgbClr val="04617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660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itle w/ Solo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219267"/>
            <a:ext cx="8686800" cy="4571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676400"/>
            <a:ext cx="8686800" cy="40011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 baseline="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000" b="0" i="0" u="none" strike="noStrike" kern="1200" cap="none" spc="-11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Paste chart object here, or begin typing to add bullet list, etc.</a:t>
            </a:r>
            <a:endParaRPr kumimoji="0" lang="en-CA" sz="2000" b="0" i="0" u="none" strike="noStrike" kern="1200" cap="none" spc="-11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0A5B-95D7-46D0-AB6C-6B536D9C65A8}" type="slidenum">
              <a:rPr lang="fr-CA" smtClean="0">
                <a:solidFill>
                  <a:srgbClr val="04617B"/>
                </a:solidFill>
              </a:rPr>
              <a:pPr/>
              <a:t>‹#›</a:t>
            </a:fld>
            <a:endParaRPr lang="fr-CA">
              <a:solidFill>
                <a:srgbClr val="04617B"/>
              </a:solidFill>
            </a:endParaRP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6117299"/>
            <a:ext cx="8686800" cy="361189"/>
          </a:xfrm>
        </p:spPr>
        <p:txBody>
          <a:bodyPr lIns="108000">
            <a:normAutofit/>
          </a:bodyPr>
          <a:lstStyle>
            <a:lvl1pPr>
              <a:buFontTx/>
              <a:buNone/>
              <a:defRPr sz="900" spc="0" baseline="0">
                <a:latin typeface="Arial Narrow" pitchFamily="34" charset="0"/>
              </a:defRPr>
            </a:lvl1pPr>
          </a:lstStyle>
          <a:p>
            <a:pPr lvl="0"/>
            <a:r>
              <a:rPr lang="en-CA" dirty="0" smtClean="0"/>
              <a:t>Click here to insert any Notes and/or Sources for the information above (or delete box as necessary).</a:t>
            </a:r>
            <a:endParaRPr lang="en-C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617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Intro"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942831"/>
            <a:ext cx="8686800" cy="928031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CA" dirty="0" smtClean="0"/>
              <a:t>Click to edit Section Divider Title</a:t>
            </a:r>
            <a:br>
              <a:rPr lang="en-CA" dirty="0" smtClean="0"/>
            </a:br>
            <a:r>
              <a:rPr lang="en-CA" dirty="0" smtClean="0"/>
              <a:t>(up to two lines)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50A5B-95D7-46D0-AB6C-6B536D9C65A8}" type="slidenum">
              <a:rPr lang="fr-CA" smtClean="0">
                <a:solidFill>
                  <a:srgbClr val="04617B"/>
                </a:solidFill>
              </a:rPr>
              <a:pPr/>
              <a:t>‹#›</a:t>
            </a:fld>
            <a:endParaRPr lang="fr-CA">
              <a:solidFill>
                <a:srgbClr val="04617B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447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59696" y="6668361"/>
            <a:ext cx="85563" cy="60065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1341" y="6660524"/>
            <a:ext cx="50519" cy="75363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254980" y="6660524"/>
            <a:ext cx="50519" cy="75363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74864" y="6688382"/>
            <a:ext cx="85563" cy="60065"/>
          </a:xfrm>
          <a:custGeom>
            <a:avLst/>
            <a:gdLst/>
            <a:ahLst/>
            <a:cxnLst/>
            <a:rect l="l" t="t" r="r" b="b"/>
            <a:pathLst>
              <a:path w="43019" h="30366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595729" y="6668059"/>
            <a:ext cx="85883" cy="6029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615939" y="6647962"/>
            <a:ext cx="85883" cy="60290"/>
          </a:xfrm>
          <a:custGeom>
            <a:avLst/>
            <a:gdLst/>
            <a:ahLst/>
            <a:cxnLst/>
            <a:rect l="l" t="t" r="r" b="b"/>
            <a:pathLst>
              <a:path w="43180" h="30480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449223" y="6660524"/>
            <a:ext cx="404159" cy="75363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2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173899" y="6673085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997079" y="6660524"/>
            <a:ext cx="404159" cy="75363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2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148639" y="6647962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173899" y="6698205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148639" y="6723326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173899" y="6748447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696522" y="6647962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721781" y="6685645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544961" y="6660524"/>
            <a:ext cx="404159" cy="75363"/>
          </a:xfrm>
          <a:custGeom>
            <a:avLst/>
            <a:gdLst/>
            <a:ahLst/>
            <a:cxnLst/>
            <a:rect l="l" t="t" r="r" b="b"/>
            <a:pathLst>
              <a:path w="203202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2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696522" y="6723326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721781" y="6748447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244378" y="6647962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269638" y="6685645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244378" y="6723326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269638" y="6748447"/>
            <a:ext cx="7577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852884" y="6708254"/>
            <a:ext cx="40415" cy="40193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799055" y="6655846"/>
            <a:ext cx="60396" cy="60065"/>
          </a:xfrm>
          <a:custGeom>
            <a:avLst/>
            <a:gdLst/>
            <a:ahLst/>
            <a:cxnLst/>
            <a:rect l="l" t="t" r="r" b="b"/>
            <a:pathLst>
              <a:path w="30366" h="30366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641277" y="6650135"/>
            <a:ext cx="94968" cy="98312"/>
          </a:xfrm>
          <a:custGeom>
            <a:avLst/>
            <a:gdLst/>
            <a:ahLst/>
            <a:cxnLst/>
            <a:rect l="l" t="t" r="r" b="b"/>
            <a:pathLst>
              <a:path w="47748" h="49702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610389" y="6683133"/>
            <a:ext cx="60623" cy="25121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949228" y="6650122"/>
            <a:ext cx="95060" cy="98324"/>
          </a:xfrm>
          <a:custGeom>
            <a:avLst/>
            <a:gdLst/>
            <a:ahLst/>
            <a:cxnLst/>
            <a:rect l="l" t="t" r="r" b="b"/>
            <a:pathLst>
              <a:path w="47794" h="49708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9014549" y="6683133"/>
            <a:ext cx="60623" cy="25121"/>
          </a:xfrm>
          <a:custGeom>
            <a:avLst/>
            <a:gdLst/>
            <a:ahLst/>
            <a:cxnLst/>
            <a:rect l="l" t="t" r="r" b="b"/>
            <a:pathLst>
              <a:path w="30480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548" y="430824"/>
            <a:ext cx="8786373" cy="4664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1891" y="1267826"/>
            <a:ext cx="6681686" cy="2016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6259" y="6377941"/>
            <a:ext cx="293295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272" y="6377941"/>
            <a:ext cx="2108057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AB01-D0F3-4B5D-9CF0-D815E484A10D}" type="datetime1">
              <a:rPr lang="en-US" smtClean="0"/>
              <a:t>11/18/2016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99138" y="6377941"/>
            <a:ext cx="2108057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069443"/>
            <a:ext cx="8659688" cy="823387"/>
          </a:xfrm>
          <a:prstGeom prst="rect">
            <a:avLst/>
          </a:prstGeom>
        </p:spPr>
        <p:txBody>
          <a:bodyPr vert="horz" lIns="0" tIns="90000" rIns="0" bIns="0" rtlCol="0" anchor="b" anchorCtr="0">
            <a:sp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(up to two lines)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892830"/>
            <a:ext cx="8659688" cy="2086725"/>
          </a:xfrm>
          <a:prstGeom prst="rect">
            <a:avLst/>
          </a:prstGeom>
        </p:spPr>
        <p:txBody>
          <a:bodyPr vert="horz" lIns="360000" tIns="91440" rIns="0" bIns="0" rtlCol="0" anchor="t"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4697288" cy="213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pPr defTabSz="914400"/>
            <a:endParaRPr lang="fr-CA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53201"/>
            <a:ext cx="2133600" cy="23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  <a:latin typeface="+mj-lt"/>
              </a:defRPr>
            </a:lvl1pPr>
          </a:lstStyle>
          <a:p>
            <a:pPr defTabSz="914400"/>
            <a:fld id="{60F50A5B-95D7-46D0-AB6C-6B536D9C65A8}" type="slidenum">
              <a:rPr lang="fr-CA" smtClean="0">
                <a:solidFill>
                  <a:srgbClr val="04617B"/>
                </a:solidFill>
              </a:rPr>
              <a:pPr defTabSz="914400"/>
              <a:t>‹#›</a:t>
            </a:fld>
            <a:endParaRPr lang="fr-CA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6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 spc="-150" baseline="0">
          <a:solidFill>
            <a:schemeClr val="accent3">
              <a:lumMod val="50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7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2400" kern="1200" spc="-11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Arial" pitchFamily="34" charset="0"/>
        <a:buChar char="–"/>
        <a:defRPr sz="2400" kern="1200" spc="-11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Arial" pitchFamily="34" charset="0"/>
        <a:buChar char="•"/>
        <a:defRPr sz="2400" kern="1200" spc="-11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Arial" pitchFamily="34" charset="0"/>
        <a:buChar char="–"/>
        <a:defRPr sz="2000" kern="1200" spc="-11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Arial" pitchFamily="34" charset="0"/>
        <a:buChar char="»"/>
        <a:defRPr sz="2000" kern="1200" spc="-11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wmf"/><Relationship Id="rId3" Type="http://schemas.openxmlformats.org/officeDocument/2006/relationships/tags" Target="../tags/tag5.xml"/><Relationship Id="rId7" Type="http://schemas.openxmlformats.org/officeDocument/2006/relationships/image" Target="../media/image1.jpg"/><Relationship Id="rId12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2.bin"/><Relationship Id="rId4" Type="http://schemas.openxmlformats.org/officeDocument/2006/relationships/tags" Target="../tags/tag6.xml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14.xml"/><Relationship Id="rId7" Type="http://schemas.openxmlformats.org/officeDocument/2006/relationships/oleObject" Target="../embeddings/oleObject4.bin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17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6.xml"/><Relationship Id="rId11" Type="http://schemas.openxmlformats.org/officeDocument/2006/relationships/oleObject" Target="../embeddings/oleObject7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wmf"/><Relationship Id="rId4" Type="http://schemas.openxmlformats.org/officeDocument/2006/relationships/tags" Target="../tags/tag18.xml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920" y="792540"/>
            <a:ext cx="8255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914400"/>
            <a:r>
              <a:rPr lang="fr-CA" sz="3200" dirty="0" smtClean="0">
                <a:solidFill>
                  <a:srgbClr val="215968"/>
                </a:solidFill>
                <a:latin typeface="Arial"/>
              </a:rPr>
              <a:t>Discussion of</a:t>
            </a:r>
          </a:p>
          <a:p>
            <a:pPr algn="ctr" defTabSz="914400"/>
            <a:r>
              <a:rPr lang="fr-CA" sz="3200" dirty="0" err="1" smtClean="0">
                <a:solidFill>
                  <a:srgbClr val="215968"/>
                </a:solidFill>
                <a:latin typeface="Arial"/>
              </a:rPr>
              <a:t>Unemployment</a:t>
            </a:r>
            <a:r>
              <a:rPr lang="fr-CA" sz="3200" dirty="0" smtClean="0">
                <a:solidFill>
                  <a:srgbClr val="215968"/>
                </a:solidFill>
                <a:latin typeface="Arial"/>
              </a:rPr>
              <a:t>, </a:t>
            </a:r>
            <a:r>
              <a:rPr lang="fr-CA" sz="3200" dirty="0" err="1" smtClean="0">
                <a:solidFill>
                  <a:srgbClr val="215968"/>
                </a:solidFill>
                <a:latin typeface="Arial"/>
              </a:rPr>
              <a:t>Sovereign</a:t>
            </a:r>
            <a:r>
              <a:rPr lang="fr-CA" sz="3200" dirty="0" smtClean="0">
                <a:solidFill>
                  <a:srgbClr val="215968"/>
                </a:solidFill>
                <a:latin typeface="Arial"/>
              </a:rPr>
              <a:t> </a:t>
            </a:r>
            <a:r>
              <a:rPr lang="fr-CA" sz="3200" dirty="0" err="1" smtClean="0">
                <a:solidFill>
                  <a:srgbClr val="215968"/>
                </a:solidFill>
                <a:latin typeface="Arial"/>
              </a:rPr>
              <a:t>Debt</a:t>
            </a:r>
            <a:r>
              <a:rPr lang="fr-CA" sz="3200" dirty="0" smtClean="0">
                <a:solidFill>
                  <a:srgbClr val="215968"/>
                </a:solidFill>
                <a:latin typeface="Arial"/>
              </a:rPr>
              <a:t>, and Fiscal Policy in a </a:t>
            </a:r>
            <a:r>
              <a:rPr lang="fr-CA" sz="3200" dirty="0" err="1" smtClean="0">
                <a:solidFill>
                  <a:srgbClr val="215968"/>
                </a:solidFill>
                <a:latin typeface="Arial"/>
              </a:rPr>
              <a:t>Currency</a:t>
            </a:r>
            <a:r>
              <a:rPr lang="fr-CA" sz="3200" dirty="0" smtClean="0">
                <a:solidFill>
                  <a:srgbClr val="215968"/>
                </a:solidFill>
                <a:latin typeface="Arial"/>
              </a:rPr>
              <a:t> Union</a:t>
            </a:r>
            <a:endParaRPr lang="fr-CA" sz="3200" dirty="0">
              <a:solidFill>
                <a:srgbClr val="215968"/>
              </a:solidFill>
              <a:latin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13325" y="5715000"/>
            <a:ext cx="406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defTabSz="914400"/>
            <a:r>
              <a:rPr lang="fr-CA" sz="1800" dirty="0" smtClean="0">
                <a:solidFill>
                  <a:srgbClr val="215968"/>
                </a:solidFill>
                <a:latin typeface="Arial"/>
              </a:rPr>
              <a:t>Sylvain Leduc</a:t>
            </a:r>
          </a:p>
          <a:p>
            <a:pPr algn="r" defTabSz="914400"/>
            <a:r>
              <a:rPr lang="fr-CA" sz="1800" dirty="0" smtClean="0">
                <a:solidFill>
                  <a:srgbClr val="215968"/>
                </a:solidFill>
                <a:latin typeface="Arial"/>
              </a:rPr>
              <a:t>Banque du Canada</a:t>
            </a:r>
            <a:endParaRPr lang="fr-CA" sz="1800" dirty="0">
              <a:solidFill>
                <a:srgbClr val="215968"/>
              </a:solidFill>
              <a:latin typeface="Arial"/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121920" y="2362200"/>
            <a:ext cx="8087816" cy="4062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7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2400" kern="1200" spc="-11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–"/>
              <a:defRPr sz="2400" kern="1200" spc="-11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kern="1200" spc="-11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–"/>
              <a:defRPr sz="2000" kern="1200" spc="-11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»"/>
              <a:defRPr sz="2000" kern="1200" spc="-11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5199" lvl="0" indent="23813" defTabSz="1814352">
              <a:lnSpc>
                <a:spcPct val="106700"/>
              </a:lnSpc>
              <a:spcBef>
                <a:spcPts val="0"/>
              </a:spcBef>
              <a:buClrTx/>
              <a:buNone/>
            </a:pPr>
            <a:r>
              <a:rPr lang="fr-CA" sz="2000" dirty="0" smtClean="0">
                <a:solidFill>
                  <a:srgbClr val="4BACC6">
                    <a:lumMod val="50000"/>
                  </a:srgbClr>
                </a:solidFill>
                <a:latin typeface="Arial"/>
                <a:cs typeface="Arial"/>
              </a:rPr>
              <a:t>Pacific Basin </a:t>
            </a:r>
            <a:r>
              <a:rPr lang="fr-CA" sz="2000" dirty="0" err="1" smtClean="0">
                <a:solidFill>
                  <a:srgbClr val="4BACC6">
                    <a:lumMod val="50000"/>
                  </a:srgbClr>
                </a:solidFill>
                <a:latin typeface="Arial"/>
                <a:cs typeface="Arial"/>
              </a:rPr>
              <a:t>conference</a:t>
            </a:r>
            <a:r>
              <a:rPr lang="fr-CA" sz="2000" dirty="0" smtClean="0">
                <a:solidFill>
                  <a:srgbClr val="4BACC6">
                    <a:lumMod val="50000"/>
                  </a:srgbClr>
                </a:solidFill>
                <a:latin typeface="Arial"/>
                <a:cs typeface="Arial"/>
              </a:rPr>
              <a:t>, </a:t>
            </a:r>
            <a:r>
              <a:rPr lang="fr-CA" sz="2000" dirty="0" err="1" smtClean="0">
                <a:solidFill>
                  <a:srgbClr val="4BACC6">
                    <a:lumMod val="50000"/>
                  </a:srgbClr>
                </a:solidFill>
                <a:latin typeface="Arial"/>
                <a:cs typeface="Arial"/>
              </a:rPr>
              <a:t>Federal</a:t>
            </a:r>
            <a:r>
              <a:rPr lang="fr-CA" sz="2000" dirty="0" smtClean="0">
                <a:solidFill>
                  <a:srgbClr val="4BACC6">
                    <a:lumMod val="50000"/>
                  </a:srgbClr>
                </a:solidFill>
                <a:latin typeface="Arial"/>
                <a:cs typeface="Arial"/>
              </a:rPr>
              <a:t> Reserve Bank of San Francisco</a:t>
            </a:r>
            <a:endParaRPr lang="fr-CA" sz="2000" baseline="27777" dirty="0">
              <a:solidFill>
                <a:srgbClr val="4BACC6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79512" y="6553200"/>
            <a:ext cx="3384376" cy="213064"/>
          </a:xfrm>
        </p:spPr>
        <p:txBody>
          <a:bodyPr/>
          <a:lstStyle/>
          <a:p>
            <a:r>
              <a:rPr lang="en-CA" dirty="0" smtClean="0">
                <a:solidFill>
                  <a:srgbClr val="04617B"/>
                </a:solidFill>
              </a:rPr>
              <a:t>bank-banque-canada.ca</a:t>
            </a:r>
            <a:endParaRPr lang="en-CA" dirty="0">
              <a:solidFill>
                <a:srgbClr val="04617B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30886"/>
            <a:ext cx="1504950" cy="3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0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231006" y="762000"/>
            <a:ext cx="84582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99" marR="25199">
              <a:lnSpc>
                <a:spcPct val="106700"/>
              </a:lnSpc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Ambitious paper tackling an important issue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  <p:custDataLst>
              <p:tags r:id="rId2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CA" sz="1000" smtClean="0"/>
              <a:t>2</a:t>
            </a:fld>
            <a:endParaRPr lang="fr-CA" sz="1000"/>
          </a:p>
        </p:txBody>
      </p:sp>
      <p:sp>
        <p:nvSpPr>
          <p:cNvPr id="5" name="object 11"/>
          <p:cNvSpPr txBox="1"/>
          <p:nvPr>
            <p:custDataLst>
              <p:tags r:id="rId3"/>
            </p:custDataLst>
          </p:nvPr>
        </p:nvSpPr>
        <p:spPr>
          <a:xfrm>
            <a:off x="381000" y="1600200"/>
            <a:ext cx="8229600" cy="472439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cs typeface="Arial" panose="020B0604020202020204" pitchFamily="34" charset="0"/>
              </a:rPr>
              <a:t>Tackles non-</a:t>
            </a:r>
            <a:r>
              <a:rPr lang="en-CA" sz="2400" dirty="0" err="1" smtClean="0">
                <a:cs typeface="Arial" panose="020B0604020202020204" pitchFamily="34" charset="0"/>
              </a:rPr>
              <a:t>linearities</a:t>
            </a:r>
            <a:r>
              <a:rPr lang="en-CA" sz="2400" dirty="0" smtClean="0">
                <a:cs typeface="Arial" panose="020B0604020202020204" pitchFamily="34" charset="0"/>
              </a:rPr>
              <a:t> and occasionally binding constraints</a:t>
            </a:r>
          </a:p>
          <a:p>
            <a:pPr marL="1275275" marR="374210" lvl="1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cs typeface="Arial" panose="020B0604020202020204" pitchFamily="34" charset="0"/>
              </a:rPr>
              <a:t>Downward wage rigidity </a:t>
            </a:r>
          </a:p>
          <a:p>
            <a:pPr marL="1275275" marR="374210" lvl="1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cs typeface="Arial" panose="020B0604020202020204" pitchFamily="34" charset="0"/>
              </a:rPr>
              <a:t>Financing constraint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cs typeface="Arial" panose="020B0604020202020204" pitchFamily="34" charset="0"/>
              </a:rPr>
              <a:t>Solve optimal policy choice: spending, external borrowing, taxes, and whether to default!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cs typeface="Arial" panose="020B0604020202020204" pitchFamily="34" charset="0"/>
              </a:rPr>
              <a:t>Shows that spending countercyclical when debt is low, less so when debt is high as the interest spread rises</a:t>
            </a: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25199" marR="374210" algn="just">
              <a:buClr>
                <a:schemeClr val="accent5">
                  <a:lumMod val="50000"/>
                </a:schemeClr>
              </a:buClr>
            </a:pPr>
            <a:endParaRPr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136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2"/>
            </p:custDataLst>
          </p:nvPr>
        </p:nvSpPr>
        <p:spPr>
          <a:xfrm>
            <a:off x="231006" y="762000"/>
            <a:ext cx="84582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99" marR="25199">
              <a:lnSpc>
                <a:spcPct val="106700"/>
              </a:lnSpc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Mechanism: absent financial frictions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CA" sz="1000" smtClean="0"/>
              <a:t>3</a:t>
            </a:fld>
            <a:endParaRPr lang="fr-CA" sz="1000"/>
          </a:p>
        </p:txBody>
      </p:sp>
      <p:sp>
        <p:nvSpPr>
          <p:cNvPr id="5" name="object 11"/>
          <p:cNvSpPr txBox="1"/>
          <p:nvPr>
            <p:custDataLst>
              <p:tags r:id="rId4"/>
            </p:custDataLst>
          </p:nvPr>
        </p:nvSpPr>
        <p:spPr>
          <a:xfrm>
            <a:off x="381000" y="1600200"/>
            <a:ext cx="8229600" cy="5105400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20000"/>
          </a:bodyPr>
          <a:lstStyle/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cs typeface="Arial" panose="020B0604020202020204" pitchFamily="34" charset="0"/>
              </a:rPr>
              <a:t>Given wage rigidity, with a sufficiently negative shock: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cs typeface="Arial" panose="020B0604020202020204" pitchFamily="34" charset="0"/>
              </a:rPr>
              <a:t>CT falls and lowers </a:t>
            </a:r>
            <a:r>
              <a:rPr lang="en-CA" sz="2600" dirty="0" err="1" smtClean="0">
                <a:cs typeface="Arial" panose="020B0604020202020204" pitchFamily="34" charset="0"/>
              </a:rPr>
              <a:t>p</a:t>
            </a:r>
            <a:r>
              <a:rPr lang="en-CA" sz="2600" baseline="-25000" dirty="0" err="1" smtClean="0">
                <a:cs typeface="Arial" panose="020B0604020202020204" pitchFamily="34" charset="0"/>
              </a:rPr>
              <a:t>t</a:t>
            </a:r>
            <a:r>
              <a:rPr lang="en-CA" sz="2600" dirty="0" smtClean="0">
                <a:cs typeface="Arial" panose="020B0604020202020204" pitchFamily="34" charset="0"/>
              </a:rPr>
              <a:t>=(P</a:t>
            </a:r>
            <a:r>
              <a:rPr lang="en-CA" sz="2600" baseline="-25000" dirty="0" smtClean="0">
                <a:cs typeface="Arial" panose="020B0604020202020204" pitchFamily="34" charset="0"/>
              </a:rPr>
              <a:t>N</a:t>
            </a:r>
            <a:r>
              <a:rPr lang="en-CA" sz="2600" dirty="0" smtClean="0">
                <a:cs typeface="Arial" panose="020B0604020202020204" pitchFamily="34" charset="0"/>
              </a:rPr>
              <a:t>/P</a:t>
            </a:r>
            <a:r>
              <a:rPr lang="en-CA" sz="2600" baseline="-25000" dirty="0" smtClean="0">
                <a:cs typeface="Arial" panose="020B0604020202020204" pitchFamily="34" charset="0"/>
              </a:rPr>
              <a:t>T</a:t>
            </a:r>
            <a:r>
              <a:rPr lang="en-CA" sz="2600" dirty="0">
                <a:cs typeface="Arial" panose="020B0604020202020204" pitchFamily="34" charset="0"/>
              </a:rPr>
              <a:t>)</a:t>
            </a:r>
          </a:p>
          <a:p>
            <a:pPr marL="25199" marR="374210" algn="just">
              <a:buClr>
                <a:schemeClr val="accent5">
                  <a:lumMod val="50000"/>
                </a:schemeClr>
              </a:buClr>
            </a:pPr>
            <a:r>
              <a:rPr lang="en-CA" sz="2600" dirty="0" smtClean="0">
                <a:cs typeface="Arial" panose="020B0604020202020204" pitchFamily="34" charset="0"/>
              </a:rPr>
              <a:t> 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cs typeface="Arial" panose="020B0604020202020204" pitchFamily="34" charset="0"/>
              </a:rPr>
              <a:t>Increase government spending can bring back full employment by boosting </a:t>
            </a:r>
            <a:r>
              <a:rPr lang="en-CA" sz="2600" dirty="0" err="1" smtClean="0">
                <a:cs typeface="Arial" panose="020B0604020202020204" pitchFamily="34" charset="0"/>
              </a:rPr>
              <a:t>p</a:t>
            </a:r>
            <a:r>
              <a:rPr lang="en-CA" sz="2600" baseline="-25000" dirty="0" err="1" smtClean="0">
                <a:cs typeface="Arial" panose="020B0604020202020204" pitchFamily="34" charset="0"/>
              </a:rPr>
              <a:t>t</a:t>
            </a:r>
            <a:endParaRPr lang="en-CA" sz="2600" baseline="-250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cs typeface="Arial" panose="020B0604020202020204" pitchFamily="34" charset="0"/>
              </a:rPr>
              <a:t>The increase in government spending achieves this by crowding out NT consumption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cs typeface="Arial" panose="020B0604020202020204" pitchFamily="34" charset="0"/>
              </a:rPr>
              <a:t>Benefit of higher government spending offset by cost of higher taxes or increase risk of default and associated cost</a:t>
            </a:r>
            <a:endParaRPr lang="en-CA" sz="26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baseline="-250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25199" marR="374210" algn="just">
              <a:buClr>
                <a:schemeClr val="accent5">
                  <a:lumMod val="50000"/>
                </a:schemeClr>
              </a:buClr>
            </a:pPr>
            <a:endParaRPr sz="24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62647"/>
              </p:ext>
            </p:extLst>
          </p:nvPr>
        </p:nvGraphicFramePr>
        <p:xfrm>
          <a:off x="2438400" y="3352800"/>
          <a:ext cx="2398713" cy="132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8" imgW="1663560" imgH="914400" progId="Equation.3">
                  <p:embed/>
                </p:oleObj>
              </mc:Choice>
              <mc:Fallback>
                <p:oleObj name="Equation" r:id="rId8" imgW="166356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400" y="3352800"/>
                        <a:ext cx="2398713" cy="132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753049"/>
              </p:ext>
            </p:extLst>
          </p:nvPr>
        </p:nvGraphicFramePr>
        <p:xfrm>
          <a:off x="5638800" y="3429000"/>
          <a:ext cx="1790700" cy="111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0" imgW="914400" imgH="571320" progId="Equation.3">
                  <p:embed/>
                </p:oleObj>
              </mc:Choice>
              <mc:Fallback>
                <p:oleObj name="Equation" r:id="rId10" imgW="914400" imgH="571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1790700" cy="1119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31822"/>
              </p:ext>
            </p:extLst>
          </p:nvPr>
        </p:nvGraphicFramePr>
        <p:xfrm>
          <a:off x="7451725" y="1462088"/>
          <a:ext cx="909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51725" y="1462088"/>
                        <a:ext cx="909638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231006" y="762000"/>
            <a:ext cx="84582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99" marR="25199">
              <a:lnSpc>
                <a:spcPct val="106700"/>
              </a:lnSpc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Mechanism: with financial frictions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  <p:custDataLst>
              <p:tags r:id="rId2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CA" sz="1000" smtClean="0"/>
              <a:t>4</a:t>
            </a:fld>
            <a:endParaRPr lang="fr-CA" sz="1000"/>
          </a:p>
        </p:txBody>
      </p:sp>
      <p:sp>
        <p:nvSpPr>
          <p:cNvPr id="5" name="object 11"/>
          <p:cNvSpPr txBox="1"/>
          <p:nvPr>
            <p:custDataLst>
              <p:tags r:id="rId3"/>
            </p:custDataLst>
          </p:nvPr>
        </p:nvSpPr>
        <p:spPr>
          <a:xfrm>
            <a:off x="381000" y="1600200"/>
            <a:ext cx="8229600" cy="472439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cs typeface="Arial" panose="020B0604020202020204" pitchFamily="34" charset="0"/>
              </a:rPr>
              <a:t>Consider a financial shock making firms’ borrowing constraint bind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cs typeface="Arial" panose="020B0604020202020204" pitchFamily="34" charset="0"/>
              </a:rPr>
              <a:t>C</a:t>
            </a:r>
            <a:r>
              <a:rPr lang="en-CA" sz="2400" baseline="30000" dirty="0" smtClean="0">
                <a:cs typeface="Arial" panose="020B0604020202020204" pitchFamily="34" charset="0"/>
              </a:rPr>
              <a:t>T</a:t>
            </a:r>
            <a:r>
              <a:rPr lang="en-CA" sz="2400" dirty="0" smtClean="0">
                <a:cs typeface="Arial" panose="020B0604020202020204" pitchFamily="34" charset="0"/>
              </a:rPr>
              <a:t> and C</a:t>
            </a:r>
            <a:r>
              <a:rPr lang="en-CA" sz="2400" baseline="30000" dirty="0" smtClean="0">
                <a:cs typeface="Arial" panose="020B0604020202020204" pitchFamily="34" charset="0"/>
              </a:rPr>
              <a:t>N</a:t>
            </a:r>
            <a:r>
              <a:rPr lang="en-CA" sz="2400" dirty="0" smtClean="0">
                <a:cs typeface="Arial" panose="020B0604020202020204" pitchFamily="34" charset="0"/>
              </a:rPr>
              <a:t> fall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cs typeface="Arial" panose="020B0604020202020204" pitchFamily="34" charset="0"/>
              </a:rPr>
              <a:t>Given wage rigidity in NT sector, </a:t>
            </a:r>
            <a:r>
              <a:rPr lang="en-CA" sz="2400" dirty="0" err="1">
                <a:cs typeface="Arial" panose="020B0604020202020204" pitchFamily="34" charset="0"/>
              </a:rPr>
              <a:t>p</a:t>
            </a:r>
            <a:r>
              <a:rPr lang="en-CA" sz="2400" baseline="-25000" dirty="0" err="1">
                <a:cs typeface="Arial" panose="020B0604020202020204" pitchFamily="34" charset="0"/>
              </a:rPr>
              <a:t>t</a:t>
            </a:r>
            <a:r>
              <a:rPr lang="en-CA" sz="2400" dirty="0">
                <a:cs typeface="Arial" panose="020B0604020202020204" pitchFamily="34" charset="0"/>
              </a:rPr>
              <a:t> must fall too </a:t>
            </a:r>
            <a:r>
              <a:rPr lang="en-CA" sz="2400" dirty="0" smtClean="0">
                <a:cs typeface="Arial" panose="020B0604020202020204" pitchFamily="34" charset="0"/>
              </a:rPr>
              <a:t>much</a:t>
            </a:r>
            <a:r>
              <a:rPr lang="en-CA" sz="2400" dirty="0">
                <a:cs typeface="Arial" panose="020B0604020202020204" pitchFamily="34" charset="0"/>
              </a:rPr>
              <a:t> </a:t>
            </a:r>
            <a:r>
              <a:rPr lang="en-CA" sz="2400" dirty="0" smtClean="0">
                <a:cs typeface="Arial" panose="020B0604020202020204" pitchFamily="34" charset="0"/>
              </a:rPr>
              <a:t>to </a:t>
            </a:r>
            <a:r>
              <a:rPr lang="en-CA" sz="2400" dirty="0">
                <a:cs typeface="Arial" panose="020B0604020202020204" pitchFamily="34" charset="0"/>
              </a:rPr>
              <a:t>clear NT goods </a:t>
            </a:r>
            <a:r>
              <a:rPr lang="en-CA" sz="2400" dirty="0" smtClean="0">
                <a:cs typeface="Arial" panose="020B0604020202020204" pitchFamily="34" charset="0"/>
              </a:rPr>
              <a:t>market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cs typeface="Arial" panose="020B0604020202020204" pitchFamily="34" charset="0"/>
              </a:rPr>
              <a:t>Worsens effect on borrowing constraint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cs typeface="Arial" panose="020B0604020202020204" pitchFamily="34" charset="0"/>
              </a:rPr>
              <a:t>By supporting </a:t>
            </a:r>
            <a:r>
              <a:rPr lang="en-CA" sz="2400" dirty="0" err="1">
                <a:cs typeface="Arial" panose="020B0604020202020204" pitchFamily="34" charset="0"/>
              </a:rPr>
              <a:t>p</a:t>
            </a:r>
            <a:r>
              <a:rPr lang="en-CA" sz="2400" baseline="-25000" dirty="0" err="1">
                <a:cs typeface="Arial" panose="020B0604020202020204" pitchFamily="34" charset="0"/>
              </a:rPr>
              <a:t>t</a:t>
            </a:r>
            <a:r>
              <a:rPr lang="en-CA" sz="2400" baseline="-25000" dirty="0">
                <a:cs typeface="Arial" panose="020B0604020202020204" pitchFamily="34" charset="0"/>
              </a:rPr>
              <a:t> </a:t>
            </a:r>
            <a:r>
              <a:rPr lang="en-CA" sz="2400" baseline="-25000" dirty="0" smtClean="0">
                <a:cs typeface="Arial" panose="020B0604020202020204" pitchFamily="34" charset="0"/>
              </a:rPr>
              <a:t>, </a:t>
            </a:r>
            <a:r>
              <a:rPr lang="en-CA" sz="2400" dirty="0">
                <a:cs typeface="Arial" panose="020B0604020202020204" pitchFamily="34" charset="0"/>
              </a:rPr>
              <a:t>g</a:t>
            </a:r>
            <a:r>
              <a:rPr lang="en-CA" sz="2400" dirty="0" smtClean="0">
                <a:cs typeface="Arial" panose="020B0604020202020204" pitchFamily="34" charset="0"/>
              </a:rPr>
              <a:t>overnment spending mitigates negative impact on financial constraint, raising employment 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25199" marR="374210" algn="just">
              <a:buClr>
                <a:schemeClr val="accent5">
                  <a:lumMod val="50000"/>
                </a:schemeClr>
              </a:buClr>
            </a:pPr>
            <a:endParaRPr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426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231006" y="762000"/>
            <a:ext cx="84582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99" marR="25199">
              <a:lnSpc>
                <a:spcPct val="106700"/>
              </a:lnSpc>
            </a:pPr>
            <a:r>
              <a:rPr lang="fr-CA" sz="32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1.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Quantitative assessment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  <p:custDataLst>
              <p:tags r:id="rId2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CA" sz="1000" smtClean="0"/>
              <a:t>5</a:t>
            </a:fld>
            <a:endParaRPr lang="fr-CA" sz="1000"/>
          </a:p>
        </p:txBody>
      </p:sp>
      <p:sp>
        <p:nvSpPr>
          <p:cNvPr id="5" name="object 11"/>
          <p:cNvSpPr txBox="1"/>
          <p:nvPr>
            <p:custDataLst>
              <p:tags r:id="rId3"/>
            </p:custDataLst>
          </p:nvPr>
        </p:nvSpPr>
        <p:spPr>
          <a:xfrm>
            <a:off x="381000" y="1600201"/>
            <a:ext cx="8229600" cy="4495800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20000"/>
          </a:bodyPr>
          <a:lstStyle/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latin typeface="+mj-lt"/>
                <a:cs typeface="Arial" panose="020B0604020202020204" pitchFamily="34" charset="0"/>
              </a:rPr>
              <a:t>Difficult problem to solve, so </a:t>
            </a:r>
            <a:r>
              <a:rPr lang="en-CA" sz="2600" dirty="0" smtClean="0">
                <a:latin typeface="+mj-lt"/>
                <a:cs typeface="Arial" panose="020B0604020202020204" pitchFamily="34" charset="0"/>
              </a:rPr>
              <a:t>need to make a few assumptions</a:t>
            </a:r>
            <a:endParaRPr lang="en-CA" sz="26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latin typeface="+mj-lt"/>
                <a:cs typeface="Arial" panose="020B0604020202020204" pitchFamily="34" charset="0"/>
              </a:rPr>
              <a:t>Can’t “self-insure” by adjusting labor supply or sectoral employment 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latin typeface="+mj-lt"/>
                <a:cs typeface="Arial" panose="020B0604020202020204" pitchFamily="34" charset="0"/>
              </a:rPr>
              <a:t>Tax volatility subtracts from utility, in addition to cost of default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latin typeface="+mj-lt"/>
                <a:cs typeface="Arial" panose="020B0604020202020204" pitchFamily="34" charset="0"/>
              </a:rPr>
              <a:t>Makes the overall quantitative assessment </a:t>
            </a:r>
            <a:r>
              <a:rPr lang="en-CA" sz="2600" dirty="0" smtClean="0">
                <a:latin typeface="+mj-lt"/>
                <a:cs typeface="Arial" panose="020B0604020202020204" pitchFamily="34" charset="0"/>
              </a:rPr>
              <a:t>difficult </a:t>
            </a:r>
            <a:r>
              <a:rPr lang="en-CA" sz="2600" dirty="0" smtClean="0">
                <a:latin typeface="+mj-lt"/>
                <a:cs typeface="Arial" panose="020B0604020202020204" pitchFamily="34" charset="0"/>
              </a:rPr>
              <a:t>to </a:t>
            </a:r>
            <a:r>
              <a:rPr lang="en-CA" sz="2600" dirty="0" smtClean="0">
                <a:latin typeface="+mj-lt"/>
                <a:cs typeface="Arial" panose="020B0604020202020204" pitchFamily="34" charset="0"/>
              </a:rPr>
              <a:t>evaluate</a:t>
            </a:r>
            <a:endParaRPr lang="en-CA" sz="26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6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latin typeface="+mj-lt"/>
                <a:cs typeface="Arial" panose="020B0604020202020204" pitchFamily="34" charset="0"/>
              </a:rPr>
              <a:t>What’s the value added then? Interaction of government spending via the financial friction. But effect seems surprisingly small. Why?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25199" marR="374210" algn="just">
              <a:buClr>
                <a:schemeClr val="accent5">
                  <a:lumMod val="50000"/>
                </a:schemeClr>
              </a:buClr>
            </a:pPr>
            <a:endParaRPr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958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2"/>
            </p:custDataLst>
          </p:nvPr>
        </p:nvSpPr>
        <p:spPr>
          <a:xfrm>
            <a:off x="231006" y="762000"/>
            <a:ext cx="84582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99" marR="25199">
              <a:lnSpc>
                <a:spcPct val="106700"/>
              </a:lnSpc>
            </a:pPr>
            <a:r>
              <a:rPr lang="fr-CA" sz="32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2.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Consumption response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CA" sz="1000" smtClean="0"/>
              <a:t>6</a:t>
            </a:fld>
            <a:endParaRPr lang="fr-CA" sz="1000"/>
          </a:p>
        </p:txBody>
      </p:sp>
      <p:sp>
        <p:nvSpPr>
          <p:cNvPr id="5" name="object 11"/>
          <p:cNvSpPr txBox="1"/>
          <p:nvPr>
            <p:custDataLst>
              <p:tags r:id="rId4"/>
            </p:custDataLst>
          </p:nvPr>
        </p:nvSpPr>
        <p:spPr>
          <a:xfrm>
            <a:off x="381000" y="1600200"/>
            <a:ext cx="8229600" cy="5029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+mj-lt"/>
                <a:cs typeface="Arial" panose="020B0604020202020204" pitchFamily="34" charset="0"/>
              </a:rPr>
              <a:t>In the face of negative shocks, the optimal policy increases spending to lower NT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consumption</a:t>
            </a:r>
            <a:r>
              <a:rPr lang="en-CA" sz="2400" dirty="0" smtClean="0">
                <a:latin typeface="+mj-lt"/>
                <a:cs typeface="Arial" panose="020B0604020202020204" pitchFamily="34" charset="0"/>
              </a:rPr>
              <a:t>!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+mj-lt"/>
                <a:cs typeface="Arial" panose="020B0604020202020204" pitchFamily="34" charset="0"/>
              </a:rPr>
              <a:t>In NK models: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+mj-lt"/>
                <a:cs typeface="Arial" panose="020B0604020202020204" pitchFamily="34" charset="0"/>
              </a:rPr>
              <a:t>Consumption determined by entire path of ex-ante future real interest rates</a:t>
            </a:r>
            <a:endParaRPr lang="en-CA" sz="16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16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+mj-lt"/>
                <a:cs typeface="Arial" panose="020B0604020202020204" pitchFamily="34" charset="0"/>
              </a:rPr>
              <a:t>In a monetary union: transitory spending shock raise relative inflation, which must be undone in the future, pushing future real rates up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16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+mj-lt"/>
                <a:cs typeface="Arial" panose="020B0604020202020204" pitchFamily="34" charset="0"/>
              </a:rPr>
              <a:t>Consumption falls on this anticipation and multiplier is less than 1</a:t>
            </a:r>
          </a:p>
          <a:p>
            <a:pPr marL="25199" marR="374210" algn="just">
              <a:buClr>
                <a:schemeClr val="accent5">
                  <a:lumMod val="50000"/>
                </a:schemeClr>
              </a:buClr>
            </a:pPr>
            <a:endParaRPr lang="en-CA" sz="24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 smtClean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25199" marR="374210" algn="just">
              <a:buClr>
                <a:schemeClr val="accent5">
                  <a:lumMod val="50000"/>
                </a:schemeClr>
              </a:buClr>
            </a:pPr>
            <a:endParaRPr sz="24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51786"/>
              </p:ext>
            </p:extLst>
          </p:nvPr>
        </p:nvGraphicFramePr>
        <p:xfrm>
          <a:off x="3505200" y="2514600"/>
          <a:ext cx="3048000" cy="8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5200" y="2514600"/>
                        <a:ext cx="3048000" cy="8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522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2"/>
            </p:custDataLst>
          </p:nvPr>
        </p:nvSpPr>
        <p:spPr>
          <a:xfrm>
            <a:off x="231006" y="762000"/>
            <a:ext cx="84582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99" marR="25199">
              <a:lnSpc>
                <a:spcPct val="106700"/>
              </a:lnSpc>
            </a:pPr>
            <a:r>
              <a:rPr lang="fr-CA" sz="32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3. Infrastructure </a:t>
            </a:r>
            <a:r>
              <a:rPr lang="fr-CA" sz="3200" dirty="0" err="1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spending</a:t>
            </a:r>
            <a:r>
              <a:rPr lang="fr-CA" sz="32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?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/>
        <p:txBody>
          <a:bodyPr/>
          <a:lstStyle/>
          <a:p>
            <a:fld id="{B6F15528-21DE-4FAA-801E-634DDDAF4B2B}" type="slidenum">
              <a:rPr lang="fr-CA" sz="1000" smtClean="0"/>
              <a:t>7</a:t>
            </a:fld>
            <a:endParaRPr lang="fr-CA" sz="1000"/>
          </a:p>
        </p:txBody>
      </p:sp>
      <p:sp>
        <p:nvSpPr>
          <p:cNvPr id="5" name="object 11"/>
          <p:cNvSpPr txBox="1"/>
          <p:nvPr>
            <p:custDataLst>
              <p:tags r:id="rId4"/>
            </p:custDataLst>
          </p:nvPr>
        </p:nvSpPr>
        <p:spPr>
          <a:xfrm>
            <a:off x="381000" y="1600201"/>
            <a:ext cx="8229600" cy="44958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+mj-lt"/>
                <a:cs typeface="Arial" panose="020B0604020202020204" pitchFamily="34" charset="0"/>
              </a:rPr>
              <a:t>Assume productive public capital: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dirty="0"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+mj-lt"/>
                <a:cs typeface="Arial" panose="020B0604020202020204" pitchFamily="34" charset="0"/>
              </a:rPr>
              <a:t>Higher future income reduces size of necessary tax increase</a:t>
            </a: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+mj-lt"/>
                <a:cs typeface="Arial" panose="020B0604020202020204" pitchFamily="34" charset="0"/>
              </a:rPr>
              <a:t>Leduc and Wilson (2012): infrastructure spending leads to a SR demand effect and a LR supply effect</a:t>
            </a:r>
            <a:endParaRPr lang="en-CA" sz="24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>
              <a:latin typeface="+mj-lt"/>
              <a:cs typeface="Arial" panose="020B0604020202020204" pitchFamily="34" charset="0"/>
            </a:endParaRPr>
          </a:p>
          <a:p>
            <a:pPr marL="368099" marR="37421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CA" sz="2400" baseline="-25000" dirty="0" smtClean="0">
              <a:latin typeface="+mj-lt"/>
              <a:cs typeface="Arial" panose="020B0604020202020204" pitchFamily="34" charset="0"/>
            </a:endParaRPr>
          </a:p>
          <a:p>
            <a:pPr marL="25199" marR="374210" algn="just">
              <a:buClr>
                <a:schemeClr val="accent5">
                  <a:lumMod val="50000"/>
                </a:schemeClr>
              </a:buClr>
            </a:pPr>
            <a:endParaRPr sz="24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30282"/>
              </p:ext>
            </p:extLst>
          </p:nvPr>
        </p:nvGraphicFramePr>
        <p:xfrm>
          <a:off x="838200" y="2514599"/>
          <a:ext cx="3124200" cy="940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7" imgW="1688760" imgH="507960" progId="Equation.3">
                  <p:embed/>
                </p:oleObj>
              </mc:Choice>
              <mc:Fallback>
                <p:oleObj name="Equation" r:id="rId7" imgW="1688760" imgH="507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599"/>
                        <a:ext cx="3124200" cy="940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140536"/>
              </p:ext>
            </p:extLst>
          </p:nvPr>
        </p:nvGraphicFramePr>
        <p:xfrm>
          <a:off x="5105400" y="2286000"/>
          <a:ext cx="242093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9" imgW="1117440" imgH="571320" progId="Equation.3">
                  <p:embed/>
                </p:oleObj>
              </mc:Choice>
              <mc:Fallback>
                <p:oleObj name="Equation" r:id="rId9" imgW="1117440" imgH="5713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0"/>
                        <a:ext cx="242093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427843"/>
              </p:ext>
            </p:extLst>
          </p:nvPr>
        </p:nvGraphicFramePr>
        <p:xfrm>
          <a:off x="5333999" y="1524000"/>
          <a:ext cx="1880937" cy="48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11" imgW="927000" imgH="241200" progId="Equation.3">
                  <p:embed/>
                </p:oleObj>
              </mc:Choice>
              <mc:Fallback>
                <p:oleObj name="Equation" r:id="rId11" imgW="9270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3999" y="1524000"/>
                        <a:ext cx="1880937" cy="489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1557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smtClean="0">
                <a:solidFill>
                  <a:srgbClr val="04617B"/>
                </a:solidFill>
              </a:rPr>
              <a:t>bank-banque-canada.ca</a:t>
            </a:r>
            <a:endParaRPr lang="en-CA" dirty="0">
              <a:solidFill>
                <a:srgbClr val="04617B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30886"/>
            <a:ext cx="1504950" cy="3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12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_EN">
  <a:themeElements>
    <a:clrScheme name="BoC -- BdC">
      <a:dk1>
        <a:sysClr val="windowText" lastClr="000000"/>
      </a:dk1>
      <a:lt1>
        <a:sysClr val="window" lastClr="FFFFFF"/>
      </a:lt1>
      <a:dk2>
        <a:srgbClr val="04617B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12c279bf-5ba7-4c27-8a7b-e6bdc108d828" ContentTypeId="0x0101006CB3A1C02F56084CADA8EEE1A169B8F80205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 Document" ma:contentTypeID="0x0101006CB3A1C02F56084CADA8EEE1A169B8F802050001DF7DEA98EC4942AA56FB265D23CA00" ma:contentTypeVersion="215" ma:contentTypeDescription="" ma:contentTypeScope="" ma:versionID="bd25cb970b2af0df0ed049647f813fe4">
  <xsd:schema xmlns:xsd="http://www.w3.org/2001/XMLSchema" xmlns:xs="http://www.w3.org/2001/XMLSchema" xmlns:p="http://schemas.microsoft.com/office/2006/metadata/properties" xmlns:ns2="fabea9a4-0571-4704-9c7c-00447b5a42b7" xmlns:ns3="82e810aa-df0a-4564-9be7-1cac835d6df2" targetNamespace="http://schemas.microsoft.com/office/2006/metadata/properties" ma:root="true" ma:fieldsID="53d9459e76c783960b7df47727d22b8e" ns2:_="" ns3:_="">
    <xsd:import namespace="fabea9a4-0571-4704-9c7c-00447b5a42b7"/>
    <xsd:import namespace="82e810aa-df0a-4564-9be7-1cac835d6df2"/>
    <xsd:element name="properties">
      <xsd:complexType>
        <xsd:sequence>
          <xsd:element name="documentManagement">
            <xsd:complexType>
              <xsd:all>
                <xsd:element ref="ns2:AuthoredDate"/>
                <xsd:element ref="ns2:BoCAuthor"/>
                <xsd:element ref="ns2:SourcePrimaryID" minOccurs="0"/>
                <xsd:element ref="ns2:SourceSecondaryID" minOccurs="0"/>
                <xsd:element ref="ns2:_dlc_DocIdUrl" minOccurs="0"/>
                <xsd:element ref="ns2:_dlc_DocIdPersistId" minOccurs="0"/>
                <xsd:element ref="ns2:ke1e3f457b4841829a3e6767398d595b" minOccurs="0"/>
                <xsd:element ref="ns2:TaxCatchAll" minOccurs="0"/>
                <xsd:element ref="ns2:TaxCatchAllLabel" minOccurs="0"/>
                <xsd:element ref="ns2:TaxKeywordTaxHTField" minOccurs="0"/>
                <xsd:element ref="ns2:_dlc_DocId" minOccurs="0"/>
                <xsd:element ref="ns2:ComSpeechLocation" minOccurs="0"/>
                <xsd:element ref="ns3:Speech_x0020_Date" minOccurs="0"/>
                <xsd:element ref="ns2:SpeechSpeaker" minOccurs="0"/>
                <xsd:element ref="ns2:SpeechAudience" minOccurs="0"/>
                <xsd:element ref="ns2:SpeechLocation" minOccurs="0"/>
                <xsd:element ref="ns2:SpeechTopic" minOccurs="0"/>
                <xsd:element ref="ns2:Speech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ea9a4-0571-4704-9c7c-00447b5a42b7" elementFormDefault="qualified">
    <xsd:import namespace="http://schemas.microsoft.com/office/2006/documentManagement/types"/>
    <xsd:import namespace="http://schemas.microsoft.com/office/infopath/2007/PartnerControls"/>
    <xsd:element name="AuthoredDate" ma:index="2" ma:displayName="Authored Date" ma:default="[today]" ma:description="Authored Date" ma:format="DateOnly" ma:indexed="true" ma:internalName="AuthoredDate" ma:readOnly="false">
      <xsd:simpleType>
        <xsd:restriction base="dms:DateTime"/>
      </xsd:simpleType>
    </xsd:element>
    <xsd:element name="BoCAuthor" ma:index="3" ma:displayName="Author" ma:list="UserInfo" ma:SearchPeopleOnly="false" ma:SharePointGroup="0" ma:internalName="BoCAuth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urcePrimaryID" ma:index="7" nillable="true" ma:displayName="Source Primary ID" ma:description="Source Primary ID" ma:hidden="true" ma:internalName="SourcePrimaryID" ma:readOnly="false">
      <xsd:simpleType>
        <xsd:restriction base="dms:Text"/>
      </xsd:simpleType>
    </xsd:element>
    <xsd:element name="SourceSecondaryID" ma:index="8" nillable="true" ma:displayName="Source Secondary ID" ma:description="Source Secondary ID" ma:hidden="true" ma:internalName="SourceSecondaryID" ma:readOnly="fals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ke1e3f457b4841829a3e6767398d595b" ma:index="12" ma:taxonomy="true" ma:internalName="ke1e3f457b4841829a3e6767398d595b" ma:taxonomyFieldName="BoCDept" ma:displayName="Department" ma:readOnly="false" ma:default="" ma:fieldId="{4e1e3f45-7b48-4182-9a3e-6767398d595b}" ma:sspId="12c279bf-5ba7-4c27-8a7b-e6bdc108d828" ma:termSetId="6da9c4ed-9f6e-4526-b55a-8e9f5a8c5d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e450016d-f487-44d4-b0d3-02af9ecb5d11}" ma:internalName="TaxCatchAll" ma:showField="CatchAllData" ma:web="0e68bdbf-04da-469b-8f78-d158441d60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e450016d-f487-44d4-b0d3-02af9ecb5d11}" ma:internalName="TaxCatchAllLabel" ma:readOnly="true" ma:showField="CatchAllDataLabel" ma:web="0e68bdbf-04da-469b-8f78-d158441d60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readOnly="false" ma:fieldId="{23f27201-bee3-471e-b2e7-b64fd8b7ca38}" ma:taxonomyMulti="true" ma:sspId="12c279bf-5ba7-4c27-8a7b-e6bdc108d82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ComSpeechLocation" ma:index="22" nillable="true" ma:displayName="Location" ma:description="" ma:internalName="ComSpeechLocation">
      <xsd:simpleType>
        <xsd:restriction base="dms:Text">
          <xsd:maxLength value="255"/>
        </xsd:restriction>
      </xsd:simpleType>
    </xsd:element>
    <xsd:element name="SpeechSpeaker" ma:index="24" nillable="true" ma:displayName="Speaker" ma:description="" ma:internalName="SpeechSpeaker">
      <xsd:simpleType>
        <xsd:restriction base="dms:Text"/>
      </xsd:simpleType>
    </xsd:element>
    <xsd:element name="SpeechAudience" ma:index="25" nillable="true" ma:displayName="Audience or Organization" ma:description="" ma:internalName="SpeechAudience">
      <xsd:simpleType>
        <xsd:restriction base="dms:Text"/>
      </xsd:simpleType>
    </xsd:element>
    <xsd:element name="SpeechLocation" ma:index="26" nillable="true" ma:displayName="Location" ma:description="" ma:internalName="SpeechLocation">
      <xsd:simpleType>
        <xsd:restriction base="dms:Text">
          <xsd:maxLength value="255"/>
        </xsd:restriction>
      </xsd:simpleType>
    </xsd:element>
    <xsd:element name="SpeechTopic" ma:index="27" nillable="true" ma:displayName="Speech Topic" ma:description="" ma:internalName="SpeechTopic">
      <xsd:simpleType>
        <xsd:restriction base="dms:Text"/>
      </xsd:simpleType>
    </xsd:element>
    <xsd:element name="SpeechDate" ma:index="28" nillable="true" ma:displayName="Speech Date" ma:description="" ma:format="DateOnly" ma:internalName="Speech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810aa-df0a-4564-9be7-1cac835d6df2" elementFormDefault="qualified">
    <xsd:import namespace="http://schemas.microsoft.com/office/2006/documentManagement/types"/>
    <xsd:import namespace="http://schemas.microsoft.com/office/infopath/2007/PartnerControls"/>
    <xsd:element name="Speech_x0020_Date" ma:index="23" nillable="true" ma:displayName="Speech Date" ma:format="DateOnly" ma:internalName="Speech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axOccurs="1" ma:index="1" ma:displayName="Title"/>
        <xsd:element ref="dc:subject" minOccurs="0" maxOccurs="1"/>
        <xsd:element ref="dc:description" minOccurs="0" maxOccurs="1" ma:index="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ech_x0020_Date xmlns="82e810aa-df0a-4564-9be7-1cac835d6df2" xsi:nil="true"/>
    <SourceSecondaryID xmlns="fabea9a4-0571-4704-9c7c-00447b5a42b7" xsi:nil="true"/>
    <TaxCatchAll xmlns="fabea9a4-0571-4704-9c7c-00447b5a42b7">
      <Value>1</Value>
    </TaxCatchAll>
    <SpeechAudience xmlns="fabea9a4-0571-4704-9c7c-00447b5a42b7" xsi:nil="true"/>
    <AuthoredDate xmlns="fabea9a4-0571-4704-9c7c-00447b5a42b7">2016-10-19T19:39:54+00:00</AuthoredDate>
    <BoCAuthor xmlns="fabea9a4-0571-4704-9c7c-00447b5a42b7">
      <UserInfo>
        <DisplayName>Alexandre Deslongchamps</DisplayName>
        <AccountId>345</AccountId>
        <AccountType/>
      </UserInfo>
      <UserInfo>
        <DisplayName>Sylvain Leduc</DisplayName>
        <AccountId>1909</AccountId>
        <AccountType/>
      </UserInfo>
    </BoCAuthor>
    <ComSpeechLocation xmlns="fabea9a4-0571-4704-9c7c-00447b5a42b7" xsi:nil="true"/>
    <SpeechDate xmlns="fabea9a4-0571-4704-9c7c-00447b5a42b7" xsi:nil="true"/>
    <SpeechSpeaker xmlns="fabea9a4-0571-4704-9c7c-00447b5a42b7" xsi:nil="true"/>
    <SpeechLocation xmlns="fabea9a4-0571-4704-9c7c-00447b5a42b7" xsi:nil="true"/>
    <SourcePrimaryID xmlns="fabea9a4-0571-4704-9c7c-00447b5a42b7" xsi:nil="true"/>
    <ke1e3f457b4841829a3e6767398d595b xmlns="fabea9a4-0571-4704-9c7c-00447b5a42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6da9c4ed-9f6e-4526-b55a-8e9f5a8c5de4</TermId>
        </TermInfo>
      </Terms>
    </ke1e3f457b4841829a3e6767398d595b>
    <SpeechTopic xmlns="fabea9a4-0571-4704-9c7c-00447b5a42b7" xsi:nil="true"/>
    <TaxKeywordTaxHTField xmlns="fabea9a4-0571-4704-9c7c-00447b5a42b7">
      <Terms xmlns="http://schemas.microsoft.com/office/infopath/2007/PartnerControls"/>
    </TaxKeywordTaxHTField>
    <_dlc_DocId xmlns="fabea9a4-0571-4704-9c7c-00447b5a42b7">BOCCOM-36-1472</_dlc_DocId>
    <_dlc_DocIdUrl xmlns="fabea9a4-0571-4704-9c7c-00447b5a42b7">
      <Url>http://cc/sites/com/scp/_layouts/15/DocIdRedir.aspx?ID=BOCCOM-36-1472</Url>
      <Description>BOCCOM-36-1472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8C117A-DAB1-47DC-B1EA-261EAEA9798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1A25B90-4B78-4CE4-A604-0BE989B33DD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9954B70-3273-4A3E-95BD-7BDC41D2B2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ea9a4-0571-4704-9c7c-00447b5a42b7"/>
    <ds:schemaRef ds:uri="82e810aa-df0a-4564-9be7-1cac835d6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5DE3EB5-03DE-4401-9AA5-6CB73FC8E535}">
  <ds:schemaRefs>
    <ds:schemaRef ds:uri="http://purl.org/dc/terms/"/>
    <ds:schemaRef ds:uri="http://purl.org/dc/elements/1.1/"/>
    <ds:schemaRef ds:uri="82e810aa-df0a-4564-9be7-1cac835d6df2"/>
    <ds:schemaRef ds:uri="fabea9a4-0571-4704-9c7c-00447b5a42b7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11C80135-4242-4B35-8B18-866C0DCB7D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399</Words>
  <Application>Microsoft Office PowerPoint</Application>
  <PresentationFormat>Letter Paper (8.5x11 in)</PresentationFormat>
  <Paragraphs>136</Paragraphs>
  <Slides>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1_PowerPoint_EN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pour l'uqam</dc:title>
  <dc:creator>Anik Charette</dc:creator>
  <cp:lastModifiedBy>Sylvain Leduc</cp:lastModifiedBy>
  <cp:revision>393</cp:revision>
  <cp:lastPrinted>2016-10-19T19:02:01Z</cp:lastPrinted>
  <dcterms:created xsi:type="dcterms:W3CDTF">2016-10-12T08:39:33Z</dcterms:created>
  <dcterms:modified xsi:type="dcterms:W3CDTF">2016-11-18T10:08:30Z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2016-10-11T00:00:00Z</vt:filetime>
  </property>
  <property fmtid="{D5CDD505-2E9C-101B-9397-08002B2CF9AE}" pid="3" name="LastSaved">
    <vt:filetime>2016-10-12T00:00:00Z</vt:filetime>
  </property>
  <property fmtid="{D5CDD505-2E9C-101B-9397-08002B2CF9AE}" pid="4" name="ContentTypeId">
    <vt:lpwstr>0x0101006CB3A1C02F56084CADA8EEE1A169B8F802050001DF7DEA98EC4942AA56FB265D23CA00</vt:lpwstr>
  </property>
  <property fmtid="{D5CDD505-2E9C-101B-9397-08002B2CF9AE}" pid="5" name="BoCDept">
    <vt:lpwstr>1;#Communications|6da9c4ed-9f6e-4526-b55a-8e9f5a8c5de4</vt:lpwstr>
  </property>
  <property fmtid="{D5CDD505-2E9C-101B-9397-08002B2CF9AE}" pid="6" name="TaxKeyword">
    <vt:lpwstr/>
  </property>
  <property fmtid="{D5CDD505-2E9C-101B-9397-08002B2CF9AE}" pid="7" name="_dlc_DocIdItemGuid">
    <vt:lpwstr>c581f07e-dc97-4564-a621-d8a67304d468</vt:lpwstr>
  </property>
</Properties>
</file>